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png"/><Relationship Id="rId7"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209109" y="889873"/>
            <a:ext cx="7698581" cy="3614142"/>
          </a:xfrm>
          <a:prstGeom prst="rect">
            <a:avLst/>
          </a:prstGeom>
          <a:noFill/>
          <a:ln/>
        </p:spPr>
        <p:txBody>
          <a:bodyPr wrap="square" rtlCol="0" anchor="t"/>
          <a:lstStyle/>
          <a:p>
            <a:pPr marL="0" indent="0">
              <a:lnSpc>
                <a:spcPts val="5691"/>
              </a:lnSpc>
              <a:buNone/>
            </a:pPr>
            <a:r>
              <a:rPr lang="en-US" sz="4553" dirty="0">
                <a:solidFill>
                  <a:srgbClr val="1B1B27"/>
                </a:solidFill>
                <a:latin typeface="Raleway" pitchFamily="34" charset="0"/>
                <a:ea typeface="Raleway" pitchFamily="34" charset="-122"/>
                <a:cs typeface="Raleway" pitchFamily="34" charset="-120"/>
              </a:rPr>
              <a:t>A Methodical Approach to Overcoming Important Obstacles in Software Development Adopting a DevOps Practices</a:t>
            </a:r>
            <a:endParaRPr lang="en-US" sz="4553" dirty="0"/>
          </a:p>
        </p:txBody>
      </p:sp>
      <p:sp>
        <p:nvSpPr>
          <p:cNvPr id="6" name="Text 3"/>
          <p:cNvSpPr/>
          <p:nvPr/>
        </p:nvSpPr>
        <p:spPr>
          <a:xfrm>
            <a:off x="6209109" y="4793099"/>
            <a:ext cx="7698581" cy="308372"/>
          </a:xfrm>
          <a:prstGeom prst="rect">
            <a:avLst/>
          </a:prstGeom>
          <a:noFill/>
          <a:ln/>
        </p:spPr>
        <p:txBody>
          <a:bodyPr wrap="none" rtlCol="0" anchor="t"/>
          <a:lstStyle/>
          <a:p>
            <a:pPr marL="0" indent="0">
              <a:lnSpc>
                <a:spcPts val="2428"/>
              </a:lnSpc>
              <a:buNone/>
            </a:pPr>
            <a:endParaRPr lang="en-US" sz="1518" dirty="0"/>
          </a:p>
        </p:txBody>
      </p:sp>
      <p:sp>
        <p:nvSpPr>
          <p:cNvPr id="7" name="Text 4"/>
          <p:cNvSpPr/>
          <p:nvPr/>
        </p:nvSpPr>
        <p:spPr>
          <a:xfrm>
            <a:off x="6209109" y="5318284"/>
            <a:ext cx="7698581" cy="308372"/>
          </a:xfrm>
          <a:prstGeom prst="rect">
            <a:avLst/>
          </a:prstGeom>
          <a:noFill/>
          <a:ln/>
        </p:spPr>
        <p:txBody>
          <a:bodyPr wrap="none" rtlCol="0" anchor="t"/>
          <a:lstStyle/>
          <a:p>
            <a:pPr marL="0" indent="0">
              <a:lnSpc>
                <a:spcPts val="2428"/>
              </a:lnSpc>
              <a:buNone/>
            </a:pPr>
            <a:endParaRPr lang="en-US" sz="1518" dirty="0"/>
          </a:p>
        </p:txBody>
      </p:sp>
      <p:sp>
        <p:nvSpPr>
          <p:cNvPr id="8" name="Text 5"/>
          <p:cNvSpPr/>
          <p:nvPr/>
        </p:nvSpPr>
        <p:spPr>
          <a:xfrm>
            <a:off x="6209109" y="5843468"/>
            <a:ext cx="7698581" cy="308372"/>
          </a:xfrm>
          <a:prstGeom prst="rect">
            <a:avLst/>
          </a:prstGeom>
          <a:noFill/>
          <a:ln/>
        </p:spPr>
        <p:txBody>
          <a:bodyPr wrap="none" rtlCol="0" anchor="t"/>
          <a:lstStyle/>
          <a:p>
            <a:pPr marL="0" indent="0">
              <a:lnSpc>
                <a:spcPts val="2428"/>
              </a:lnSpc>
              <a:buNone/>
            </a:pPr>
            <a:endParaRPr lang="en-US" sz="1518" dirty="0"/>
          </a:p>
        </p:txBody>
      </p:sp>
      <p:sp>
        <p:nvSpPr>
          <p:cNvPr id="9" name="Text 6"/>
          <p:cNvSpPr/>
          <p:nvPr/>
        </p:nvSpPr>
        <p:spPr>
          <a:xfrm>
            <a:off x="6209109" y="6440924"/>
            <a:ext cx="2409349" cy="301228"/>
          </a:xfrm>
          <a:prstGeom prst="rect">
            <a:avLst/>
          </a:prstGeom>
          <a:noFill/>
          <a:ln/>
        </p:spPr>
        <p:txBody>
          <a:bodyPr wrap="none" rtlCol="0" anchor="t"/>
          <a:lstStyle/>
          <a:p>
            <a:pPr marL="0" indent="0">
              <a:lnSpc>
                <a:spcPts val="2371"/>
              </a:lnSpc>
              <a:buNone/>
            </a:pPr>
            <a:r>
              <a:rPr lang="en-US" sz="1897" b="1" dirty="0">
                <a:solidFill>
                  <a:srgbClr val="1B1B27"/>
                </a:solidFill>
                <a:latin typeface="Raleway" pitchFamily="34" charset="0"/>
                <a:ea typeface="Raleway" pitchFamily="34" charset="-122"/>
                <a:cs typeface="Raleway" pitchFamily="34" charset="-120"/>
              </a:rPr>
              <a:t>PRASANNA </a:t>
            </a:r>
            <a:r>
              <a:rPr lang="en-US" sz="1897" b="1" dirty="0" smtClean="0">
                <a:solidFill>
                  <a:srgbClr val="1B1B27"/>
                </a:solidFill>
                <a:latin typeface="Raleway" pitchFamily="34" charset="0"/>
                <a:ea typeface="Raleway" pitchFamily="34" charset="-122"/>
                <a:cs typeface="Raleway" pitchFamily="34" charset="-120"/>
              </a:rPr>
              <a:t>THALARI</a:t>
            </a:r>
          </a:p>
          <a:p>
            <a:pPr marL="0" indent="0">
              <a:lnSpc>
                <a:spcPts val="2371"/>
              </a:lnSpc>
              <a:buNone/>
            </a:pPr>
            <a:r>
              <a:rPr lang="en-US" sz="1897" b="1" dirty="0" smtClean="0">
                <a:solidFill>
                  <a:srgbClr val="1B1B27"/>
                </a:solidFill>
                <a:latin typeface="Raleway" pitchFamily="34" charset="0"/>
                <a:ea typeface="Raleway" pitchFamily="34" charset="-122"/>
              </a:rPr>
              <a:t>Computer Science </a:t>
            </a:r>
            <a:endParaRPr lang="en-US" sz="1897" dirty="0"/>
          </a:p>
        </p:txBody>
      </p:sp>
      <p:sp>
        <p:nvSpPr>
          <p:cNvPr id="10" name="Text 7"/>
          <p:cNvSpPr/>
          <p:nvPr/>
        </p:nvSpPr>
        <p:spPr>
          <a:xfrm>
            <a:off x="6209109" y="7031236"/>
            <a:ext cx="7698581" cy="308372"/>
          </a:xfrm>
          <a:prstGeom prst="rect">
            <a:avLst/>
          </a:prstGeom>
          <a:noFill/>
          <a:ln/>
        </p:spPr>
        <p:txBody>
          <a:bodyPr wrap="none" rtlCol="0" anchor="t"/>
          <a:lstStyle/>
          <a:p>
            <a:pPr marL="0" indent="0">
              <a:lnSpc>
                <a:spcPts val="2428"/>
              </a:lnSpc>
              <a:buNone/>
            </a:pPr>
            <a:endParaRPr lang="en-US" sz="1518" dirty="0"/>
          </a:p>
        </p:txBody>
      </p:sp>
      <p:pic>
        <p:nvPicPr>
          <p:cNvPr id="1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727877"/>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0" y="0"/>
            <a:ext cx="14630400" cy="8727877"/>
          </a:xfrm>
          <a:prstGeom prst="rect">
            <a:avLst/>
          </a:prstGeom>
        </p:spPr>
      </p:pic>
      <p:sp>
        <p:nvSpPr>
          <p:cNvPr id="5" name="Shape 2"/>
          <p:cNvSpPr/>
          <p:nvPr/>
        </p:nvSpPr>
        <p:spPr>
          <a:xfrm>
            <a:off x="0" y="0"/>
            <a:ext cx="14630400" cy="8727877"/>
          </a:xfrm>
          <a:prstGeom prst="rect">
            <a:avLst/>
          </a:prstGeom>
          <a:solidFill>
            <a:srgbClr val="FFFFFF">
              <a:alpha val="85000"/>
            </a:srgbClr>
          </a:solidFill>
          <a:ln/>
        </p:spPr>
      </p:sp>
      <p:sp>
        <p:nvSpPr>
          <p:cNvPr id="6" name="Text 3"/>
          <p:cNvSpPr/>
          <p:nvPr/>
        </p:nvSpPr>
        <p:spPr>
          <a:xfrm>
            <a:off x="3621167" y="427673"/>
            <a:ext cx="3888462" cy="486013"/>
          </a:xfrm>
          <a:prstGeom prst="rect">
            <a:avLst/>
          </a:prstGeom>
          <a:noFill/>
          <a:ln/>
        </p:spPr>
        <p:txBody>
          <a:bodyPr wrap="none" rtlCol="0" anchor="t"/>
          <a:lstStyle/>
          <a:p>
            <a:pPr marL="0" indent="0">
              <a:lnSpc>
                <a:spcPts val="3827"/>
              </a:lnSpc>
              <a:buNone/>
            </a:pPr>
            <a:r>
              <a:rPr lang="en-US" sz="3062" dirty="0">
                <a:solidFill>
                  <a:srgbClr val="1B1B27"/>
                </a:solidFill>
                <a:latin typeface="Raleway" pitchFamily="34" charset="0"/>
                <a:ea typeface="Raleway" pitchFamily="34" charset="-122"/>
                <a:cs typeface="Raleway" pitchFamily="34" charset="-120"/>
              </a:rPr>
              <a:t>Introduction</a:t>
            </a:r>
            <a:endParaRPr lang="en-US" sz="3062" dirty="0"/>
          </a:p>
        </p:txBody>
      </p:sp>
      <p:sp>
        <p:nvSpPr>
          <p:cNvPr id="7" name="Text 4"/>
          <p:cNvSpPr/>
          <p:nvPr/>
        </p:nvSpPr>
        <p:spPr>
          <a:xfrm>
            <a:off x="3621167" y="1146929"/>
            <a:ext cx="7388066" cy="198977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To achieve better relationship and durability between efficient and effective professionals in software development endeavours, software assessment procedures are switched. The promotion of the newest electronic technologies both demonstrates grave problems and gives firms independence. Apart from delaying, computer scientists in the DevOps field provide useful programs and hardware to the customer promptly in the context of rapid software transportation. The main objectives of DevOps, which is a collection of applications and civilization values, are to integrate businesses, identify obstacles, foster collaboration, and communicate in an efficient manner that connects with assessment and operational coordination.</a:t>
            </a:r>
            <a:endParaRPr lang="en-US" sz="1225" dirty="0"/>
          </a:p>
        </p:txBody>
      </p:sp>
      <p:sp>
        <p:nvSpPr>
          <p:cNvPr id="8" name="Shape 5"/>
          <p:cNvSpPr/>
          <p:nvPr/>
        </p:nvSpPr>
        <p:spPr>
          <a:xfrm>
            <a:off x="3838932" y="3311604"/>
            <a:ext cx="31075" cy="4988600"/>
          </a:xfrm>
          <a:prstGeom prst="roundRect">
            <a:avLst>
              <a:gd name="adj" fmla="val 225238"/>
            </a:avLst>
          </a:prstGeom>
          <a:solidFill>
            <a:srgbClr val="C7C7D0"/>
          </a:solidFill>
          <a:ln/>
        </p:spPr>
      </p:sp>
      <p:sp>
        <p:nvSpPr>
          <p:cNvPr id="9" name="Shape 6"/>
          <p:cNvSpPr/>
          <p:nvPr/>
        </p:nvSpPr>
        <p:spPr>
          <a:xfrm>
            <a:off x="4029373" y="3592413"/>
            <a:ext cx="544354" cy="31075"/>
          </a:xfrm>
          <a:prstGeom prst="roundRect">
            <a:avLst>
              <a:gd name="adj" fmla="val 225238"/>
            </a:avLst>
          </a:prstGeom>
          <a:solidFill>
            <a:srgbClr val="C7C7D0"/>
          </a:solidFill>
          <a:ln/>
        </p:spPr>
      </p:sp>
      <p:sp>
        <p:nvSpPr>
          <p:cNvPr id="10" name="Shape 7"/>
          <p:cNvSpPr/>
          <p:nvPr/>
        </p:nvSpPr>
        <p:spPr>
          <a:xfrm>
            <a:off x="3679448" y="3433048"/>
            <a:ext cx="349925" cy="349925"/>
          </a:xfrm>
          <a:prstGeom prst="roundRect">
            <a:avLst>
              <a:gd name="adj" fmla="val 20002"/>
            </a:avLst>
          </a:prstGeom>
          <a:solidFill>
            <a:srgbClr val="E1E1EA"/>
          </a:solidFill>
          <a:ln w="7620">
            <a:solidFill>
              <a:srgbClr val="C7C7D0"/>
            </a:solidFill>
            <a:prstDash val="solid"/>
          </a:ln>
        </p:spPr>
      </p:sp>
      <p:sp>
        <p:nvSpPr>
          <p:cNvPr id="11" name="Text 8"/>
          <p:cNvSpPr/>
          <p:nvPr/>
        </p:nvSpPr>
        <p:spPr>
          <a:xfrm>
            <a:off x="3804464" y="3462099"/>
            <a:ext cx="99893" cy="291703"/>
          </a:xfrm>
          <a:prstGeom prst="rect">
            <a:avLst/>
          </a:prstGeom>
          <a:noFill/>
          <a:ln/>
        </p:spPr>
        <p:txBody>
          <a:bodyPr wrap="none" rtlCol="0" anchor="t"/>
          <a:lstStyle/>
          <a:p>
            <a:pPr marL="0" indent="0" algn="ctr">
              <a:lnSpc>
                <a:spcPts val="2296"/>
              </a:lnSpc>
              <a:buNone/>
            </a:pPr>
            <a:r>
              <a:rPr lang="en-US" sz="1837" dirty="0">
                <a:solidFill>
                  <a:srgbClr val="3C3939"/>
                </a:solidFill>
                <a:latin typeface="Raleway" pitchFamily="34" charset="0"/>
                <a:ea typeface="Raleway" pitchFamily="34" charset="-122"/>
                <a:cs typeface="Raleway" pitchFamily="34" charset="-120"/>
              </a:rPr>
              <a:t>1</a:t>
            </a:r>
            <a:endParaRPr lang="en-US" sz="1837" dirty="0"/>
          </a:p>
        </p:txBody>
      </p:sp>
      <p:sp>
        <p:nvSpPr>
          <p:cNvPr id="12" name="Text 9"/>
          <p:cNvSpPr/>
          <p:nvPr/>
        </p:nvSpPr>
        <p:spPr>
          <a:xfrm>
            <a:off x="4709874" y="3467100"/>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Strengths</a:t>
            </a:r>
            <a:endParaRPr lang="en-US" sz="1531" dirty="0"/>
          </a:p>
        </p:txBody>
      </p:sp>
      <p:sp>
        <p:nvSpPr>
          <p:cNvPr id="13" name="Text 10"/>
          <p:cNvSpPr/>
          <p:nvPr/>
        </p:nvSpPr>
        <p:spPr>
          <a:xfrm>
            <a:off x="4709874" y="3803333"/>
            <a:ext cx="6299359" cy="746165"/>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Identifying your strengths is the first step in leadership development. It's important to understand what you're naturally good at and where your skills lie. This can help you focus on areas where you can excel and contribute the most.</a:t>
            </a:r>
            <a:endParaRPr lang="en-US" sz="1225" dirty="0"/>
          </a:p>
        </p:txBody>
      </p:sp>
      <p:sp>
        <p:nvSpPr>
          <p:cNvPr id="14" name="Shape 11"/>
          <p:cNvSpPr/>
          <p:nvPr/>
        </p:nvSpPr>
        <p:spPr>
          <a:xfrm>
            <a:off x="4029373" y="5141297"/>
            <a:ext cx="544354" cy="31075"/>
          </a:xfrm>
          <a:prstGeom prst="roundRect">
            <a:avLst>
              <a:gd name="adj" fmla="val 225238"/>
            </a:avLst>
          </a:prstGeom>
          <a:solidFill>
            <a:srgbClr val="C7C7D0"/>
          </a:solidFill>
          <a:ln/>
        </p:spPr>
      </p:sp>
      <p:sp>
        <p:nvSpPr>
          <p:cNvPr id="15" name="Shape 12"/>
          <p:cNvSpPr/>
          <p:nvPr/>
        </p:nvSpPr>
        <p:spPr>
          <a:xfrm>
            <a:off x="3679448" y="4981932"/>
            <a:ext cx="349925" cy="349925"/>
          </a:xfrm>
          <a:prstGeom prst="roundRect">
            <a:avLst>
              <a:gd name="adj" fmla="val 20002"/>
            </a:avLst>
          </a:prstGeom>
          <a:solidFill>
            <a:srgbClr val="E1E1EA"/>
          </a:solidFill>
          <a:ln w="7620">
            <a:solidFill>
              <a:srgbClr val="C7C7D0"/>
            </a:solidFill>
            <a:prstDash val="solid"/>
          </a:ln>
        </p:spPr>
      </p:sp>
      <p:sp>
        <p:nvSpPr>
          <p:cNvPr id="16" name="Text 13"/>
          <p:cNvSpPr/>
          <p:nvPr/>
        </p:nvSpPr>
        <p:spPr>
          <a:xfrm>
            <a:off x="3793629" y="5010983"/>
            <a:ext cx="121563" cy="291703"/>
          </a:xfrm>
          <a:prstGeom prst="rect">
            <a:avLst/>
          </a:prstGeom>
          <a:noFill/>
          <a:ln/>
        </p:spPr>
        <p:txBody>
          <a:bodyPr wrap="none" rtlCol="0" anchor="t"/>
          <a:lstStyle/>
          <a:p>
            <a:pPr marL="0" indent="0" algn="ctr">
              <a:lnSpc>
                <a:spcPts val="2296"/>
              </a:lnSpc>
              <a:buNone/>
            </a:pPr>
            <a:r>
              <a:rPr lang="en-US" sz="1837" dirty="0">
                <a:solidFill>
                  <a:srgbClr val="3C3939"/>
                </a:solidFill>
                <a:latin typeface="Raleway" pitchFamily="34" charset="0"/>
                <a:ea typeface="Raleway" pitchFamily="34" charset="-122"/>
                <a:cs typeface="Raleway" pitchFamily="34" charset="-120"/>
              </a:rPr>
              <a:t>2</a:t>
            </a:r>
            <a:endParaRPr lang="en-US" sz="1837" dirty="0"/>
          </a:p>
        </p:txBody>
      </p:sp>
      <p:sp>
        <p:nvSpPr>
          <p:cNvPr id="17" name="Text 14"/>
          <p:cNvSpPr/>
          <p:nvPr/>
        </p:nvSpPr>
        <p:spPr>
          <a:xfrm>
            <a:off x="4709874" y="5015984"/>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Goal Setting</a:t>
            </a:r>
            <a:endParaRPr lang="en-US" sz="1531" dirty="0"/>
          </a:p>
        </p:txBody>
      </p:sp>
      <p:sp>
        <p:nvSpPr>
          <p:cNvPr id="18" name="Text 15"/>
          <p:cNvSpPr/>
          <p:nvPr/>
        </p:nvSpPr>
        <p:spPr>
          <a:xfrm>
            <a:off x="4709874" y="5352217"/>
            <a:ext cx="6299359" cy="994886"/>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Setting achievable goals is a crucial part of leadership development. Goals give you a clear direction and a target to aim for. They help you measure progress and keep you motivated. Remember to make your goals SMART - Specific, Measurable, Achievable, Relevant, and Time-bound.</a:t>
            </a:r>
            <a:endParaRPr lang="en-US" sz="1225" dirty="0"/>
          </a:p>
        </p:txBody>
      </p:sp>
      <p:sp>
        <p:nvSpPr>
          <p:cNvPr id="19" name="Shape 16"/>
          <p:cNvSpPr/>
          <p:nvPr/>
        </p:nvSpPr>
        <p:spPr>
          <a:xfrm>
            <a:off x="4029373" y="6938903"/>
            <a:ext cx="544354" cy="31075"/>
          </a:xfrm>
          <a:prstGeom prst="roundRect">
            <a:avLst>
              <a:gd name="adj" fmla="val 225238"/>
            </a:avLst>
          </a:prstGeom>
          <a:solidFill>
            <a:srgbClr val="C7C7D0"/>
          </a:solidFill>
          <a:ln/>
        </p:spPr>
      </p:sp>
      <p:sp>
        <p:nvSpPr>
          <p:cNvPr id="20" name="Shape 17"/>
          <p:cNvSpPr/>
          <p:nvPr/>
        </p:nvSpPr>
        <p:spPr>
          <a:xfrm>
            <a:off x="3679448" y="6779538"/>
            <a:ext cx="349925" cy="349925"/>
          </a:xfrm>
          <a:prstGeom prst="roundRect">
            <a:avLst>
              <a:gd name="adj" fmla="val 20002"/>
            </a:avLst>
          </a:prstGeom>
          <a:solidFill>
            <a:srgbClr val="E1E1EA"/>
          </a:solidFill>
          <a:ln w="7620">
            <a:solidFill>
              <a:srgbClr val="C7C7D0"/>
            </a:solidFill>
            <a:prstDash val="solid"/>
          </a:ln>
        </p:spPr>
      </p:sp>
      <p:sp>
        <p:nvSpPr>
          <p:cNvPr id="21" name="Text 18"/>
          <p:cNvSpPr/>
          <p:nvPr/>
        </p:nvSpPr>
        <p:spPr>
          <a:xfrm>
            <a:off x="3792081" y="6808589"/>
            <a:ext cx="124658" cy="291703"/>
          </a:xfrm>
          <a:prstGeom prst="rect">
            <a:avLst/>
          </a:prstGeom>
          <a:noFill/>
          <a:ln/>
        </p:spPr>
        <p:txBody>
          <a:bodyPr wrap="none" rtlCol="0" anchor="t"/>
          <a:lstStyle/>
          <a:p>
            <a:pPr marL="0" indent="0" algn="ctr">
              <a:lnSpc>
                <a:spcPts val="2296"/>
              </a:lnSpc>
              <a:buNone/>
            </a:pPr>
            <a:r>
              <a:rPr lang="en-US" sz="1837" dirty="0">
                <a:solidFill>
                  <a:srgbClr val="3C3939"/>
                </a:solidFill>
                <a:latin typeface="Raleway" pitchFamily="34" charset="0"/>
                <a:ea typeface="Raleway" pitchFamily="34" charset="-122"/>
                <a:cs typeface="Raleway" pitchFamily="34" charset="-120"/>
              </a:rPr>
              <a:t>3</a:t>
            </a:r>
            <a:endParaRPr lang="en-US" sz="1837" dirty="0"/>
          </a:p>
        </p:txBody>
      </p:sp>
      <p:sp>
        <p:nvSpPr>
          <p:cNvPr id="22" name="Text 19"/>
          <p:cNvSpPr/>
          <p:nvPr/>
        </p:nvSpPr>
        <p:spPr>
          <a:xfrm>
            <a:off x="4709874" y="6813590"/>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Tools &amp; Resources</a:t>
            </a:r>
            <a:endParaRPr lang="en-US" sz="1531" dirty="0"/>
          </a:p>
        </p:txBody>
      </p:sp>
      <p:sp>
        <p:nvSpPr>
          <p:cNvPr id="23" name="Text 20"/>
          <p:cNvSpPr/>
          <p:nvPr/>
        </p:nvSpPr>
        <p:spPr>
          <a:xfrm>
            <a:off x="4709874" y="7149822"/>
            <a:ext cx="6299359" cy="994886"/>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Gathering the right tools and resources is essential for effective leadership development. This could include books, courses, mentors, and real-world experiences. The right resources can provide valuable insights and help you develop the skills you need to be an effective leader.</a:t>
            </a:r>
            <a:endParaRPr lang="en-US" sz="1225" dirty="0"/>
          </a:p>
        </p:txBody>
      </p:sp>
      <p:pic>
        <p:nvPicPr>
          <p:cNvPr id="24"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1001518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0" y="0"/>
            <a:ext cx="14630400" cy="1944172"/>
          </a:xfrm>
          <a:prstGeom prst="rect">
            <a:avLst/>
          </a:prstGeom>
        </p:spPr>
      </p:pic>
      <p:sp>
        <p:nvSpPr>
          <p:cNvPr id="5" name="Text 2"/>
          <p:cNvSpPr/>
          <p:nvPr/>
        </p:nvSpPr>
        <p:spPr>
          <a:xfrm>
            <a:off x="3621167" y="2371844"/>
            <a:ext cx="3888462" cy="486013"/>
          </a:xfrm>
          <a:prstGeom prst="rect">
            <a:avLst/>
          </a:prstGeom>
          <a:noFill/>
          <a:ln/>
        </p:spPr>
        <p:txBody>
          <a:bodyPr wrap="none" rtlCol="0" anchor="t"/>
          <a:lstStyle/>
          <a:p>
            <a:pPr marL="0" indent="0">
              <a:lnSpc>
                <a:spcPts val="3827"/>
              </a:lnSpc>
              <a:buNone/>
            </a:pPr>
            <a:r>
              <a:rPr lang="en-US" sz="3062" dirty="0">
                <a:solidFill>
                  <a:srgbClr val="1B1B27"/>
                </a:solidFill>
                <a:latin typeface="Raleway" pitchFamily="34" charset="0"/>
                <a:ea typeface="Raleway" pitchFamily="34" charset="-122"/>
                <a:cs typeface="Raleway" pitchFamily="34" charset="-120"/>
              </a:rPr>
              <a:t>Related Work-II</a:t>
            </a:r>
            <a:endParaRPr lang="en-US" sz="3062" dirty="0"/>
          </a:p>
        </p:txBody>
      </p:sp>
      <p:sp>
        <p:nvSpPr>
          <p:cNvPr id="6" name="Text 3"/>
          <p:cNvSpPr/>
          <p:nvPr/>
        </p:nvSpPr>
        <p:spPr>
          <a:xfrm>
            <a:off x="3621167" y="3091101"/>
            <a:ext cx="7388066" cy="198977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Today's competitive, fast-paced technological advancements and mechanization, along with sophisticated software development, sometimes require technology developers to be familiar with the electronic mechanism foundation that enables them to quickly release software to clients. The IT sectors are transitioning from outdated digital era frameworks to the most recent ones, which allows them to provide stakeholders with prompt and coherent solutions. Traditional programming methods are very time-consuming, and stakeholders must wait a long period for the most recent updates before providing their replies. Many programming development processes, such as incremental, agile, and waterfall mock-ups, are antiquated and take a while to reveal to customers.</a:t>
            </a:r>
            <a:endParaRPr lang="en-US" sz="1225" dirty="0"/>
          </a:p>
        </p:txBody>
      </p:sp>
      <p:pic>
        <p:nvPicPr>
          <p:cNvPr id="7" name="Image 1" descr="preencoded.png"/>
          <p:cNvPicPr>
            <a:picLocks noChangeAspect="1"/>
          </p:cNvPicPr>
          <p:nvPr/>
        </p:nvPicPr>
        <p:blipFill>
          <a:blip r:embed="rId4"/>
          <a:stretch>
            <a:fillRect/>
          </a:stretch>
        </p:blipFill>
        <p:spPr>
          <a:xfrm>
            <a:off x="3621167" y="5255776"/>
            <a:ext cx="2462689" cy="622102"/>
          </a:xfrm>
          <a:prstGeom prst="rect">
            <a:avLst/>
          </a:prstGeom>
        </p:spPr>
      </p:pic>
      <p:sp>
        <p:nvSpPr>
          <p:cNvPr id="8" name="Text 4"/>
          <p:cNvSpPr/>
          <p:nvPr/>
        </p:nvSpPr>
        <p:spPr>
          <a:xfrm>
            <a:off x="3776662" y="6111121"/>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Classic Paradigm</a:t>
            </a:r>
            <a:endParaRPr lang="en-US" sz="1531" dirty="0"/>
          </a:p>
        </p:txBody>
      </p:sp>
      <p:sp>
        <p:nvSpPr>
          <p:cNvPr id="9" name="Text 5"/>
          <p:cNvSpPr/>
          <p:nvPr/>
        </p:nvSpPr>
        <p:spPr>
          <a:xfrm>
            <a:off x="3776662" y="6447353"/>
            <a:ext cx="2151698" cy="2984659"/>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The software life cycle uses a classic paradigm called the waterfall paradigm, which is easy to use and adheres to a sequential process. Within the waterfall paradigm, each development activity has its distinct stage, involving a length of time for the execution of the phase that comes before and the phase that comes after.</a:t>
            </a:r>
            <a:endParaRPr lang="en-US" sz="1225" dirty="0"/>
          </a:p>
        </p:txBody>
      </p:sp>
      <p:pic>
        <p:nvPicPr>
          <p:cNvPr id="10" name="Image 2" descr="preencoded.png"/>
          <p:cNvPicPr>
            <a:picLocks noChangeAspect="1"/>
          </p:cNvPicPr>
          <p:nvPr/>
        </p:nvPicPr>
        <p:blipFill>
          <a:blip r:embed="rId5"/>
          <a:stretch>
            <a:fillRect/>
          </a:stretch>
        </p:blipFill>
        <p:spPr>
          <a:xfrm>
            <a:off x="6083856" y="5255776"/>
            <a:ext cx="2462689" cy="622102"/>
          </a:xfrm>
          <a:prstGeom prst="rect">
            <a:avLst/>
          </a:prstGeom>
        </p:spPr>
      </p:pic>
      <p:sp>
        <p:nvSpPr>
          <p:cNvPr id="11" name="Text 6"/>
          <p:cNvSpPr/>
          <p:nvPr/>
        </p:nvSpPr>
        <p:spPr>
          <a:xfrm>
            <a:off x="6239351" y="6111121"/>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Agile Process</a:t>
            </a:r>
            <a:endParaRPr lang="en-US" sz="1531" dirty="0"/>
          </a:p>
        </p:txBody>
      </p:sp>
      <p:sp>
        <p:nvSpPr>
          <p:cNvPr id="12" name="Text 7"/>
          <p:cNvSpPr/>
          <p:nvPr/>
        </p:nvSpPr>
        <p:spPr>
          <a:xfrm>
            <a:off x="6239351" y="6447353"/>
            <a:ext cx="2151698" cy="2735937"/>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On the other hand, the agile process combines the incremental and iterative approaches, segmenting the process into distinct iteration phases. It takes two to three weeks to complete the specific iterations. The agile approach is typically used in stable domains—except complex software.</a:t>
            </a:r>
            <a:endParaRPr lang="en-US" sz="1225" dirty="0"/>
          </a:p>
        </p:txBody>
      </p:sp>
      <p:pic>
        <p:nvPicPr>
          <p:cNvPr id="13" name="Image 3" descr="preencoded.png"/>
          <p:cNvPicPr>
            <a:picLocks noChangeAspect="1"/>
          </p:cNvPicPr>
          <p:nvPr/>
        </p:nvPicPr>
        <p:blipFill>
          <a:blip r:embed="rId6"/>
          <a:stretch>
            <a:fillRect/>
          </a:stretch>
        </p:blipFill>
        <p:spPr>
          <a:xfrm>
            <a:off x="8546544" y="5255776"/>
            <a:ext cx="2462689" cy="622102"/>
          </a:xfrm>
          <a:prstGeom prst="rect">
            <a:avLst/>
          </a:prstGeom>
        </p:spPr>
      </p:pic>
      <p:sp>
        <p:nvSpPr>
          <p:cNvPr id="14" name="Text 8"/>
          <p:cNvSpPr/>
          <p:nvPr/>
        </p:nvSpPr>
        <p:spPr>
          <a:xfrm>
            <a:off x="8702040" y="6111121"/>
            <a:ext cx="1944172" cy="243007"/>
          </a:xfrm>
          <a:prstGeom prst="rect">
            <a:avLst/>
          </a:prstGeom>
          <a:noFill/>
          <a:ln/>
        </p:spPr>
        <p:txBody>
          <a:bodyPr wrap="none" rtlCol="0" anchor="t"/>
          <a:lstStyle/>
          <a:p>
            <a:pPr marL="0" indent="0" algn="l">
              <a:lnSpc>
                <a:spcPts val="1914"/>
              </a:lnSpc>
              <a:buNone/>
            </a:pPr>
            <a:r>
              <a:rPr lang="en-US" sz="1531" dirty="0">
                <a:solidFill>
                  <a:srgbClr val="3C3939"/>
                </a:solidFill>
                <a:latin typeface="Raleway" pitchFamily="34" charset="0"/>
                <a:ea typeface="Raleway" pitchFamily="34" charset="-122"/>
                <a:cs typeface="Raleway" pitchFamily="34" charset="-120"/>
              </a:rPr>
              <a:t>DevOps</a:t>
            </a:r>
            <a:endParaRPr lang="en-US" sz="1531" dirty="0"/>
          </a:p>
        </p:txBody>
      </p:sp>
      <p:sp>
        <p:nvSpPr>
          <p:cNvPr id="15" name="Text 9"/>
          <p:cNvSpPr/>
          <p:nvPr/>
        </p:nvSpPr>
        <p:spPr>
          <a:xfrm>
            <a:off x="8702040" y="6447353"/>
            <a:ext cx="2151698" cy="2984659"/>
          </a:xfrm>
          <a:prstGeom prst="rect">
            <a:avLst/>
          </a:prstGeom>
          <a:noFill/>
          <a:ln/>
        </p:spPr>
        <p:txBody>
          <a:bodyPr wrap="square" rtlCol="0" anchor="t"/>
          <a:lstStyle/>
          <a:p>
            <a:pPr marL="0" indent="0" algn="l">
              <a:lnSpc>
                <a:spcPts val="1960"/>
              </a:lnSpc>
              <a:buNone/>
            </a:pPr>
            <a:r>
              <a:rPr lang="en-US" sz="1225" dirty="0">
                <a:solidFill>
                  <a:srgbClr val="3C3939"/>
                </a:solidFill>
                <a:latin typeface="Roboto" pitchFamily="34" charset="0"/>
                <a:ea typeface="Roboto" pitchFamily="34" charset="-122"/>
                <a:cs typeface="Roboto" pitchFamily="34" charset="-120"/>
              </a:rPr>
              <a:t>DevOps idea seems to promote implementations to customers with a high standard and prompt service. DevOps was created during the 2008 Agile process in Toronto when Patrick identified it as a cornerstone of advancement and effectiveness. Coordination and cooperation result in quick services that meet customer needs.</a:t>
            </a:r>
            <a:endParaRPr lang="en-US" sz="1225" dirty="0"/>
          </a:p>
        </p:txBody>
      </p:sp>
      <p:pic>
        <p:nvPicPr>
          <p:cNvPr id="16" name="Image 4" descr="preencoded.png">
            <a:hlinkClick r:id="rId7"/>
          </p:cNvPr>
          <p:cNvPicPr>
            <a:picLocks noChangeAspect="1"/>
          </p:cNvPicPr>
          <p:nvPr/>
        </p:nvPicPr>
        <p:blipFill>
          <a:blip r:embed="rId8"/>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663059"/>
            <a:ext cx="6622375"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Research Methodology-III</a:t>
            </a:r>
            <a:endParaRPr lang="en-US" sz="4374" dirty="0"/>
          </a:p>
        </p:txBody>
      </p:sp>
      <p:sp>
        <p:nvSpPr>
          <p:cNvPr id="5" name="Text 3"/>
          <p:cNvSpPr/>
          <p:nvPr/>
        </p:nvSpPr>
        <p:spPr>
          <a:xfrm>
            <a:off x="2037993" y="1801773"/>
            <a:ext cx="10554414" cy="1066205"/>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To address the study concerns, a methodological approach is necessary. The current study uses a quantitative method to identify limited studies and extract the relevant data. The other authors similarly follow an LR to identify the problems.</a:t>
            </a:r>
            <a:endParaRPr lang="en-US" sz="1750" dirty="0"/>
          </a:p>
        </p:txBody>
      </p:sp>
      <p:sp>
        <p:nvSpPr>
          <p:cNvPr id="6" name="Text 4"/>
          <p:cNvSpPr/>
          <p:nvPr/>
        </p:nvSpPr>
        <p:spPr>
          <a:xfrm>
            <a:off x="2037993" y="3228975"/>
            <a:ext cx="5110520" cy="666512"/>
          </a:xfrm>
          <a:prstGeom prst="rect">
            <a:avLst/>
          </a:prstGeom>
          <a:noFill/>
          <a:ln/>
        </p:spPr>
        <p:txBody>
          <a:bodyPr wrap="none" rtlCol="0" anchor="t"/>
          <a:lstStyle/>
          <a:p>
            <a:pPr marL="0" indent="0" algn="ctr">
              <a:lnSpc>
                <a:spcPts val="5249"/>
              </a:lnSpc>
              <a:buNone/>
            </a:pPr>
            <a:r>
              <a:rPr lang="en-US" sz="5249" dirty="0">
                <a:solidFill>
                  <a:srgbClr val="3C3939"/>
                </a:solidFill>
                <a:latin typeface="Raleway" pitchFamily="34" charset="0"/>
                <a:ea typeface="Raleway" pitchFamily="34" charset="-122"/>
                <a:cs typeface="Raleway" pitchFamily="34" charset="-120"/>
              </a:rPr>
              <a:t>10</a:t>
            </a:r>
            <a:endParaRPr lang="en-US" sz="5249" dirty="0"/>
          </a:p>
        </p:txBody>
      </p:sp>
      <p:sp>
        <p:nvSpPr>
          <p:cNvPr id="7" name="Text 5"/>
          <p:cNvSpPr/>
          <p:nvPr/>
        </p:nvSpPr>
        <p:spPr>
          <a:xfrm>
            <a:off x="3204448" y="4173141"/>
            <a:ext cx="2777490" cy="347186"/>
          </a:xfrm>
          <a:prstGeom prst="rect">
            <a:avLst/>
          </a:prstGeom>
          <a:noFill/>
          <a:ln/>
        </p:spPr>
        <p:txBody>
          <a:bodyPr wrap="none" rtlCol="0" anchor="t"/>
          <a:lstStyle/>
          <a:p>
            <a:pPr marL="0" indent="0" algn="ctr">
              <a:lnSpc>
                <a:spcPts val="2734"/>
              </a:lnSpc>
              <a:buNone/>
            </a:pPr>
            <a:r>
              <a:rPr lang="en-US" sz="2187" dirty="0">
                <a:solidFill>
                  <a:srgbClr val="3C3939"/>
                </a:solidFill>
                <a:latin typeface="Raleway" pitchFamily="34" charset="0"/>
                <a:ea typeface="Raleway" pitchFamily="34" charset="-122"/>
                <a:cs typeface="Raleway" pitchFamily="34" charset="-120"/>
              </a:rPr>
              <a:t>Challenges</a:t>
            </a:r>
            <a:endParaRPr lang="en-US" sz="2187" dirty="0"/>
          </a:p>
        </p:txBody>
      </p:sp>
      <p:sp>
        <p:nvSpPr>
          <p:cNvPr id="8" name="Text 6"/>
          <p:cNvSpPr/>
          <p:nvPr/>
        </p:nvSpPr>
        <p:spPr>
          <a:xfrm>
            <a:off x="2037993" y="4653558"/>
            <a:ext cx="5110520" cy="355402"/>
          </a:xfrm>
          <a:prstGeom prst="rect">
            <a:avLst/>
          </a:prstGeom>
          <a:noFill/>
          <a:ln/>
        </p:spPr>
        <p:txBody>
          <a:bodyPr wrap="none" rtlCol="0" anchor="t"/>
          <a:lstStyle/>
          <a:p>
            <a:pPr marL="0" indent="0" algn="ctr">
              <a:lnSpc>
                <a:spcPts val="2799"/>
              </a:lnSpc>
              <a:buNone/>
            </a:pPr>
            <a:r>
              <a:rPr lang="en-US" sz="1750" dirty="0">
                <a:solidFill>
                  <a:srgbClr val="3C3939"/>
                </a:solidFill>
                <a:latin typeface="Roboto" pitchFamily="34" charset="0"/>
                <a:ea typeface="Roboto" pitchFamily="34" charset="-122"/>
                <a:cs typeface="Roboto" pitchFamily="34" charset="-120"/>
              </a:rPr>
              <a:t>Lack of Management</a:t>
            </a:r>
            <a:endParaRPr lang="en-US" sz="1750" dirty="0"/>
          </a:p>
        </p:txBody>
      </p:sp>
      <p:sp>
        <p:nvSpPr>
          <p:cNvPr id="9" name="Text 7"/>
          <p:cNvSpPr/>
          <p:nvPr/>
        </p:nvSpPr>
        <p:spPr>
          <a:xfrm>
            <a:off x="7481768" y="3228975"/>
            <a:ext cx="5110639" cy="666512"/>
          </a:xfrm>
          <a:prstGeom prst="rect">
            <a:avLst/>
          </a:prstGeom>
          <a:noFill/>
          <a:ln/>
        </p:spPr>
        <p:txBody>
          <a:bodyPr wrap="none" rtlCol="0" anchor="t"/>
          <a:lstStyle/>
          <a:p>
            <a:pPr marL="0" indent="0" algn="ctr">
              <a:lnSpc>
                <a:spcPts val="5249"/>
              </a:lnSpc>
              <a:buNone/>
            </a:pPr>
            <a:r>
              <a:rPr lang="en-US" sz="5249" dirty="0">
                <a:solidFill>
                  <a:srgbClr val="3C3939"/>
                </a:solidFill>
                <a:latin typeface="Raleway" pitchFamily="34" charset="0"/>
                <a:ea typeface="Raleway" pitchFamily="34" charset="-122"/>
                <a:cs typeface="Raleway" pitchFamily="34" charset="-120"/>
              </a:rPr>
              <a:t>8</a:t>
            </a:r>
            <a:endParaRPr lang="en-US" sz="5249" dirty="0"/>
          </a:p>
        </p:txBody>
      </p:sp>
      <p:sp>
        <p:nvSpPr>
          <p:cNvPr id="10" name="Text 8"/>
          <p:cNvSpPr/>
          <p:nvPr/>
        </p:nvSpPr>
        <p:spPr>
          <a:xfrm>
            <a:off x="8648343" y="4173141"/>
            <a:ext cx="2777490" cy="347186"/>
          </a:xfrm>
          <a:prstGeom prst="rect">
            <a:avLst/>
          </a:prstGeom>
          <a:noFill/>
          <a:ln/>
        </p:spPr>
        <p:txBody>
          <a:bodyPr wrap="none" rtlCol="0" anchor="t"/>
          <a:lstStyle/>
          <a:p>
            <a:pPr marL="0" indent="0" algn="ctr">
              <a:lnSpc>
                <a:spcPts val="2734"/>
              </a:lnSpc>
              <a:buNone/>
            </a:pPr>
            <a:r>
              <a:rPr lang="en-US" sz="2187" dirty="0">
                <a:solidFill>
                  <a:srgbClr val="3C3939"/>
                </a:solidFill>
                <a:latin typeface="Raleway" pitchFamily="34" charset="0"/>
                <a:ea typeface="Raleway" pitchFamily="34" charset="-122"/>
                <a:cs typeface="Raleway" pitchFamily="34" charset="-120"/>
              </a:rPr>
              <a:t>Challenges</a:t>
            </a:r>
            <a:endParaRPr lang="en-US" sz="2187" dirty="0"/>
          </a:p>
        </p:txBody>
      </p:sp>
      <p:sp>
        <p:nvSpPr>
          <p:cNvPr id="11" name="Text 9"/>
          <p:cNvSpPr/>
          <p:nvPr/>
        </p:nvSpPr>
        <p:spPr>
          <a:xfrm>
            <a:off x="7481768" y="4653558"/>
            <a:ext cx="5110639" cy="355402"/>
          </a:xfrm>
          <a:prstGeom prst="rect">
            <a:avLst/>
          </a:prstGeom>
          <a:noFill/>
          <a:ln/>
        </p:spPr>
        <p:txBody>
          <a:bodyPr wrap="none" rtlCol="0" anchor="t"/>
          <a:lstStyle/>
          <a:p>
            <a:pPr marL="0" indent="0" algn="ctr">
              <a:lnSpc>
                <a:spcPts val="2799"/>
              </a:lnSpc>
              <a:buNone/>
            </a:pPr>
            <a:r>
              <a:rPr lang="en-US" sz="1750" dirty="0">
                <a:solidFill>
                  <a:srgbClr val="3C3939"/>
                </a:solidFill>
                <a:latin typeface="Roboto" pitchFamily="34" charset="0"/>
                <a:ea typeface="Roboto" pitchFamily="34" charset="-122"/>
                <a:cs typeface="Roboto" pitchFamily="34" charset="-120"/>
              </a:rPr>
              <a:t>Lack of DevOps Approach</a:t>
            </a:r>
            <a:endParaRPr lang="en-US" sz="1750" dirty="0"/>
          </a:p>
        </p:txBody>
      </p:sp>
      <p:sp>
        <p:nvSpPr>
          <p:cNvPr id="12" name="Text 10"/>
          <p:cNvSpPr/>
          <p:nvPr/>
        </p:nvSpPr>
        <p:spPr>
          <a:xfrm>
            <a:off x="2037993" y="5786557"/>
            <a:ext cx="5110520" cy="666512"/>
          </a:xfrm>
          <a:prstGeom prst="rect">
            <a:avLst/>
          </a:prstGeom>
          <a:noFill/>
          <a:ln/>
        </p:spPr>
        <p:txBody>
          <a:bodyPr wrap="none" rtlCol="0" anchor="t"/>
          <a:lstStyle/>
          <a:p>
            <a:pPr marL="0" indent="0" algn="ctr">
              <a:lnSpc>
                <a:spcPts val="5249"/>
              </a:lnSpc>
              <a:buNone/>
            </a:pPr>
            <a:r>
              <a:rPr lang="en-US" sz="5249" dirty="0">
                <a:solidFill>
                  <a:srgbClr val="3C3939"/>
                </a:solidFill>
                <a:latin typeface="Raleway" pitchFamily="34" charset="0"/>
                <a:ea typeface="Raleway" pitchFamily="34" charset="-122"/>
                <a:cs typeface="Raleway" pitchFamily="34" charset="-120"/>
              </a:rPr>
              <a:t>7</a:t>
            </a:r>
            <a:endParaRPr lang="en-US" sz="5249" dirty="0"/>
          </a:p>
        </p:txBody>
      </p:sp>
      <p:sp>
        <p:nvSpPr>
          <p:cNvPr id="13" name="Text 11"/>
          <p:cNvSpPr/>
          <p:nvPr/>
        </p:nvSpPr>
        <p:spPr>
          <a:xfrm>
            <a:off x="3204448" y="6730722"/>
            <a:ext cx="2777490" cy="347186"/>
          </a:xfrm>
          <a:prstGeom prst="rect">
            <a:avLst/>
          </a:prstGeom>
          <a:noFill/>
          <a:ln/>
        </p:spPr>
        <p:txBody>
          <a:bodyPr wrap="none" rtlCol="0" anchor="t"/>
          <a:lstStyle/>
          <a:p>
            <a:pPr marL="0" indent="0" algn="ctr">
              <a:lnSpc>
                <a:spcPts val="2734"/>
              </a:lnSpc>
              <a:buNone/>
            </a:pPr>
            <a:r>
              <a:rPr lang="en-US" sz="2187" dirty="0">
                <a:solidFill>
                  <a:srgbClr val="3C3939"/>
                </a:solidFill>
                <a:latin typeface="Raleway" pitchFamily="34" charset="0"/>
                <a:ea typeface="Raleway" pitchFamily="34" charset="-122"/>
                <a:cs typeface="Raleway" pitchFamily="34" charset="-120"/>
              </a:rPr>
              <a:t>Challenges</a:t>
            </a:r>
            <a:endParaRPr lang="en-US" sz="2187" dirty="0"/>
          </a:p>
        </p:txBody>
      </p:sp>
      <p:sp>
        <p:nvSpPr>
          <p:cNvPr id="14" name="Text 12"/>
          <p:cNvSpPr/>
          <p:nvPr/>
        </p:nvSpPr>
        <p:spPr>
          <a:xfrm>
            <a:off x="2037993" y="7211139"/>
            <a:ext cx="5110520" cy="355402"/>
          </a:xfrm>
          <a:prstGeom prst="rect">
            <a:avLst/>
          </a:prstGeom>
          <a:noFill/>
          <a:ln/>
        </p:spPr>
        <p:txBody>
          <a:bodyPr wrap="none" rtlCol="0" anchor="t"/>
          <a:lstStyle/>
          <a:p>
            <a:pPr marL="0" indent="0" algn="ctr">
              <a:lnSpc>
                <a:spcPts val="2799"/>
              </a:lnSpc>
              <a:buNone/>
            </a:pPr>
            <a:r>
              <a:rPr lang="en-US" sz="1750" dirty="0">
                <a:solidFill>
                  <a:srgbClr val="3C3939"/>
                </a:solidFill>
                <a:latin typeface="Roboto" pitchFamily="34" charset="0"/>
                <a:ea typeface="Roboto" pitchFamily="34" charset="-122"/>
                <a:cs typeface="Roboto" pitchFamily="34" charset="-120"/>
              </a:rPr>
              <a:t>Criticism Practices</a:t>
            </a:r>
            <a:endParaRPr lang="en-US" sz="1750" dirty="0"/>
          </a:p>
        </p:txBody>
      </p:sp>
      <p:sp>
        <p:nvSpPr>
          <p:cNvPr id="15" name="Text 13"/>
          <p:cNvSpPr/>
          <p:nvPr/>
        </p:nvSpPr>
        <p:spPr>
          <a:xfrm>
            <a:off x="7481768" y="5786557"/>
            <a:ext cx="5110639" cy="666512"/>
          </a:xfrm>
          <a:prstGeom prst="rect">
            <a:avLst/>
          </a:prstGeom>
          <a:noFill/>
          <a:ln/>
        </p:spPr>
        <p:txBody>
          <a:bodyPr wrap="none" rtlCol="0" anchor="t"/>
          <a:lstStyle/>
          <a:p>
            <a:pPr marL="0" indent="0" algn="ctr">
              <a:lnSpc>
                <a:spcPts val="5249"/>
              </a:lnSpc>
              <a:buNone/>
            </a:pPr>
            <a:r>
              <a:rPr lang="en-US" sz="5249" dirty="0">
                <a:solidFill>
                  <a:srgbClr val="3C3939"/>
                </a:solidFill>
                <a:latin typeface="Raleway" pitchFamily="34" charset="0"/>
                <a:ea typeface="Raleway" pitchFamily="34" charset="-122"/>
                <a:cs typeface="Raleway" pitchFamily="34" charset="-120"/>
              </a:rPr>
              <a:t>6</a:t>
            </a:r>
            <a:endParaRPr lang="en-US" sz="5249" dirty="0"/>
          </a:p>
        </p:txBody>
      </p:sp>
      <p:sp>
        <p:nvSpPr>
          <p:cNvPr id="16" name="Text 14"/>
          <p:cNvSpPr/>
          <p:nvPr/>
        </p:nvSpPr>
        <p:spPr>
          <a:xfrm>
            <a:off x="8648343" y="6730722"/>
            <a:ext cx="2777490" cy="347186"/>
          </a:xfrm>
          <a:prstGeom prst="rect">
            <a:avLst/>
          </a:prstGeom>
          <a:noFill/>
          <a:ln/>
        </p:spPr>
        <p:txBody>
          <a:bodyPr wrap="none" rtlCol="0" anchor="t"/>
          <a:lstStyle/>
          <a:p>
            <a:pPr marL="0" indent="0" algn="ctr">
              <a:lnSpc>
                <a:spcPts val="2734"/>
              </a:lnSpc>
              <a:buNone/>
            </a:pPr>
            <a:r>
              <a:rPr lang="en-US" sz="2187" dirty="0">
                <a:solidFill>
                  <a:srgbClr val="3C3939"/>
                </a:solidFill>
                <a:latin typeface="Raleway" pitchFamily="34" charset="0"/>
                <a:ea typeface="Raleway" pitchFamily="34" charset="-122"/>
                <a:cs typeface="Raleway" pitchFamily="34" charset="-120"/>
              </a:rPr>
              <a:t>Challenges</a:t>
            </a:r>
            <a:endParaRPr lang="en-US" sz="2187" dirty="0"/>
          </a:p>
        </p:txBody>
      </p:sp>
      <p:sp>
        <p:nvSpPr>
          <p:cNvPr id="17" name="Text 15"/>
          <p:cNvSpPr/>
          <p:nvPr/>
        </p:nvSpPr>
        <p:spPr>
          <a:xfrm>
            <a:off x="7481768" y="7211139"/>
            <a:ext cx="5110639" cy="355402"/>
          </a:xfrm>
          <a:prstGeom prst="rect">
            <a:avLst/>
          </a:prstGeom>
          <a:noFill/>
          <a:ln/>
        </p:spPr>
        <p:txBody>
          <a:bodyPr wrap="none" rtlCol="0" anchor="t"/>
          <a:lstStyle/>
          <a:p>
            <a:pPr marL="0" indent="0" algn="ctr">
              <a:lnSpc>
                <a:spcPts val="2799"/>
              </a:lnSpc>
              <a:buNone/>
            </a:pPr>
            <a:r>
              <a:rPr lang="en-US" sz="1750" dirty="0">
                <a:solidFill>
                  <a:srgbClr val="3C3939"/>
                </a:solidFill>
                <a:latin typeface="Roboto" pitchFamily="34" charset="0"/>
                <a:ea typeface="Roboto" pitchFamily="34" charset="-122"/>
                <a:cs typeface="Roboto" pitchFamily="34" charset="-120"/>
              </a:rPr>
              <a:t>Complicated Infrastructure</a:t>
            </a:r>
            <a:endParaRPr lang="en-US" sz="1750" dirty="0"/>
          </a:p>
        </p:txBody>
      </p:sp>
      <p:pic>
        <p:nvPicPr>
          <p:cNvPr id="1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1176457"/>
            <a:ext cx="5554980"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Participant Selection</a:t>
            </a:r>
            <a:endParaRPr lang="en-US" sz="4374" dirty="0"/>
          </a:p>
        </p:txBody>
      </p:sp>
      <p:sp>
        <p:nvSpPr>
          <p:cNvPr id="5" name="Text 3"/>
          <p:cNvSpPr/>
          <p:nvPr/>
        </p:nvSpPr>
        <p:spPr>
          <a:xfrm>
            <a:off x="2037993" y="2315170"/>
            <a:ext cx="10554414" cy="2843213"/>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The purpose of the current study is to identify the challenges encountered in implementing DevOps culture, which is why the researcher chose to focus on software businesses that have successfully implemented DevOps culture. The questionnaire survey is being completed by the following applicants: developers, testers, analysts, designers, team managers, and project managers. The candidates were chosen using the snowball method. are additionally contacted in this manner via emails, Facebook, and LinkedIn, and some were contacted through the candidate's associates. The entire set of data was gathered between December 2, 2022, and February 20, 2023. Out of 220 candidates, 340 received the survey without error. Every comment was taken into consideration, and incomplete surveys were removed.</a:t>
            </a:r>
            <a:endParaRPr lang="en-US" sz="1750" dirty="0"/>
          </a:p>
        </p:txBody>
      </p:sp>
      <p:sp>
        <p:nvSpPr>
          <p:cNvPr id="6" name="Shape 4"/>
          <p:cNvSpPr/>
          <p:nvPr/>
        </p:nvSpPr>
        <p:spPr>
          <a:xfrm>
            <a:off x="2037993" y="5408295"/>
            <a:ext cx="10554414" cy="1644848"/>
          </a:xfrm>
          <a:prstGeom prst="roundRect">
            <a:avLst>
              <a:gd name="adj" fmla="val 6079"/>
            </a:avLst>
          </a:prstGeom>
          <a:noFill/>
          <a:ln w="7620">
            <a:solidFill>
              <a:srgbClr val="000000">
                <a:alpha val="8000"/>
              </a:srgbClr>
            </a:solidFill>
            <a:prstDash val="solid"/>
          </a:ln>
        </p:spPr>
      </p:sp>
      <p:sp>
        <p:nvSpPr>
          <p:cNvPr id="7" name="Shape 5"/>
          <p:cNvSpPr/>
          <p:nvPr/>
        </p:nvSpPr>
        <p:spPr>
          <a:xfrm>
            <a:off x="2045613" y="5415915"/>
            <a:ext cx="10538103" cy="992505"/>
          </a:xfrm>
          <a:prstGeom prst="rect">
            <a:avLst/>
          </a:prstGeom>
          <a:solidFill>
            <a:srgbClr val="FFFFFF">
              <a:alpha val="4000"/>
            </a:srgbClr>
          </a:solidFill>
          <a:ln/>
        </p:spPr>
      </p:sp>
      <p:sp>
        <p:nvSpPr>
          <p:cNvPr id="8" name="Text 6"/>
          <p:cNvSpPr/>
          <p:nvPr/>
        </p:nvSpPr>
        <p:spPr>
          <a:xfrm>
            <a:off x="2268855" y="5556766"/>
            <a:ext cx="3064193" cy="710803"/>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Research by Applying search string</a:t>
            </a:r>
            <a:endParaRPr lang="en-US" sz="1750" dirty="0"/>
          </a:p>
        </p:txBody>
      </p:sp>
      <p:sp>
        <p:nvSpPr>
          <p:cNvPr id="9" name="Text 7"/>
          <p:cNvSpPr/>
          <p:nvPr/>
        </p:nvSpPr>
        <p:spPr>
          <a:xfrm>
            <a:off x="5785009" y="5556766"/>
            <a:ext cx="3060383" cy="355402"/>
          </a:xfrm>
          <a:prstGeom prst="rect">
            <a:avLst/>
          </a:prstGeom>
          <a:noFill/>
          <a:ln/>
        </p:spPr>
        <p:txBody>
          <a:bodyPr wrap="non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Research by Primary string</a:t>
            </a:r>
            <a:endParaRPr lang="en-US" sz="1750" dirty="0"/>
          </a:p>
        </p:txBody>
      </p:sp>
      <p:sp>
        <p:nvSpPr>
          <p:cNvPr id="10" name="Text 8"/>
          <p:cNvSpPr/>
          <p:nvPr/>
        </p:nvSpPr>
        <p:spPr>
          <a:xfrm>
            <a:off x="9297353" y="5556766"/>
            <a:ext cx="3064193" cy="355402"/>
          </a:xfrm>
          <a:prstGeom prst="rect">
            <a:avLst/>
          </a:prstGeom>
          <a:noFill/>
          <a:ln/>
        </p:spPr>
        <p:txBody>
          <a:bodyPr wrap="non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Research by Final Decision</a:t>
            </a:r>
            <a:endParaRPr lang="en-US" sz="1750" dirty="0"/>
          </a:p>
        </p:txBody>
      </p:sp>
      <p:sp>
        <p:nvSpPr>
          <p:cNvPr id="11" name="Shape 9"/>
          <p:cNvSpPr/>
          <p:nvPr/>
        </p:nvSpPr>
        <p:spPr>
          <a:xfrm>
            <a:off x="2045613" y="6408420"/>
            <a:ext cx="10538103" cy="637103"/>
          </a:xfrm>
          <a:prstGeom prst="rect">
            <a:avLst/>
          </a:prstGeom>
          <a:solidFill>
            <a:srgbClr val="000000">
              <a:alpha val="4000"/>
            </a:srgbClr>
          </a:solidFill>
          <a:ln/>
        </p:spPr>
      </p:sp>
      <p:sp>
        <p:nvSpPr>
          <p:cNvPr id="12" name="Text 10"/>
          <p:cNvSpPr/>
          <p:nvPr/>
        </p:nvSpPr>
        <p:spPr>
          <a:xfrm>
            <a:off x="2268855" y="6549271"/>
            <a:ext cx="3064193" cy="355402"/>
          </a:xfrm>
          <a:prstGeom prst="rect">
            <a:avLst/>
          </a:prstGeom>
          <a:noFill/>
          <a:ln/>
        </p:spPr>
        <p:txBody>
          <a:bodyPr wrap="non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11813</a:t>
            </a:r>
            <a:endParaRPr lang="en-US" sz="1750" dirty="0"/>
          </a:p>
        </p:txBody>
      </p:sp>
      <p:sp>
        <p:nvSpPr>
          <p:cNvPr id="13" name="Text 11"/>
          <p:cNvSpPr/>
          <p:nvPr/>
        </p:nvSpPr>
        <p:spPr>
          <a:xfrm>
            <a:off x="5785009" y="6549271"/>
            <a:ext cx="3060383" cy="355402"/>
          </a:xfrm>
          <a:prstGeom prst="rect">
            <a:avLst/>
          </a:prstGeom>
          <a:noFill/>
          <a:ln/>
        </p:spPr>
        <p:txBody>
          <a:bodyPr wrap="non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414</a:t>
            </a:r>
            <a:endParaRPr lang="en-US" sz="1750" dirty="0"/>
          </a:p>
        </p:txBody>
      </p:sp>
      <p:sp>
        <p:nvSpPr>
          <p:cNvPr id="14" name="Text 12"/>
          <p:cNvSpPr/>
          <p:nvPr/>
        </p:nvSpPr>
        <p:spPr>
          <a:xfrm>
            <a:off x="9297353" y="6549271"/>
            <a:ext cx="3064193" cy="355402"/>
          </a:xfrm>
          <a:prstGeom prst="rect">
            <a:avLst/>
          </a:prstGeom>
          <a:noFill/>
          <a:ln/>
        </p:spPr>
        <p:txBody>
          <a:bodyPr wrap="non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83</a:t>
            </a:r>
            <a:endParaRPr lang="en-US" sz="1750" dirty="0"/>
          </a:p>
        </p:txBody>
      </p:sp>
      <p:pic>
        <p:nvPicPr>
          <p:cNvPr id="15"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1658660"/>
            <a:ext cx="7976473"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Conclusion and Future Work-VI</a:t>
            </a:r>
            <a:endParaRPr lang="en-US" sz="4374" dirty="0"/>
          </a:p>
        </p:txBody>
      </p:sp>
      <p:sp>
        <p:nvSpPr>
          <p:cNvPr id="5" name="Text 3"/>
          <p:cNvSpPr/>
          <p:nvPr/>
        </p:nvSpPr>
        <p:spPr>
          <a:xfrm>
            <a:off x="2037993" y="2797373"/>
            <a:ext cx="10554414" cy="2487811"/>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Owing to its complexity, there is no concept of DevOps culture across multiple countries. The main goal was to identify the obstacles that significantly affect how the identified DevOps culture is implemented. The fact that DevOps culture is a relatively new concept and that there isn't much research on it limits the scope of our study. It is advisable to consider applying the DevOps culture for mitigation. Although the research strategy used in this study is quantitative, the authors plan to explore quantitative and qualitative methods in the future for mitigating concerns related to the execution of DevOps culture. Moreover, a case study approach might be used to identify the difficulties impairing the execution of the DevOps culture.</a:t>
            </a:r>
            <a:endParaRPr lang="en-US" sz="1750" dirty="0"/>
          </a:p>
        </p:txBody>
      </p:sp>
      <p:sp>
        <p:nvSpPr>
          <p:cNvPr id="6" name="Text 4"/>
          <p:cNvSpPr/>
          <p:nvPr/>
        </p:nvSpPr>
        <p:spPr>
          <a:xfrm>
            <a:off x="2037993" y="5535097"/>
            <a:ext cx="10554414" cy="355402"/>
          </a:xfrm>
          <a:prstGeom prst="rect">
            <a:avLst/>
          </a:prstGeom>
          <a:noFill/>
          <a:ln/>
        </p:spPr>
        <p:txBody>
          <a:bodyPr wrap="none" rtlCol="0" anchor="t"/>
          <a:lstStyle/>
          <a:p>
            <a:pPr marL="0" indent="0">
              <a:lnSpc>
                <a:spcPts val="2799"/>
              </a:lnSpc>
              <a:buNone/>
            </a:pPr>
            <a:endParaRPr lang="en-US" sz="1750" dirty="0"/>
          </a:p>
        </p:txBody>
      </p:sp>
      <p:sp>
        <p:nvSpPr>
          <p:cNvPr id="7" name="Text 5"/>
          <p:cNvSpPr/>
          <p:nvPr/>
        </p:nvSpPr>
        <p:spPr>
          <a:xfrm>
            <a:off x="2037993" y="6223754"/>
            <a:ext cx="2777490" cy="347186"/>
          </a:xfrm>
          <a:prstGeom prst="rect">
            <a:avLst/>
          </a:prstGeom>
          <a:noFill/>
          <a:ln/>
        </p:spPr>
        <p:txBody>
          <a:bodyPr wrap="none" rtlCol="0" anchor="t"/>
          <a:lstStyle/>
          <a:p>
            <a:pPr marL="0" indent="0">
              <a:lnSpc>
                <a:spcPts val="2734"/>
              </a:lnSpc>
              <a:buNone/>
            </a:pPr>
            <a:r>
              <a:rPr lang="en-US" sz="2187" dirty="0">
                <a:solidFill>
                  <a:srgbClr val="1B1B27"/>
                </a:solidFill>
                <a:latin typeface="Raleway" pitchFamily="34" charset="0"/>
                <a:ea typeface="Raleway" pitchFamily="34" charset="-122"/>
                <a:cs typeface="Raleway" pitchFamily="34" charset="-120"/>
              </a:rPr>
              <a:t>1</a:t>
            </a:r>
            <a:endParaRPr lang="en-US" sz="2187" dirty="0"/>
          </a:p>
        </p:txBody>
      </p:sp>
      <p:pic>
        <p:nvPicPr>
          <p:cNvPr id="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25420"/>
            <a:ext cx="14630400" cy="12975550"/>
          </a:xfrm>
          <a:prstGeom prst="rect">
            <a:avLst/>
          </a:prstGeom>
          <a:solidFill>
            <a:srgbClr val="FFFFFF">
              <a:alpha val="75000"/>
            </a:srgbClr>
          </a:solidFill>
          <a:ln/>
        </p:spPr>
      </p:sp>
      <p:sp>
        <p:nvSpPr>
          <p:cNvPr id="4" name="Text 2"/>
          <p:cNvSpPr/>
          <p:nvPr/>
        </p:nvSpPr>
        <p:spPr>
          <a:xfrm>
            <a:off x="3621167" y="427673"/>
            <a:ext cx="3888462" cy="486013"/>
          </a:xfrm>
          <a:prstGeom prst="rect">
            <a:avLst/>
          </a:prstGeom>
          <a:noFill/>
          <a:ln/>
        </p:spPr>
        <p:txBody>
          <a:bodyPr wrap="none" rtlCol="0" anchor="t"/>
          <a:lstStyle/>
          <a:p>
            <a:pPr marL="0" indent="0">
              <a:lnSpc>
                <a:spcPts val="3827"/>
              </a:lnSpc>
              <a:buNone/>
            </a:pPr>
            <a:r>
              <a:rPr lang="en-US" sz="3062" dirty="0">
                <a:solidFill>
                  <a:srgbClr val="1B1B27"/>
                </a:solidFill>
                <a:latin typeface="Raleway" pitchFamily="34" charset="0"/>
                <a:ea typeface="Raleway" pitchFamily="34" charset="-122"/>
                <a:cs typeface="Raleway" pitchFamily="34" charset="-120"/>
              </a:rPr>
              <a:t>References</a:t>
            </a:r>
            <a:endParaRPr lang="en-US" sz="3062" dirty="0"/>
          </a:p>
        </p:txBody>
      </p:sp>
      <p:sp>
        <p:nvSpPr>
          <p:cNvPr id="5" name="Text 3"/>
          <p:cNvSpPr/>
          <p:nvPr/>
        </p:nvSpPr>
        <p:spPr>
          <a:xfrm>
            <a:off x="3621167" y="1224677"/>
            <a:ext cx="7388066" cy="248722"/>
          </a:xfrm>
          <a:prstGeom prst="rect">
            <a:avLst/>
          </a:prstGeom>
          <a:noFill/>
          <a:ln/>
        </p:spPr>
        <p:txBody>
          <a:bodyPr wrap="none" rtlCol="0" anchor="t"/>
          <a:lstStyle/>
          <a:p>
            <a:pPr marL="0" indent="0">
              <a:lnSpc>
                <a:spcPts val="1960"/>
              </a:lnSpc>
              <a:buNone/>
            </a:pPr>
            <a:endParaRPr lang="en-US" sz="1225" dirty="0"/>
          </a:p>
        </p:txBody>
      </p:sp>
      <p:sp>
        <p:nvSpPr>
          <p:cNvPr id="6" name="Text 4"/>
          <p:cNvSpPr/>
          <p:nvPr/>
        </p:nvSpPr>
        <p:spPr>
          <a:xfrm>
            <a:off x="3621167" y="1706642"/>
            <a:ext cx="2691884"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 R. W. Macarthy and J. M. Bass</a:t>
            </a:r>
            <a:endParaRPr lang="en-US" sz="1531" dirty="0"/>
          </a:p>
        </p:txBody>
      </p:sp>
      <p:sp>
        <p:nvSpPr>
          <p:cNvPr id="7" name="Text 5"/>
          <p:cNvSpPr/>
          <p:nvPr/>
        </p:nvSpPr>
        <p:spPr>
          <a:xfrm>
            <a:off x="3621167" y="2182892"/>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"An empirical taxonomy of DevOps in practice", Proc. 46th Euromicro Conf. Softw. Eng. Adv. Appl. (SEAA), pp. 221-228, Aug. 2020.</a:t>
            </a:r>
            <a:endParaRPr lang="en-US" sz="1225" dirty="0"/>
          </a:p>
        </p:txBody>
      </p:sp>
      <p:sp>
        <p:nvSpPr>
          <p:cNvPr id="8" name="Text 6"/>
          <p:cNvSpPr/>
          <p:nvPr/>
        </p:nvSpPr>
        <p:spPr>
          <a:xfrm>
            <a:off x="3621167" y="2913578"/>
            <a:ext cx="2974538"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2. A. Wiedemann and M. Wiesche</a:t>
            </a:r>
            <a:endParaRPr lang="en-US" sz="1531" dirty="0"/>
          </a:p>
        </p:txBody>
      </p:sp>
      <p:sp>
        <p:nvSpPr>
          <p:cNvPr id="9" name="Text 7"/>
          <p:cNvSpPr/>
          <p:nvPr/>
        </p:nvSpPr>
        <p:spPr>
          <a:xfrm>
            <a:off x="3621167" y="3389828"/>
            <a:ext cx="7388066" cy="248722"/>
          </a:xfrm>
          <a:prstGeom prst="rect">
            <a:avLst/>
          </a:prstGeom>
          <a:noFill/>
          <a:ln/>
        </p:spPr>
        <p:txBody>
          <a:bodyPr wrap="non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"Are you ready for DevOps? Required skill set for DevOps teams", 2018.</a:t>
            </a:r>
            <a:endParaRPr lang="en-US" sz="1225" dirty="0"/>
          </a:p>
        </p:txBody>
      </p:sp>
      <p:sp>
        <p:nvSpPr>
          <p:cNvPr id="10" name="Text 8"/>
          <p:cNvSpPr/>
          <p:nvPr/>
        </p:nvSpPr>
        <p:spPr>
          <a:xfrm>
            <a:off x="3621167" y="3871793"/>
            <a:ext cx="4148376"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3. A. Qumer Gill, A. Loumish, I. Riyat, and S. Han</a:t>
            </a:r>
            <a:endParaRPr lang="en-US" sz="1531" dirty="0"/>
          </a:p>
        </p:txBody>
      </p:sp>
      <p:sp>
        <p:nvSpPr>
          <p:cNvPr id="11" name="Text 9"/>
          <p:cNvSpPr/>
          <p:nvPr/>
        </p:nvSpPr>
        <p:spPr>
          <a:xfrm>
            <a:off x="3621167" y="4348043"/>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"DevOps for information management systems", VINE J. Inf. Knowl. Manage. Syst., vol. 48, no. 1, pp. 122-139, Feb. 2018.</a:t>
            </a:r>
            <a:endParaRPr lang="en-US" sz="1225" dirty="0"/>
          </a:p>
        </p:txBody>
      </p:sp>
      <p:sp>
        <p:nvSpPr>
          <p:cNvPr id="12" name="Text 10"/>
          <p:cNvSpPr/>
          <p:nvPr/>
        </p:nvSpPr>
        <p:spPr>
          <a:xfrm>
            <a:off x="3621167" y="5078730"/>
            <a:ext cx="3234928"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4. W. P. Luz, G. Pinto and R. Bonifácio</a:t>
            </a:r>
            <a:endParaRPr lang="en-US" sz="1531" dirty="0"/>
          </a:p>
        </p:txBody>
      </p:sp>
      <p:sp>
        <p:nvSpPr>
          <p:cNvPr id="13" name="Text 11"/>
          <p:cNvSpPr/>
          <p:nvPr/>
        </p:nvSpPr>
        <p:spPr>
          <a:xfrm>
            <a:off x="3621167" y="5554980"/>
            <a:ext cx="7388066" cy="248722"/>
          </a:xfrm>
          <a:prstGeom prst="rect">
            <a:avLst/>
          </a:prstGeom>
          <a:noFill/>
          <a:ln/>
        </p:spPr>
        <p:txBody>
          <a:bodyPr wrap="non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"Adopting DevOps in the real world: A theory a model and a case study", J. Syst. Softw., vol. 157, Nov. 2019.</a:t>
            </a:r>
            <a:endParaRPr lang="en-US" sz="1225" dirty="0"/>
          </a:p>
        </p:txBody>
      </p:sp>
      <p:sp>
        <p:nvSpPr>
          <p:cNvPr id="14" name="Text 12"/>
          <p:cNvSpPr/>
          <p:nvPr/>
        </p:nvSpPr>
        <p:spPr>
          <a:xfrm>
            <a:off x="3621167" y="6036945"/>
            <a:ext cx="3274576"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5. W. P. Luz, G. Pinto, and R. Bonifácio</a:t>
            </a:r>
            <a:endParaRPr lang="en-US" sz="1531" dirty="0"/>
          </a:p>
        </p:txBody>
      </p:sp>
      <p:sp>
        <p:nvSpPr>
          <p:cNvPr id="15" name="Text 13"/>
          <p:cNvSpPr/>
          <p:nvPr/>
        </p:nvSpPr>
        <p:spPr>
          <a:xfrm>
            <a:off x="3621167" y="6513195"/>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"Building a collaborative culture: A grounded theory of well succeeded DevOps adoption in practice", Proc. 12th ACM/IEEE Int. Symp. Empirical Softw. Eng. Meas., pp. 1-10, Oct. 2018.</a:t>
            </a:r>
            <a:endParaRPr lang="en-US" sz="1225" dirty="0"/>
          </a:p>
        </p:txBody>
      </p:sp>
      <p:sp>
        <p:nvSpPr>
          <p:cNvPr id="16" name="Text 14"/>
          <p:cNvSpPr/>
          <p:nvPr/>
        </p:nvSpPr>
        <p:spPr>
          <a:xfrm>
            <a:off x="3621167" y="7243882"/>
            <a:ext cx="3613666"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6. M. Senapathi, J. Buchan and H. Osman</a:t>
            </a:r>
            <a:endParaRPr lang="en-US" sz="1531" dirty="0"/>
          </a:p>
        </p:txBody>
      </p:sp>
      <p:sp>
        <p:nvSpPr>
          <p:cNvPr id="17" name="Text 15"/>
          <p:cNvSpPr/>
          <p:nvPr/>
        </p:nvSpPr>
        <p:spPr>
          <a:xfrm>
            <a:off x="3621167" y="7720132"/>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"DevOps capabilities practices and challenges: Insights from a case study", Proc. 22nd Int. Conf. Eval. Assessment Softw. Eng., pp. 57-67, Jun. 2018.</a:t>
            </a:r>
            <a:endParaRPr lang="en-US" sz="1225" dirty="0"/>
          </a:p>
        </p:txBody>
      </p:sp>
      <p:sp>
        <p:nvSpPr>
          <p:cNvPr id="18" name="Text 16"/>
          <p:cNvSpPr/>
          <p:nvPr/>
        </p:nvSpPr>
        <p:spPr>
          <a:xfrm>
            <a:off x="3621167" y="8450818"/>
            <a:ext cx="1944172"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7. Z. Yiran and L. Yilei</a:t>
            </a:r>
            <a:endParaRPr lang="en-US" sz="1531" dirty="0"/>
          </a:p>
        </p:txBody>
      </p:sp>
      <p:sp>
        <p:nvSpPr>
          <p:cNvPr id="19" name="Text 17"/>
          <p:cNvSpPr/>
          <p:nvPr/>
        </p:nvSpPr>
        <p:spPr>
          <a:xfrm>
            <a:off x="3621167" y="8927068"/>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"The challenges and mitigation strategies of using DevOps during software development", Karlskrona, Sweden: Blekinge Inst. Technol, 2017.</a:t>
            </a:r>
            <a:endParaRPr lang="en-US" sz="1225" dirty="0"/>
          </a:p>
        </p:txBody>
      </p:sp>
      <p:sp>
        <p:nvSpPr>
          <p:cNvPr id="20" name="Text 18"/>
          <p:cNvSpPr/>
          <p:nvPr/>
        </p:nvSpPr>
        <p:spPr>
          <a:xfrm>
            <a:off x="3621167" y="9657755"/>
            <a:ext cx="3118128"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8. T. SeppLassila and S. Hyrynsalmi</a:t>
            </a:r>
            <a:endParaRPr lang="en-US" sz="1531" dirty="0"/>
          </a:p>
        </p:txBody>
      </p:sp>
      <p:sp>
        <p:nvSpPr>
          <p:cNvPr id="21" name="Text 19"/>
          <p:cNvSpPr/>
          <p:nvPr/>
        </p:nvSpPr>
        <p:spPr>
          <a:xfrm>
            <a:off x="3621167" y="10134005"/>
            <a:ext cx="7388066" cy="248722"/>
          </a:xfrm>
          <a:prstGeom prst="rect">
            <a:avLst/>
          </a:prstGeom>
          <a:noFill/>
          <a:ln/>
        </p:spPr>
        <p:txBody>
          <a:bodyPr wrap="non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"An assessment of DevOps maturity in a software project", Comput. Sci., vol. 80, no. 10, pp. 1-87, Oct. 2017.</a:t>
            </a:r>
            <a:endParaRPr lang="en-US" sz="1225" dirty="0"/>
          </a:p>
        </p:txBody>
      </p:sp>
      <p:sp>
        <p:nvSpPr>
          <p:cNvPr id="22" name="Text 20"/>
          <p:cNvSpPr/>
          <p:nvPr/>
        </p:nvSpPr>
        <p:spPr>
          <a:xfrm>
            <a:off x="3621167" y="10615970"/>
            <a:ext cx="1944172"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9. M. A. Akbar</a:t>
            </a:r>
            <a:endParaRPr lang="en-US" sz="1531" dirty="0"/>
          </a:p>
        </p:txBody>
      </p:sp>
      <p:sp>
        <p:nvSpPr>
          <p:cNvPr id="23" name="Text 21"/>
          <p:cNvSpPr/>
          <p:nvPr/>
        </p:nvSpPr>
        <p:spPr>
          <a:xfrm>
            <a:off x="3621167" y="11092220"/>
            <a:ext cx="7388066" cy="497443"/>
          </a:xfrm>
          <a:prstGeom prst="rect">
            <a:avLst/>
          </a:prstGeom>
          <a:noFill/>
          <a:ln/>
        </p:spPr>
        <p:txBody>
          <a:bodyPr wrap="squar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"Identification and prioritization of DevOps success factors using fuzzy-AHP approach", Soft Computing, pp. 1-25, 2020.</a:t>
            </a:r>
            <a:endParaRPr lang="en-US" sz="1225" dirty="0"/>
          </a:p>
        </p:txBody>
      </p:sp>
      <p:sp>
        <p:nvSpPr>
          <p:cNvPr id="24" name="Text 22"/>
          <p:cNvSpPr/>
          <p:nvPr/>
        </p:nvSpPr>
        <p:spPr>
          <a:xfrm>
            <a:off x="3621167" y="11822906"/>
            <a:ext cx="2940725" cy="243007"/>
          </a:xfrm>
          <a:prstGeom prst="rect">
            <a:avLst/>
          </a:prstGeom>
          <a:noFill/>
          <a:ln/>
        </p:spPr>
        <p:txBody>
          <a:bodyPr wrap="none" rtlCol="0" anchor="t"/>
          <a:lstStyle/>
          <a:p>
            <a:pPr marL="0" indent="0">
              <a:lnSpc>
                <a:spcPts val="1914"/>
              </a:lnSpc>
              <a:buNone/>
            </a:pPr>
            <a:r>
              <a:rPr lang="en-US" sz="1531" dirty="0">
                <a:solidFill>
                  <a:srgbClr val="1B1B27"/>
                </a:solidFill>
                <a:latin typeface="Raleway" pitchFamily="34" charset="0"/>
                <a:ea typeface="Raleway" pitchFamily="34" charset="-122"/>
                <a:cs typeface="Raleway" pitchFamily="34" charset="-120"/>
              </a:rPr>
              <a:t>10. J. Humble and and J. Molesky</a:t>
            </a:r>
            <a:endParaRPr lang="en-US" sz="1531" dirty="0"/>
          </a:p>
        </p:txBody>
      </p:sp>
      <p:sp>
        <p:nvSpPr>
          <p:cNvPr id="25" name="Text 23"/>
          <p:cNvSpPr/>
          <p:nvPr/>
        </p:nvSpPr>
        <p:spPr>
          <a:xfrm>
            <a:off x="3621167" y="12299156"/>
            <a:ext cx="7388066" cy="248722"/>
          </a:xfrm>
          <a:prstGeom prst="rect">
            <a:avLst/>
          </a:prstGeom>
          <a:noFill/>
          <a:ln/>
        </p:spPr>
        <p:txBody>
          <a:bodyPr wrap="none" rtlCol="0" anchor="t"/>
          <a:lstStyle/>
          <a:p>
            <a:pPr marL="0" indent="0">
              <a:lnSpc>
                <a:spcPts val="1960"/>
              </a:lnSpc>
              <a:buNone/>
            </a:pPr>
            <a:r>
              <a:rPr lang="en-US" sz="1225" dirty="0">
                <a:solidFill>
                  <a:srgbClr val="3C3939"/>
                </a:solidFill>
                <a:latin typeface="Roboto" pitchFamily="34" charset="0"/>
                <a:ea typeface="Roboto" pitchFamily="34" charset="-122"/>
                <a:cs typeface="Roboto" pitchFamily="34" charset="-120"/>
              </a:rPr>
              <a:t>"DevOps: A software revolution in the making", Cutter IT J., vol. 24, no. 8, pp. 6-12, 2011.</a:t>
            </a:r>
            <a:endParaRPr lang="en-US" sz="1225" dirty="0"/>
          </a:p>
        </p:txBody>
      </p:sp>
      <p:pic>
        <p:nvPicPr>
          <p:cNvPr id="2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1323</Words>
  <Application>Microsoft Office PowerPoint</Application>
  <PresentationFormat>Custom</PresentationFormat>
  <Paragraphs>75</Paragraphs>
  <Slides>7</Slides>
  <Notes>7</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Slide 2</vt:lpstr>
      <vt:lpstr>Slide 3</vt:lpstr>
      <vt:lpstr>Slide 4</vt:lpstr>
      <vt:lpstr>Slide 5</vt:lpstr>
      <vt:lpstr>Slide 6</vt:lpstr>
      <vt:lpstr>Slide 7</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3</cp:revision>
  <dcterms:created xsi:type="dcterms:W3CDTF">2024-03-07T10:18:43Z</dcterms:created>
  <dcterms:modified xsi:type="dcterms:W3CDTF">2024-03-07T12:31:39Z</dcterms:modified>
</cp:coreProperties>
</file>