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32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strRef>
              <c:f>Sheet1!$B$1</c:f>
              <c:strCache>
                <c:ptCount val="1"/>
                <c:pt idx="0">
                  <c:v>Reconstruction Accuracy (%)</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No Attack</c:v>
                </c:pt>
                <c:pt idx="1">
                  <c:v>Noise</c:v>
                </c:pt>
                <c:pt idx="2">
                  <c:v>Image Distortion</c:v>
                </c:pt>
                <c:pt idx="3">
                  <c:v>Data Corruption</c:v>
                </c:pt>
                <c:pt idx="4">
                  <c:v>Cropping</c:v>
                </c:pt>
                <c:pt idx="5">
                  <c:v>Tampering</c:v>
                </c:pt>
              </c:strCache>
            </c:strRef>
          </c:cat>
          <c:val>
            <c:numRef>
              <c:f>Sheet1!$B$2:$B$7</c:f>
              <c:numCache>
                <c:formatCode>General</c:formatCode>
                <c:ptCount val="6"/>
                <c:pt idx="0">
                  <c:v>98.5</c:v>
                </c:pt>
                <c:pt idx="1">
                  <c:v>93.8</c:v>
                </c:pt>
                <c:pt idx="2">
                  <c:v>92.5</c:v>
                </c:pt>
                <c:pt idx="3">
                  <c:v>90.8</c:v>
                </c:pt>
                <c:pt idx="4">
                  <c:v>88.9</c:v>
                </c:pt>
                <c:pt idx="5">
                  <c:v>86.8</c:v>
                </c:pt>
              </c:numCache>
            </c:numRef>
          </c:val>
          <c:extLst>
            <c:ext xmlns:c16="http://schemas.microsoft.com/office/drawing/2014/chart" uri="{C3380CC4-5D6E-409C-BE32-E72D297353CC}">
              <c16:uniqueId val="{00000000-D1C1-406F-B370-76C2002907FB}"/>
            </c:ext>
          </c:extLst>
        </c:ser>
        <c:dLbls>
          <c:dLblPos val="outEnd"/>
          <c:showLegendKey val="0"/>
          <c:showVal val="1"/>
          <c:showCatName val="0"/>
          <c:showSerName val="0"/>
          <c:showPercent val="0"/>
          <c:showBubbleSize val="0"/>
        </c:dLbls>
        <c:gapWidth val="219"/>
        <c:overlap val="-27"/>
        <c:axId val="495142248"/>
        <c:axId val="495149288"/>
      </c:barChart>
      <c:catAx>
        <c:axId val="4951422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495149288"/>
        <c:crosses val="autoZero"/>
        <c:auto val="1"/>
        <c:lblAlgn val="ctr"/>
        <c:lblOffset val="100"/>
        <c:noMultiLvlLbl val="0"/>
      </c:catAx>
      <c:valAx>
        <c:axId val="4951492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49514224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100">
          <a:solidFill>
            <a:schemeClr val="tx1"/>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5034946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7689342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12848600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233D66-17A8-4A89-9E19-3E8D018A231D}" type="datetimeFigureOut">
              <a:rPr lang="en-IN" smtClean="0"/>
              <a:t>18-09-2026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31522286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233D66-17A8-4A89-9E19-3E8D018A231D}" type="datetimeFigureOut">
              <a:rPr lang="en-IN" smtClean="0"/>
              <a:t>18-09-2026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191987180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19304409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30066457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6183343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233D66-17A8-4A89-9E19-3E8D018A231D}" type="datetimeFigureOut">
              <a:rPr lang="en-IN" smtClean="0"/>
              <a:t>18-09-2026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30143823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233D66-17A8-4A89-9E19-3E8D018A231D}" type="datetimeFigureOut">
              <a:rPr lang="en-IN" smtClean="0"/>
              <a:t>18-09-2026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31017991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35235814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069383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32777275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33514773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4783793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26744304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233D66-17A8-4A89-9E19-3E8D018A231D}" type="datetimeFigureOut">
              <a:rPr lang="en-IN" smtClean="0"/>
              <a:t>18-09-2026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19385753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cSld name="Titl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6A70A2D-6A6F-D8FD-B860-1F184E1B5E94}"/>
              </a:ext>
            </a:extLst>
          </p:cNvPr>
          <p:cNvSpPr>
            <a:spLocks noGrp="1"/>
          </p:cNvSpPr>
          <p:nvPr>
            <p:ph type="title"/>
          </p:nvPr>
        </p:nvSpPr>
        <p:spPr>
          <a:xfrm>
            <a:off x="274320" y="1133214"/>
            <a:ext cx="11631478" cy="1825674"/>
          </a:xfrm>
        </p:spPr>
        <p:txBody>
          <a:bodyPr anchor="t"/>
          <a:lstStyle>
            <a:lvl1pPr>
              <a:defRPr sz="5000"/>
            </a:lvl1pPr>
          </a:lstStyle>
          <a:p>
            <a:r>
              <a:rPr lang="en-US"/>
              <a:t>Click to edit Master title style</a:t>
            </a:r>
          </a:p>
        </p:txBody>
      </p:sp>
      <p:sp>
        <p:nvSpPr>
          <p:cNvPr id="7" name="Subtitle 2">
            <a:extLst>
              <a:ext uri="{FF2B5EF4-FFF2-40B4-BE49-F238E27FC236}">
                <a16:creationId xmlns:a16="http://schemas.microsoft.com/office/drawing/2014/main" id="{D95EA3D9-98A4-3891-668D-DF99CC18D7AC}"/>
              </a:ext>
            </a:extLst>
          </p:cNvPr>
          <p:cNvSpPr>
            <a:spLocks noGrp="1"/>
          </p:cNvSpPr>
          <p:nvPr>
            <p:ph type="subTitle" idx="1"/>
          </p:nvPr>
        </p:nvSpPr>
        <p:spPr>
          <a:xfrm>
            <a:off x="301751" y="5351226"/>
            <a:ext cx="7235954" cy="771276"/>
          </a:xfrm>
          <a:noFill/>
        </p:spPr>
        <p:txBody>
          <a:bodyPr vert="horz" lIns="91440" tIns="45720" rIns="91440" bIns="45720" rtlCol="0" anchor="t">
            <a:noAutofit/>
          </a:bodyPr>
          <a:lstStyle>
            <a:lvl1pPr marL="0" indent="0">
              <a:buNone/>
              <a:defRPr lang="en-US" sz="1800" dirty="0"/>
            </a:lvl1pPr>
          </a:lstStyle>
          <a:p>
            <a:pPr lvl="0"/>
            <a:r>
              <a:rPr lang="en-US"/>
              <a:t>Click to edit Master subtitle style</a:t>
            </a:r>
            <a:endParaRPr lang="en-US" dirty="0"/>
          </a:p>
        </p:txBody>
      </p:sp>
      <p:sp>
        <p:nvSpPr>
          <p:cNvPr id="15" name="Date Placeholder 14">
            <a:extLst>
              <a:ext uri="{FF2B5EF4-FFF2-40B4-BE49-F238E27FC236}">
                <a16:creationId xmlns:a16="http://schemas.microsoft.com/office/drawing/2014/main" id="{4E1D7382-6629-2CE5-9CD1-12C42772E0D2}"/>
              </a:ext>
            </a:extLst>
          </p:cNvPr>
          <p:cNvSpPr>
            <a:spLocks noGrp="1"/>
          </p:cNvSpPr>
          <p:nvPr>
            <p:ph type="dt" sz="half" idx="10"/>
          </p:nvPr>
        </p:nvSpPr>
        <p:spPr/>
        <p:txBody>
          <a:bodyPr/>
          <a:lstStyle/>
          <a:p>
            <a:fld id="{CF233D66-17A8-4A89-9E19-3E8D018A231D}" type="datetimeFigureOut">
              <a:rPr lang="en-IN" smtClean="0"/>
              <a:t>18-09-2026</a:t>
            </a:fld>
            <a:endParaRPr lang="en-IN"/>
          </a:p>
        </p:txBody>
      </p:sp>
      <p:sp>
        <p:nvSpPr>
          <p:cNvPr id="16" name="Footer Placeholder 15">
            <a:extLst>
              <a:ext uri="{FF2B5EF4-FFF2-40B4-BE49-F238E27FC236}">
                <a16:creationId xmlns:a16="http://schemas.microsoft.com/office/drawing/2014/main" id="{04D3FCD7-2C92-02D9-B65F-03119FF69156}"/>
              </a:ext>
            </a:extLst>
          </p:cNvPr>
          <p:cNvSpPr>
            <a:spLocks noGrp="1"/>
          </p:cNvSpPr>
          <p:nvPr>
            <p:ph type="ftr" sz="quarter" idx="11"/>
          </p:nvPr>
        </p:nvSpPr>
        <p:spPr/>
        <p:txBody>
          <a:bodyPr/>
          <a:lstStyle/>
          <a:p>
            <a:endParaRPr lang="en-IN"/>
          </a:p>
        </p:txBody>
      </p:sp>
      <p:sp>
        <p:nvSpPr>
          <p:cNvPr id="17" name="Slide Number Placeholder 16">
            <a:extLst>
              <a:ext uri="{FF2B5EF4-FFF2-40B4-BE49-F238E27FC236}">
                <a16:creationId xmlns:a16="http://schemas.microsoft.com/office/drawing/2014/main" id="{6825B394-7F27-6399-8BDB-45CADE4F48C2}"/>
              </a:ext>
            </a:extLst>
          </p:cNvPr>
          <p:cNvSpPr>
            <a:spLocks noGrp="1"/>
          </p:cNvSpPr>
          <p:nvPr>
            <p:ph type="sldNum" sz="quarter" idx="12"/>
          </p:nvPr>
        </p:nvSpPr>
        <p:spPr/>
        <p:txBody>
          <a:bodyPr/>
          <a:lstStyle/>
          <a:p>
            <a:fld id="{3299E750-BF83-4865-8D30-5193DB630365}" type="slidenum">
              <a:rPr lang="en-IN" smtClean="0"/>
              <a:t>‹#›</a:t>
            </a:fld>
            <a:endParaRPr lang="en-IN"/>
          </a:p>
        </p:txBody>
      </p:sp>
    </p:spTree>
    <p:extLst>
      <p:ext uri="{BB962C8B-B14F-4D97-AF65-F5344CB8AC3E}">
        <p14:creationId xmlns:p14="http://schemas.microsoft.com/office/powerpoint/2010/main" val="18961277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F233D66-17A8-4A89-9E19-3E8D018A231D}" type="datetimeFigureOut">
              <a:rPr lang="en-IN" smtClean="0"/>
              <a:t>18-09-2026</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299E750-BF83-4865-8D30-5193DB630365}" type="slidenum">
              <a:rPr lang="en-IN" smtClean="0"/>
              <a:t>‹#›</a:t>
            </a:fld>
            <a:endParaRPr lang="en-IN"/>
          </a:p>
        </p:txBody>
      </p:sp>
    </p:spTree>
    <p:extLst>
      <p:ext uri="{BB962C8B-B14F-4D97-AF65-F5344CB8AC3E}">
        <p14:creationId xmlns:p14="http://schemas.microsoft.com/office/powerpoint/2010/main" val="1726379212"/>
      </p:ext>
    </p:extLst>
  </p:cSld>
  <p:clrMap bg1="dk1" tx1="lt1" bg2="dk2"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 id="2147483789" r:id="rId17"/>
    <p:sldLayoutId id="2147483790" r:id="rId18"/>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774A3-8CAE-2518-AE29-8A594A1CA269}"/>
              </a:ext>
            </a:extLst>
          </p:cNvPr>
          <p:cNvSpPr>
            <a:spLocks noGrp="1"/>
          </p:cNvSpPr>
          <p:nvPr>
            <p:ph type="title"/>
          </p:nvPr>
        </p:nvSpPr>
        <p:spPr>
          <a:xfrm>
            <a:off x="1066799" y="1317356"/>
            <a:ext cx="10058401" cy="1619170"/>
          </a:xfrm>
        </p:spPr>
        <p:txBody>
          <a:bodyPr>
            <a:noAutofit/>
          </a:bodyPr>
          <a:lstStyle/>
          <a:p>
            <a:pPr algn="ctr"/>
            <a:r>
              <a:rPr lang="en-US" sz="3600" b="1" dirty="0">
                <a:latin typeface="Times New Roman" panose="02020603050405020304" pitchFamily="18" charset="0"/>
                <a:cs typeface="Times New Roman" panose="02020603050405020304" pitchFamily="18" charset="0"/>
              </a:rPr>
              <a:t>ROBUST QR-BASED BIOMETRIC TEMPLATE PROTECTION USING VISUAL SECRET SHARING UNDER DIGITAL ATTACKS</a:t>
            </a:r>
            <a:endParaRPr lang="en-IN" sz="36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E4AECB7-4EC9-EF9D-B3E6-B7F2A20E5D25}"/>
              </a:ext>
            </a:extLst>
          </p:cNvPr>
          <p:cNvSpPr txBox="1"/>
          <p:nvPr/>
        </p:nvSpPr>
        <p:spPr>
          <a:xfrm>
            <a:off x="7470182" y="4908497"/>
            <a:ext cx="4358899" cy="1015663"/>
          </a:xfrm>
          <a:prstGeom prst="rect">
            <a:avLst/>
          </a:prstGeom>
          <a:noFill/>
        </p:spPr>
        <p:txBody>
          <a:bodyPr wrap="square">
            <a:spAutoFit/>
          </a:bodyPr>
          <a:lstStyle/>
          <a:p>
            <a:pPr algn="r"/>
            <a:r>
              <a:rPr lang="en-IN" sz="2000" b="1" dirty="0">
                <a:latin typeface="Times New Roman" panose="02020603050405020304" pitchFamily="18" charset="0"/>
                <a:cs typeface="Times New Roman" panose="02020603050405020304" pitchFamily="18" charset="0"/>
              </a:rPr>
              <a:t>Atul </a:t>
            </a:r>
            <a:r>
              <a:rPr lang="en-IN" sz="2000" b="1" dirty="0" err="1">
                <a:latin typeface="Times New Roman" panose="02020603050405020304" pitchFamily="18" charset="0"/>
                <a:cs typeface="Times New Roman" panose="02020603050405020304" pitchFamily="18" charset="0"/>
              </a:rPr>
              <a:t>Sureshpant</a:t>
            </a:r>
            <a:r>
              <a:rPr lang="en-IN" sz="2000" b="1" dirty="0">
                <a:latin typeface="Times New Roman" panose="02020603050405020304" pitchFamily="18" charset="0"/>
                <a:cs typeface="Times New Roman" panose="02020603050405020304" pitchFamily="18" charset="0"/>
              </a:rPr>
              <a:t> </a:t>
            </a:r>
            <a:r>
              <a:rPr lang="en-IN" sz="2000" b="1" dirty="0" err="1">
                <a:latin typeface="Times New Roman" panose="02020603050405020304" pitchFamily="18" charset="0"/>
                <a:cs typeface="Times New Roman" panose="02020603050405020304" pitchFamily="18" charset="0"/>
              </a:rPr>
              <a:t>Akotkar</a:t>
            </a:r>
            <a:r>
              <a:rPr lang="en-IN" sz="2000" dirty="0">
                <a:latin typeface="Times New Roman" panose="02020603050405020304" pitchFamily="18" charset="0"/>
                <a:cs typeface="Times New Roman" panose="02020603050405020304" pitchFamily="18" charset="0"/>
              </a:rPr>
              <a:t>,</a:t>
            </a:r>
          </a:p>
          <a:p>
            <a:pPr algn="r"/>
            <a:r>
              <a:rPr lang="en-IN" sz="2000" dirty="0">
                <a:latin typeface="Times New Roman" panose="02020603050405020304" pitchFamily="18" charset="0"/>
                <a:cs typeface="Times New Roman" panose="02020603050405020304" pitchFamily="18" charset="0"/>
              </a:rPr>
              <a:t>Research Scholar,</a:t>
            </a:r>
          </a:p>
          <a:p>
            <a:pPr algn="r"/>
            <a:r>
              <a:rPr lang="en-IN" sz="2000" dirty="0">
                <a:latin typeface="Times New Roman" panose="02020603050405020304" pitchFamily="18" charset="0"/>
                <a:cs typeface="Times New Roman" panose="02020603050405020304" pitchFamily="18" charset="0"/>
              </a:rPr>
              <a:t>R.T.M. Nagpur university, Nagpur</a:t>
            </a:r>
          </a:p>
        </p:txBody>
      </p:sp>
    </p:spTree>
    <p:extLst>
      <p:ext uri="{BB962C8B-B14F-4D97-AF65-F5344CB8AC3E}">
        <p14:creationId xmlns:p14="http://schemas.microsoft.com/office/powerpoint/2010/main" val="20130255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B90E1-983C-839B-0412-6D9B4DA461F9}"/>
              </a:ext>
            </a:extLst>
          </p:cNvPr>
          <p:cNvSpPr>
            <a:spLocks noGrp="1"/>
          </p:cNvSpPr>
          <p:nvPr>
            <p:ph type="title"/>
          </p:nvPr>
        </p:nvSpPr>
        <p:spPr>
          <a:xfrm>
            <a:off x="838200" y="508826"/>
            <a:ext cx="10515600" cy="666427"/>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4" name="TextBox 3">
            <a:extLst>
              <a:ext uri="{FF2B5EF4-FFF2-40B4-BE49-F238E27FC236}">
                <a16:creationId xmlns:a16="http://schemas.microsoft.com/office/drawing/2014/main" id="{E9600A42-50A4-4CC3-8283-DAE9DF1F6CE1}"/>
              </a:ext>
            </a:extLst>
          </p:cNvPr>
          <p:cNvSpPr txBox="1"/>
          <p:nvPr/>
        </p:nvSpPr>
        <p:spPr>
          <a:xfrm>
            <a:off x="838200" y="1320618"/>
            <a:ext cx="11064498" cy="5028556"/>
          </a:xfrm>
          <a:prstGeom prst="rect">
            <a:avLst/>
          </a:prstGeom>
          <a:noFill/>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The application of biometrics is one of the most convenient ways of verifying people's identities. However, such authentication technique poses serious issues related to privacy and security since once the biometric templates are obtained, there is no way to replace them in case they get compromised. Therefore, in this study a new approach to the protection of biometric templates based on visual secret sharing and QR encoding was suggested. In particular, the facial biometric templates were encoded into QR codes and then were split into several visual shares. The experimental study included stages of preprocessing the biometric images, generating templates, encoding to QR format, generating shares via VSS algorithm, simulating the digital attack, and recovering the biometric data. For the evaluation of the protected templates, the decoding rate, reconstruction accuracy, authentication accuracy, similarity, and recovery rate were used in the conditions of noise, distortions, corruptions, cropping, and tampering attacks. Under normal conditions, the proposed system exhibited very high levels of decoding, reconstruction, authentication and similarity performance. Under the conditions of digital attacks, the performance dropped progressively, being worse in case of tampering attack compared to less destructive ones; however, the recovery rate was higher than 86%.</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6414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6EE13-99FF-D9AB-40AE-4DF519B1EA4D}"/>
              </a:ext>
            </a:extLst>
          </p:cNvPr>
          <p:cNvSpPr>
            <a:spLocks noGrp="1"/>
          </p:cNvSpPr>
          <p:nvPr>
            <p:ph type="title"/>
          </p:nvPr>
        </p:nvSpPr>
        <p:spPr>
          <a:xfrm>
            <a:off x="838200" y="272134"/>
            <a:ext cx="10515600" cy="843743"/>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p>
        </p:txBody>
      </p:sp>
      <p:sp>
        <p:nvSpPr>
          <p:cNvPr id="4" name="TextBox 3">
            <a:extLst>
              <a:ext uri="{FF2B5EF4-FFF2-40B4-BE49-F238E27FC236}">
                <a16:creationId xmlns:a16="http://schemas.microsoft.com/office/drawing/2014/main" id="{A88F8D20-D19A-4C91-5CFA-04372E4AFDCC}"/>
              </a:ext>
            </a:extLst>
          </p:cNvPr>
          <p:cNvSpPr txBox="1"/>
          <p:nvPr/>
        </p:nvSpPr>
        <p:spPr>
          <a:xfrm>
            <a:off x="446868" y="1270860"/>
            <a:ext cx="11298264" cy="5062924"/>
          </a:xfrm>
          <a:prstGeom prst="rect">
            <a:avLst/>
          </a:prstGeom>
          <a:noFill/>
        </p:spPr>
        <p:txBody>
          <a:bodyPr wrap="square">
            <a:spAutoFit/>
          </a:bodyPr>
          <a:lstStyle/>
          <a:p>
            <a:pPr algn="just"/>
            <a:r>
              <a:rPr lang="en-US" sz="1700" dirty="0">
                <a:latin typeface="Times New Roman" panose="02020603050405020304" pitchFamily="18" charset="0"/>
                <a:cs typeface="Times New Roman" panose="02020603050405020304" pitchFamily="18" charset="0"/>
              </a:rPr>
              <a:t>The emergence of biometric authentication became an inevitable part of modern digital security systems due to the ability to provide identity verification based on unique physiological and behavioral traits such as faces, fingerprints, irises, voices, etc. Among all types of biometrics, the face biometrics became rather popular due to convenience and non-contact ability. However, there are several security and privacy issues related to the broad use of biometric authentication. As opposite to passwords or cryptographic keys, biometric traits cannot be modified. That is why the protection of biometric templates at the stage of storage, transmission, and authentication becomes necessary. In such a way, the use of QR codes as a compact mechanism of encoded information storage together with the biometric template protection technique becomes possible.</a:t>
            </a:r>
          </a:p>
          <a:p>
            <a:pPr algn="just"/>
            <a:r>
              <a:rPr lang="en-US" sz="1700" dirty="0">
                <a:latin typeface="Times New Roman" panose="02020603050405020304" pitchFamily="18" charset="0"/>
                <a:cs typeface="Times New Roman" panose="02020603050405020304" pitchFamily="18" charset="0"/>
              </a:rPr>
              <a:t>The use of the Visual Secret Sharing (VSS) technology in order to protect biometric templates stored in QR codes becomes one of the effective ways of enhancing the security of biometric authentication because the idea of the visual secret sharing means the division of information on several visual shares rather than keeping one directly usable template. Thus, it becomes impossible to exploit biometric templates until several visual shares are combined in order to reconstruct the original biometric information. It becomes important for privacy-preserving authentication systems as well as the systems in which the biometric template should be protected during QR-based information storage and transmission in digital environment.</a:t>
            </a:r>
          </a:p>
          <a:p>
            <a:pPr algn="just"/>
            <a:r>
              <a:rPr lang="en-US" sz="1700" dirty="0">
                <a:latin typeface="Times New Roman" panose="02020603050405020304" pitchFamily="18" charset="0"/>
                <a:cs typeface="Times New Roman" panose="02020603050405020304" pitchFamily="18" charset="0"/>
              </a:rPr>
              <a:t>There is a possibility of digital attacks on the QR-based biometric systems as well as other attacks including but not limited to the modification, corruption, data manipulation, replay attack, etc., that make the robustness to digital attacks an urgent issue for practical implementation of QR-based biometric authentication system. This paper "Robust QR-Based Biometric Template Protection Using Visual Secret Sharing Under Digital Attacks" aims at the analysis of the ability of the VSS technology to protect the biometric template encoded through QR-based methods taking into consideration the following performance dimensions such as security, reconstruction accuracy, and robustness.</a:t>
            </a:r>
          </a:p>
        </p:txBody>
      </p:sp>
    </p:spTree>
    <p:extLst>
      <p:ext uri="{BB962C8B-B14F-4D97-AF65-F5344CB8AC3E}">
        <p14:creationId xmlns:p14="http://schemas.microsoft.com/office/powerpoint/2010/main" val="393919711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BE946-846D-7D40-5E98-FF17E8379CD5}"/>
              </a:ext>
            </a:extLst>
          </p:cNvPr>
          <p:cNvSpPr>
            <a:spLocks noGrp="1"/>
          </p:cNvSpPr>
          <p:nvPr>
            <p:ph type="title"/>
          </p:nvPr>
        </p:nvSpPr>
        <p:spPr>
          <a:xfrm>
            <a:off x="838200" y="365125"/>
            <a:ext cx="10515600" cy="766251"/>
          </a:xfrm>
        </p:spPr>
        <p:txBody>
          <a:bodyPr>
            <a:normAutofit/>
          </a:bodyPr>
          <a:lstStyle/>
          <a:p>
            <a:pPr algn="ctr"/>
            <a:r>
              <a:rPr lang="en-IN" sz="4000" b="1" dirty="0">
                <a:latin typeface="Times New Roman" panose="02020603050405020304" pitchFamily="18" charset="0"/>
                <a:cs typeface="Times New Roman" panose="02020603050405020304" pitchFamily="18" charset="0"/>
              </a:rPr>
              <a:t>REVIEW OF LITERATURE</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3ECD2B2-6388-4A94-E6F0-D327157FF789}"/>
              </a:ext>
            </a:extLst>
          </p:cNvPr>
          <p:cNvSpPr txBox="1"/>
          <p:nvPr/>
        </p:nvSpPr>
        <p:spPr>
          <a:xfrm>
            <a:off x="573437" y="1304100"/>
            <a:ext cx="10988300" cy="5283498"/>
          </a:xfrm>
          <a:prstGeom prst="rect">
            <a:avLst/>
          </a:prstGeom>
          <a:noFill/>
        </p:spPr>
        <p:txBody>
          <a:bodyPr wrap="square">
            <a:spAutoFit/>
          </a:bodyPr>
          <a:lstStyle/>
          <a:p>
            <a:pPr algn="just">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Chen et al. (2024)</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suggested a straightforward method of construction of (k, n)-threshold progressive visual secret sharing schemes. The paper explored the way to divide secret information into shares and reconstruct it gradually based on certain threshold requirements. The approach provided improved construction of visual secret sharing while retaining the same security characteristics as threshold-based VSS. The results of the study were significant for the present study since VSS was employed as the basic technique to divide and protect sensitive biometric information and further reconstruct it.</a:t>
            </a:r>
          </a:p>
          <a:p>
            <a:pPr algn="just">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Fu et al. (2022)</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offered a distributed three-level QR code system based on the visual cryptography approach. The paper combined QR-code technologies with visual cryptography for distributing information among several components and improving its security level. The approach showed the feasibility of applying visual cryptography to information protection via QR-codes and information recovery. The study was closely related to the present one since it provided a basis for using QR codes along with visual secret-sharing technologies for secure information storage and recovery.</a:t>
            </a:r>
          </a:p>
          <a:p>
            <a:pPr algn="just">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Rathgeb et al. (2023)</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summarized an overview of various applications of deep learning in biometric templates protection. The study reviewed several approaches when the techniques of deep learning were used to generate, process and protect biometric templates. In addition, the paper outlined the growing significance of privacy-preserving biometric recognition and challenges that included template security, template revocability and reliable biometric recognition. The study provided a more general theoretical basis for the present research by showing the importance of having secure mechanisms for biometric templates protection.</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5178937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43B9F-3900-AAFD-9B2D-CA4DFBDA608B}"/>
              </a:ext>
            </a:extLst>
          </p:cNvPr>
          <p:cNvSpPr>
            <a:spLocks noGrp="1"/>
          </p:cNvSpPr>
          <p:nvPr>
            <p:ph type="title"/>
          </p:nvPr>
        </p:nvSpPr>
        <p:spPr>
          <a:xfrm>
            <a:off x="838200" y="365126"/>
            <a:ext cx="10515600" cy="735254"/>
          </a:xfrm>
        </p:spPr>
        <p:txBody>
          <a:bodyPr>
            <a:normAutofit/>
          </a:bodyPr>
          <a:lstStyle/>
          <a:p>
            <a:pPr algn="ctr"/>
            <a:r>
              <a:rPr lang="en-IN" sz="4000" b="1" dirty="0">
                <a:latin typeface="Times New Roman" panose="02020603050405020304" pitchFamily="18" charset="0"/>
                <a:cs typeface="Times New Roman" panose="02020603050405020304" pitchFamily="18" charset="0"/>
              </a:rPr>
              <a:t>RESEARCH METHODOLOGY</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4149450-3376-AC62-DE6C-775ADF7A1FEC}"/>
              </a:ext>
            </a:extLst>
          </p:cNvPr>
          <p:cNvSpPr txBox="1"/>
          <p:nvPr/>
        </p:nvSpPr>
        <p:spPr>
          <a:xfrm>
            <a:off x="400373" y="1224366"/>
            <a:ext cx="11391254" cy="5447645"/>
          </a:xfrm>
          <a:prstGeom prst="rect">
            <a:avLst/>
          </a:prstGeom>
          <a:noFill/>
        </p:spPr>
        <p:txBody>
          <a:bodyPr wrap="square">
            <a:spAutoFit/>
          </a:bodyPr>
          <a:lstStyle/>
          <a:p>
            <a:pPr algn="just">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3.1. Research Design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The experimental design approach is used in conducting this experiment with a view to assessing the strength of the security of biometric templates protected through Visual Secret Sharing with the help of QR code.</a:t>
            </a:r>
          </a:p>
          <a:p>
            <a:pPr algn="just">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3.2. Biometric Template Preparation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A public biometric database containing facial information is taken as the experiment dataset. The facial images go through resizing, normalization, and feature extraction to create biometric templates, which are then transformed to a digital form that can be stored securely via QR.</a:t>
            </a:r>
          </a:p>
          <a:p>
            <a:pPr algn="just">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3.3. QR-Based Visual Secret Sharing</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The biometric templates generated are coded in QR code format and secured through a VSS technique. The QR code is separated into a number of visual shares such that the original biometric data cannot be obtained directly from one particular share. The required number of shares is merged together during the recombination process.</a:t>
            </a:r>
          </a:p>
          <a:p>
            <a:pPr algn="just">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3.4. Digital Attack Simulation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The resilience of the proposed system is assessed based on the effects of simulated digital attacks on the QR shares and templates. These attacks may include adding noise to the images, distorting them, corrupting data in the QR codes, clipping of parts of the QR, etc.</a:t>
            </a:r>
          </a:p>
          <a:p>
            <a:pPr algn="just">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3.5. Performance Evaluation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System performance evaluation includes the measurement of reconstruction accuracy, QR code decoding rate, biometric verification accuracy, similarity, and attack recovery rate. Experimental results obtained from protected and attacked samples are analyzed to evaluate the efficacy and robustness of the VSS based QR code protection scheme.</a:t>
            </a:r>
            <a:endParaRPr lang="en-IN" sz="105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1211448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99C70-AC38-2506-F3B1-AC54C32C74CE}"/>
              </a:ext>
            </a:extLst>
          </p:cNvPr>
          <p:cNvSpPr>
            <a:spLocks noGrp="1"/>
          </p:cNvSpPr>
          <p:nvPr>
            <p:ph type="title"/>
          </p:nvPr>
        </p:nvSpPr>
        <p:spPr>
          <a:xfrm>
            <a:off x="838200" y="245624"/>
            <a:ext cx="10515600" cy="766251"/>
          </a:xfrm>
        </p:spPr>
        <p:txBody>
          <a:bodyPr>
            <a:normAutofit/>
          </a:bodyPr>
          <a:lstStyle/>
          <a:p>
            <a:pPr algn="ctr"/>
            <a:r>
              <a:rPr lang="en-IN" sz="4000" b="1" dirty="0">
                <a:latin typeface="Times New Roman" panose="02020603050405020304" pitchFamily="18" charset="0"/>
                <a:cs typeface="Times New Roman" panose="02020603050405020304" pitchFamily="18" charset="0"/>
              </a:rPr>
              <a:t>RESULTS AND DISCUSSION</a:t>
            </a:r>
          </a:p>
        </p:txBody>
      </p:sp>
      <p:sp>
        <p:nvSpPr>
          <p:cNvPr id="7" name="TextBox 6">
            <a:extLst>
              <a:ext uri="{FF2B5EF4-FFF2-40B4-BE49-F238E27FC236}">
                <a16:creationId xmlns:a16="http://schemas.microsoft.com/office/drawing/2014/main" id="{7F436782-16A1-FFCC-2210-87FEF95FE13E}"/>
              </a:ext>
            </a:extLst>
          </p:cNvPr>
          <p:cNvSpPr txBox="1"/>
          <p:nvPr/>
        </p:nvSpPr>
        <p:spPr>
          <a:xfrm>
            <a:off x="430078" y="1131376"/>
            <a:ext cx="7009108" cy="5663089"/>
          </a:xfrm>
          <a:prstGeom prst="rect">
            <a:avLst/>
          </a:prstGeom>
          <a:noFill/>
        </p:spPr>
        <p:txBody>
          <a:bodyPr wrap="square">
            <a:spAutoFit/>
          </a:bodyPr>
          <a:lstStyle/>
          <a:p>
            <a:pPr algn="just">
              <a:lnSpc>
                <a:spcPct val="100000"/>
              </a:lnSpc>
              <a:spcAft>
                <a:spcPts val="800"/>
              </a:spcAft>
              <a:buNone/>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This section shows the findings from the experiment that tested the proposed QR biometric template protection scheme using VSS under the following conditions: normal, protection, reconstruction, and digital attacks. This is done by evaluating the QR code decoding, reconstruction, biometric authentication and similarity, recovery, and performance loss to assess the performance of the scheme.</a:t>
            </a:r>
          </a:p>
          <a:p>
            <a:pPr algn="just">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4.1. Performance under Normal and Protected Conditions</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This section evaluates the suggested QR protection system based on the VSS in its original, protected, and reconstructed states using QR decoding, reconstruction effectiveness, biometric verification, and similarity. The performance of the system in all three states is shown in the following table, Table 1. </a:t>
            </a:r>
          </a:p>
          <a:p>
            <a:pPr algn="just">
              <a:lnSpc>
                <a:spcPct val="100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Original QR had a decoding rate of 99.2%, reconstruction accuracy of 99.0%, biometric authentication accuracy of 98.6%, and similarity of 99.1%. Post VSS protection, the decoding rate was 98.8%, reconstruction accuracy was 98.5%, biometric authentication accuracy was 98.1%, and similarity was 98.7%. On the other hand, the reconstructed QR had a decoding rate of 98.5%, reconstruction accuracy of 97.9%, biometric authentication accuracy of 97.6%, and similarity of 98.2%.</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2872E874-695A-4884-874A-FEA69F64169D}"/>
              </a:ext>
            </a:extLst>
          </p:cNvPr>
          <p:cNvGraphicFramePr>
            <a:graphicFrameLocks noGrp="1"/>
          </p:cNvGraphicFramePr>
          <p:nvPr>
            <p:extLst>
              <p:ext uri="{D42A27DB-BD31-4B8C-83A1-F6EECF244321}">
                <p14:modId xmlns:p14="http://schemas.microsoft.com/office/powerpoint/2010/main" val="1549005368"/>
              </p:ext>
            </p:extLst>
          </p:nvPr>
        </p:nvGraphicFramePr>
        <p:xfrm>
          <a:off x="7550429" y="2196024"/>
          <a:ext cx="4211494" cy="3197386"/>
        </p:xfrm>
        <a:graphic>
          <a:graphicData uri="http://schemas.openxmlformats.org/drawingml/2006/table">
            <a:tbl>
              <a:tblPr firstRow="1" firstCol="1" bandRow="1">
                <a:tableStyleId>{5C22544A-7EE6-4342-B048-85BDC9FD1C3A}</a:tableStyleId>
              </a:tblPr>
              <a:tblGrid>
                <a:gridCol w="991214">
                  <a:extLst>
                    <a:ext uri="{9D8B030D-6E8A-4147-A177-3AD203B41FA5}">
                      <a16:colId xmlns:a16="http://schemas.microsoft.com/office/drawing/2014/main" val="4270080046"/>
                    </a:ext>
                  </a:extLst>
                </a:gridCol>
                <a:gridCol w="745981">
                  <a:extLst>
                    <a:ext uri="{9D8B030D-6E8A-4147-A177-3AD203B41FA5}">
                      <a16:colId xmlns:a16="http://schemas.microsoft.com/office/drawing/2014/main" val="3344590819"/>
                    </a:ext>
                  </a:extLst>
                </a:gridCol>
                <a:gridCol w="829593">
                  <a:extLst>
                    <a:ext uri="{9D8B030D-6E8A-4147-A177-3AD203B41FA5}">
                      <a16:colId xmlns:a16="http://schemas.microsoft.com/office/drawing/2014/main" val="2311999801"/>
                    </a:ext>
                  </a:extLst>
                </a:gridCol>
                <a:gridCol w="1064084">
                  <a:extLst>
                    <a:ext uri="{9D8B030D-6E8A-4147-A177-3AD203B41FA5}">
                      <a16:colId xmlns:a16="http://schemas.microsoft.com/office/drawing/2014/main" val="2351316308"/>
                    </a:ext>
                  </a:extLst>
                </a:gridCol>
                <a:gridCol w="580622">
                  <a:extLst>
                    <a:ext uri="{9D8B030D-6E8A-4147-A177-3AD203B41FA5}">
                      <a16:colId xmlns:a16="http://schemas.microsoft.com/office/drawing/2014/main" val="3252030787"/>
                    </a:ext>
                  </a:extLst>
                </a:gridCol>
              </a:tblGrid>
              <a:tr h="1303117">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Condition</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QR Decoding Rate (%)</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Reconstruction Accuracy (%)</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Biometric Authentication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Similarity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940057"/>
                  </a:ext>
                </a:extLst>
              </a:tr>
              <a:tr h="29557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Original QR</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99.2</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99.0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98.6</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99.1</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82405632"/>
                  </a:ext>
                </a:extLst>
              </a:tr>
              <a:tr h="967270">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VSS Protected QR</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98.5</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98.1</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98.7</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6265487"/>
                  </a:ext>
                </a:extLst>
              </a:tr>
              <a:tr h="631423">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Reconstructed QR</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98.5</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97.9</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97.6</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98.2</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3071563"/>
                  </a:ext>
                </a:extLst>
              </a:tr>
            </a:tbl>
          </a:graphicData>
        </a:graphic>
      </p:graphicFrame>
      <p:sp>
        <p:nvSpPr>
          <p:cNvPr id="10" name="TextBox 9">
            <a:extLst>
              <a:ext uri="{FF2B5EF4-FFF2-40B4-BE49-F238E27FC236}">
                <a16:creationId xmlns:a16="http://schemas.microsoft.com/office/drawing/2014/main" id="{9E9ECAC2-EFBE-83BD-B73A-9773483025D4}"/>
              </a:ext>
            </a:extLst>
          </p:cNvPr>
          <p:cNvSpPr txBox="1"/>
          <p:nvPr/>
        </p:nvSpPr>
        <p:spPr>
          <a:xfrm>
            <a:off x="7780149" y="1310691"/>
            <a:ext cx="4103004" cy="646331"/>
          </a:xfrm>
          <a:prstGeom prst="rect">
            <a:avLst/>
          </a:prstGeom>
          <a:noFill/>
        </p:spPr>
        <p:txBody>
          <a:bodyPr wrap="square">
            <a:spAutoFit/>
          </a:bodyPr>
          <a:lstStyle/>
          <a:p>
            <a:pPr algn="ctr">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Table 1: </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Overall Performance of the Proposed VSS-Based QR Protection</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1593254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FC4897-2F42-AD03-CEEE-B7084DA65BF4}"/>
              </a:ext>
            </a:extLst>
          </p:cNvPr>
          <p:cNvSpPr txBox="1"/>
          <p:nvPr/>
        </p:nvSpPr>
        <p:spPr>
          <a:xfrm>
            <a:off x="337087" y="338266"/>
            <a:ext cx="6218695" cy="6519734"/>
          </a:xfrm>
          <a:prstGeom prst="rect">
            <a:avLst/>
          </a:prstGeom>
          <a:noFill/>
        </p:spPr>
        <p:txBody>
          <a:bodyPr wrap="square">
            <a:spAutoFit/>
          </a:bodyPr>
          <a:lstStyle/>
          <a:p>
            <a:pPr algn="just">
              <a:lnSpc>
                <a:spcPct val="100000"/>
              </a:lnSpc>
              <a:spcAft>
                <a:spcPts val="800"/>
              </a:spcAft>
              <a:buNone/>
            </a:pPr>
            <a:r>
              <a:rPr lang="en-IN" sz="1700" b="1" kern="100" dirty="0">
                <a:effectLst/>
                <a:latin typeface="Times New Roman" panose="02020603050405020304" pitchFamily="18" charset="0"/>
                <a:ea typeface="Aptos" panose="020B0004020202020204" pitchFamily="34" charset="0"/>
                <a:cs typeface="Times New Roman" panose="02020603050405020304" pitchFamily="18" charset="0"/>
              </a:rPr>
              <a:t>4.2. Performance under Digital Attacks</a:t>
            </a:r>
            <a:endParaRPr lang="en-IN" sz="17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700" kern="100" dirty="0">
                <a:effectLst/>
                <a:latin typeface="Times New Roman" panose="02020603050405020304" pitchFamily="18" charset="0"/>
                <a:ea typeface="Aptos" panose="020B0004020202020204" pitchFamily="34" charset="0"/>
                <a:cs typeface="Times New Roman" panose="02020603050405020304" pitchFamily="18" charset="0"/>
              </a:rPr>
              <a:t>This section evaluates the efficiency of the suggested QR security system based on VSS with regard to various digital attacks. The attacks consist of noise attacks, distortion of images, corruption of data, cropping attacks, and tampering attacks. The effectiveness of the system is evaluated in terms of QR decoding, reconstruction accuracy, authentication accuracy, and recovery rate. Table 2 provides the comparison of the performance of the system subjected to these attacks.</a:t>
            </a:r>
          </a:p>
          <a:p>
            <a:pPr algn="just">
              <a:lnSpc>
                <a:spcPct val="100000"/>
              </a:lnSpc>
              <a:spcAft>
                <a:spcPts val="800"/>
              </a:spcAft>
              <a:buNone/>
            </a:pPr>
            <a:r>
              <a:rPr lang="en-US" sz="1700" kern="100" dirty="0">
                <a:effectLst/>
                <a:latin typeface="Times New Roman" panose="02020603050405020304" pitchFamily="18" charset="0"/>
                <a:ea typeface="Aptos" panose="020B0004020202020204" pitchFamily="34" charset="0"/>
                <a:cs typeface="Times New Roman" panose="02020603050405020304" pitchFamily="18" charset="0"/>
              </a:rPr>
              <a:t>Under no attack, there were 98.8% for QR decoding, 98.5% for reconstruction, 98.1% for authentication, and 99.0% for recovery. All these rates dropped systematically when various types of attacks are applied; noise attack led to 94.6%, 93.8%, 92.9%, and 94.1%; tampering attack led to the lowest rates of 87.9%, 86.8%, 85.9%, and 86.4% correspondingly. It is obvious from the results that more sophisticated attacks affect the performance of the system negatively, especially tampering and cropping.</a:t>
            </a:r>
          </a:p>
          <a:p>
            <a:pPr algn="just">
              <a:lnSpc>
                <a:spcPct val="100000"/>
              </a:lnSpc>
              <a:spcAft>
                <a:spcPts val="800"/>
              </a:spcAft>
              <a:buNone/>
            </a:pPr>
            <a:r>
              <a:rPr lang="en-US" sz="1700" b="1" kern="100" dirty="0">
                <a:effectLst/>
                <a:latin typeface="Times New Roman" panose="02020603050405020304" pitchFamily="18" charset="0"/>
                <a:ea typeface="Aptos" panose="020B0004020202020204" pitchFamily="34" charset="0"/>
                <a:cs typeface="Times New Roman" panose="02020603050405020304" pitchFamily="18" charset="0"/>
              </a:rPr>
              <a:t>4.3. Comparative Attack Analysis</a:t>
            </a:r>
          </a:p>
          <a:p>
            <a:pPr algn="just">
              <a:lnSpc>
                <a:spcPct val="100000"/>
              </a:lnSpc>
              <a:spcAft>
                <a:spcPts val="800"/>
              </a:spcAft>
              <a:buNone/>
            </a:pPr>
            <a:r>
              <a:rPr lang="en-US" sz="1700" kern="100" dirty="0">
                <a:effectLst/>
                <a:latin typeface="Times New Roman" panose="02020603050405020304" pitchFamily="18" charset="0"/>
                <a:ea typeface="Aptos" panose="020B0004020202020204" pitchFamily="34" charset="0"/>
                <a:cs typeface="Times New Roman" panose="02020603050405020304" pitchFamily="18" charset="0"/>
              </a:rPr>
              <a:t>The following section compares the accuracy of the reconstruction process that takes place in the VSS-based QR protection system under the influence of various digital attacks. Figure 1 demonstrates the comparison in the absence of an attack, under the presence of noise, image distortions, data alteration, cropping, and tampering.</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B1637EBD-BEEB-575C-F8B6-A46D43CD464E}"/>
              </a:ext>
            </a:extLst>
          </p:cNvPr>
          <p:cNvGraphicFramePr>
            <a:graphicFrameLocks noGrp="1"/>
          </p:cNvGraphicFramePr>
          <p:nvPr>
            <p:extLst>
              <p:ext uri="{D42A27DB-BD31-4B8C-83A1-F6EECF244321}">
                <p14:modId xmlns:p14="http://schemas.microsoft.com/office/powerpoint/2010/main" val="1201303162"/>
              </p:ext>
            </p:extLst>
          </p:nvPr>
        </p:nvGraphicFramePr>
        <p:xfrm>
          <a:off x="6672250" y="1177973"/>
          <a:ext cx="5403214" cy="2801023"/>
        </p:xfrm>
        <a:graphic>
          <a:graphicData uri="http://schemas.openxmlformats.org/drawingml/2006/table">
            <a:tbl>
              <a:tblPr firstRow="1" firstCol="1" bandRow="1">
                <a:tableStyleId>{5C22544A-7EE6-4342-B048-85BDC9FD1C3A}</a:tableStyleId>
              </a:tblPr>
              <a:tblGrid>
                <a:gridCol w="801370">
                  <a:extLst>
                    <a:ext uri="{9D8B030D-6E8A-4147-A177-3AD203B41FA5}">
                      <a16:colId xmlns:a16="http://schemas.microsoft.com/office/drawing/2014/main" val="459920889"/>
                    </a:ext>
                  </a:extLst>
                </a:gridCol>
                <a:gridCol w="1088390">
                  <a:extLst>
                    <a:ext uri="{9D8B030D-6E8A-4147-A177-3AD203B41FA5}">
                      <a16:colId xmlns:a16="http://schemas.microsoft.com/office/drawing/2014/main" val="2330566498"/>
                    </a:ext>
                  </a:extLst>
                </a:gridCol>
                <a:gridCol w="1143634">
                  <a:extLst>
                    <a:ext uri="{9D8B030D-6E8A-4147-A177-3AD203B41FA5}">
                      <a16:colId xmlns:a16="http://schemas.microsoft.com/office/drawing/2014/main" val="2088466287"/>
                    </a:ext>
                  </a:extLst>
                </a:gridCol>
                <a:gridCol w="1111250">
                  <a:extLst>
                    <a:ext uri="{9D8B030D-6E8A-4147-A177-3AD203B41FA5}">
                      <a16:colId xmlns:a16="http://schemas.microsoft.com/office/drawing/2014/main" val="2132564163"/>
                    </a:ext>
                  </a:extLst>
                </a:gridCol>
                <a:gridCol w="1258570">
                  <a:extLst>
                    <a:ext uri="{9D8B030D-6E8A-4147-A177-3AD203B41FA5}">
                      <a16:colId xmlns:a16="http://schemas.microsoft.com/office/drawing/2014/main" val="3986517136"/>
                    </a:ext>
                  </a:extLst>
                </a:gridCol>
              </a:tblGrid>
              <a:tr h="467017">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Digital Attack</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QR Decoding Rate (%)</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dirty="0">
                          <a:effectLst/>
                          <a:latin typeface="Times New Roman" panose="02020603050405020304" pitchFamily="18" charset="0"/>
                          <a:cs typeface="Times New Roman" panose="02020603050405020304" pitchFamily="18" charset="0"/>
                        </a:rPr>
                        <a:t>Reconstruction Accuracy (%)</a:t>
                      </a:r>
                      <a:endParaRPr lang="en-IN" sz="105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Authentication Accuracy (%)</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Attack Recovery Rate (%)</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2000834"/>
                  </a:ext>
                </a:extLst>
              </a:tr>
              <a:tr h="218616">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No Attack</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98.8</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98.5</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98.1</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99.0</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63121217"/>
                  </a:ext>
                </a:extLst>
              </a:tr>
              <a:tr h="218616">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Noise</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94.6</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93.8</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92.9</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94.1</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49589570"/>
                  </a:ext>
                </a:extLst>
              </a:tr>
              <a:tr h="467017">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Image Distortion</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93.2</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92.5</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91.7</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92.8</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926015"/>
                  </a:ext>
                </a:extLst>
              </a:tr>
              <a:tr h="715417">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Data Corruption</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91.5</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90.8</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89.9</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90.6</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38172216"/>
                  </a:ext>
                </a:extLst>
              </a:tr>
              <a:tr h="218616">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Cropping</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89.7</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88.9</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87.8</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88.5</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34294680"/>
                  </a:ext>
                </a:extLst>
              </a:tr>
              <a:tr h="467017">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Tampering</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87.9</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dirty="0">
                          <a:effectLst/>
                          <a:latin typeface="Times New Roman" panose="02020603050405020304" pitchFamily="18" charset="0"/>
                          <a:cs typeface="Times New Roman" panose="02020603050405020304" pitchFamily="18" charset="0"/>
                        </a:rPr>
                        <a:t>86.8</a:t>
                      </a:r>
                      <a:endParaRPr lang="en-IN" sz="105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a:effectLst/>
                          <a:latin typeface="Times New Roman" panose="02020603050405020304" pitchFamily="18" charset="0"/>
                          <a:cs typeface="Times New Roman" panose="02020603050405020304" pitchFamily="18" charset="0"/>
                        </a:rPr>
                        <a:t>85.9</a:t>
                      </a:r>
                      <a:endParaRPr lang="en-IN" sz="105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100" kern="100" dirty="0">
                          <a:effectLst/>
                          <a:latin typeface="Times New Roman" panose="02020603050405020304" pitchFamily="18" charset="0"/>
                          <a:cs typeface="Times New Roman" panose="02020603050405020304" pitchFamily="18" charset="0"/>
                        </a:rPr>
                        <a:t>86.4</a:t>
                      </a:r>
                      <a:endParaRPr lang="en-IN" sz="105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5999575"/>
                  </a:ext>
                </a:extLst>
              </a:tr>
            </a:tbl>
          </a:graphicData>
        </a:graphic>
      </p:graphicFrame>
      <p:sp>
        <p:nvSpPr>
          <p:cNvPr id="6" name="TextBox 5">
            <a:extLst>
              <a:ext uri="{FF2B5EF4-FFF2-40B4-BE49-F238E27FC236}">
                <a16:creationId xmlns:a16="http://schemas.microsoft.com/office/drawing/2014/main" id="{9EA4D92A-174E-5650-A44B-6A3A087E6462}"/>
              </a:ext>
            </a:extLst>
          </p:cNvPr>
          <p:cNvSpPr txBox="1"/>
          <p:nvPr/>
        </p:nvSpPr>
        <p:spPr>
          <a:xfrm>
            <a:off x="6747416" y="615458"/>
            <a:ext cx="5183157" cy="369332"/>
          </a:xfrm>
          <a:prstGeom prst="rect">
            <a:avLst/>
          </a:prstGeom>
          <a:noFill/>
        </p:spPr>
        <p:txBody>
          <a:bodyPr wrap="square">
            <a:spAutoFit/>
          </a:bodyPr>
          <a:lstStyle/>
          <a:p>
            <a:pPr algn="ctr">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Table 2: </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Performance under Different Digital Attacks</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graphicFrame>
        <p:nvGraphicFramePr>
          <p:cNvPr id="7" name="Chart 6">
            <a:extLst>
              <a:ext uri="{FF2B5EF4-FFF2-40B4-BE49-F238E27FC236}">
                <a16:creationId xmlns:a16="http://schemas.microsoft.com/office/drawing/2014/main" id="{EDBBBC0A-D3B8-4435-B2A1-104F3ADAC6CD}"/>
              </a:ext>
            </a:extLst>
          </p:cNvPr>
          <p:cNvGraphicFramePr/>
          <p:nvPr>
            <p:extLst>
              <p:ext uri="{D42A27DB-BD31-4B8C-83A1-F6EECF244321}">
                <p14:modId xmlns:p14="http://schemas.microsoft.com/office/powerpoint/2010/main" val="1542438960"/>
              </p:ext>
            </p:extLst>
          </p:nvPr>
        </p:nvGraphicFramePr>
        <p:xfrm>
          <a:off x="7120162" y="4050459"/>
          <a:ext cx="4734751" cy="2124926"/>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93929508-0548-73DE-83A2-E772A3AAB5C2}"/>
              </a:ext>
            </a:extLst>
          </p:cNvPr>
          <p:cNvSpPr txBox="1"/>
          <p:nvPr/>
        </p:nvSpPr>
        <p:spPr>
          <a:xfrm>
            <a:off x="6665810" y="6153125"/>
            <a:ext cx="5293185" cy="584775"/>
          </a:xfrm>
          <a:prstGeom prst="rect">
            <a:avLst/>
          </a:prstGeom>
          <a:noFill/>
        </p:spPr>
        <p:txBody>
          <a:bodyPr wrap="square">
            <a:spAutoFit/>
          </a:bodyPr>
          <a:lstStyle/>
          <a:p>
            <a:pPr algn="ctr">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Figure 1: </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Reconstruction Accuracy under Different Digital Attacks</a:t>
            </a:r>
            <a:endParaRPr lang="en-IN" sz="105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1514236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1DF0B1-CE2C-4EE1-842B-7E75FCAAD5C0}"/>
              </a:ext>
            </a:extLst>
          </p:cNvPr>
          <p:cNvSpPr txBox="1"/>
          <p:nvPr/>
        </p:nvSpPr>
        <p:spPr>
          <a:xfrm>
            <a:off x="368085" y="614934"/>
            <a:ext cx="5727915" cy="5006499"/>
          </a:xfrm>
          <a:prstGeom prst="rect">
            <a:avLst/>
          </a:prstGeom>
          <a:noFill/>
        </p:spPr>
        <p:txBody>
          <a:bodyPr wrap="square">
            <a:spAutoFit/>
          </a:bodyPr>
          <a:lstStyle/>
          <a:p>
            <a:pPr algn="just">
              <a:lnSpc>
                <a:spcPct val="100000"/>
              </a:lnSpc>
              <a:spcAft>
                <a:spcPts val="800"/>
              </a:spcAft>
              <a:buNone/>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The rate of reconstruction success was 98.5% without any attack, 93.8% when noise attack was applied, 92.5% when image distortion was introduced, 90.8% when data corruption attack was implemented, 88.9% for cropping and 86.8% in case of tampering. It is evident that the reconstruction success decreases as the digital manipulation becomes stronger and tampering attack leads to the minimum success rate. Nevertheless, the system succeeded to reconstruct at least 86% of the objects in all cases under consideration.</a:t>
            </a:r>
          </a:p>
          <a:p>
            <a:pPr algn="just">
              <a:lnSpc>
                <a:spcPct val="100000"/>
              </a:lnSpc>
              <a:spcAft>
                <a:spcPts val="800"/>
              </a:spcAft>
              <a:buNone/>
            </a:pPr>
            <a:r>
              <a:rPr lang="en-IN" b="1" kern="100" dirty="0">
                <a:effectLst/>
                <a:latin typeface="Times New Roman" panose="02020603050405020304" pitchFamily="18" charset="0"/>
                <a:ea typeface="Aptos" panose="020B0004020202020204" pitchFamily="34" charset="0"/>
                <a:cs typeface="Times New Roman" panose="02020603050405020304" pitchFamily="18" charset="0"/>
              </a:rPr>
              <a:t>4.4. Attack Recovery Performance</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The following section will </a:t>
            </a: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analyze</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 the recovery ability of the suggested VSS based QR code protection technique from various attacks on the digital domain. Table 3 illustrates a comparison between the recovery rates and performance degradation from noise, image manipulation, data manipulation, cropping, and tampering attacks.</a:t>
            </a:r>
          </a:p>
        </p:txBody>
      </p:sp>
      <p:graphicFrame>
        <p:nvGraphicFramePr>
          <p:cNvPr id="4" name="Table 3">
            <a:extLst>
              <a:ext uri="{FF2B5EF4-FFF2-40B4-BE49-F238E27FC236}">
                <a16:creationId xmlns:a16="http://schemas.microsoft.com/office/drawing/2014/main" id="{2BBEC22E-6EBC-C477-5838-883E917D28C9}"/>
              </a:ext>
            </a:extLst>
          </p:cNvPr>
          <p:cNvGraphicFramePr>
            <a:graphicFrameLocks noGrp="1"/>
          </p:cNvGraphicFramePr>
          <p:nvPr>
            <p:extLst>
              <p:ext uri="{D42A27DB-BD31-4B8C-83A1-F6EECF244321}">
                <p14:modId xmlns:p14="http://schemas.microsoft.com/office/powerpoint/2010/main" val="2850938073"/>
              </p:ext>
            </p:extLst>
          </p:nvPr>
        </p:nvGraphicFramePr>
        <p:xfrm>
          <a:off x="6281980" y="1646563"/>
          <a:ext cx="5727915" cy="1921363"/>
        </p:xfrm>
        <a:graphic>
          <a:graphicData uri="http://schemas.openxmlformats.org/drawingml/2006/table">
            <a:tbl>
              <a:tblPr firstRow="1" firstCol="1" bandRow="1">
                <a:tableStyleId>{5C22544A-7EE6-4342-B048-85BDC9FD1C3A}</a:tableStyleId>
              </a:tblPr>
              <a:tblGrid>
                <a:gridCol w="1704737">
                  <a:extLst>
                    <a:ext uri="{9D8B030D-6E8A-4147-A177-3AD203B41FA5}">
                      <a16:colId xmlns:a16="http://schemas.microsoft.com/office/drawing/2014/main" val="1443483379"/>
                    </a:ext>
                  </a:extLst>
                </a:gridCol>
                <a:gridCol w="1853640">
                  <a:extLst>
                    <a:ext uri="{9D8B030D-6E8A-4147-A177-3AD203B41FA5}">
                      <a16:colId xmlns:a16="http://schemas.microsoft.com/office/drawing/2014/main" val="3276471972"/>
                    </a:ext>
                  </a:extLst>
                </a:gridCol>
                <a:gridCol w="2169538">
                  <a:extLst>
                    <a:ext uri="{9D8B030D-6E8A-4147-A177-3AD203B41FA5}">
                      <a16:colId xmlns:a16="http://schemas.microsoft.com/office/drawing/2014/main" val="2843074806"/>
                    </a:ext>
                  </a:extLst>
                </a:gridCol>
              </a:tblGrid>
              <a:tr h="405793">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Attack Type</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dirty="0">
                          <a:effectLst/>
                          <a:latin typeface="Times New Roman" panose="02020603050405020304" pitchFamily="18" charset="0"/>
                          <a:cs typeface="Times New Roman" panose="02020603050405020304" pitchFamily="18" charset="0"/>
                        </a:rPr>
                        <a:t>Recovery Rate (%)</a:t>
                      </a:r>
                      <a:endParaRPr lang="en-IN" sz="12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dirty="0">
                          <a:effectLst/>
                          <a:latin typeface="Times New Roman" panose="02020603050405020304" pitchFamily="18" charset="0"/>
                          <a:cs typeface="Times New Roman" panose="02020603050405020304" pitchFamily="18" charset="0"/>
                        </a:rPr>
                        <a:t>Performance Loss (%)</a:t>
                      </a:r>
                      <a:endParaRPr lang="en-IN" sz="12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4894018"/>
                  </a:ext>
                </a:extLst>
              </a:tr>
              <a:tr h="303114">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Noise</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94.1</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4.9</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16481238"/>
                  </a:ext>
                </a:extLst>
              </a:tr>
              <a:tr h="303114">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Image Distortion</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92.8</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6.2</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5618648"/>
                  </a:ext>
                </a:extLst>
              </a:tr>
              <a:tr h="303114">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Data Corruption</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90.6</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8.4</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83351212"/>
                  </a:ext>
                </a:extLst>
              </a:tr>
              <a:tr h="303114">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Cropping</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88.5</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a:effectLst/>
                          <a:latin typeface="Times New Roman" panose="02020603050405020304" pitchFamily="18" charset="0"/>
                          <a:cs typeface="Times New Roman" panose="02020603050405020304" pitchFamily="18" charset="0"/>
                        </a:rPr>
                        <a:t>10.5</a:t>
                      </a:r>
                      <a:endParaRPr lang="en-IN" sz="12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4054126"/>
                  </a:ext>
                </a:extLst>
              </a:tr>
              <a:tr h="303114">
                <a:tc>
                  <a:txBody>
                    <a:bodyPr/>
                    <a:lstStyle/>
                    <a:p>
                      <a:pPr algn="ctr">
                        <a:lnSpc>
                          <a:spcPct val="150000"/>
                        </a:lnSpc>
                        <a:spcAft>
                          <a:spcPts val="800"/>
                        </a:spcAft>
                        <a:buNone/>
                      </a:pPr>
                      <a:r>
                        <a:rPr lang="en-IN" sz="1400" kern="100" dirty="0">
                          <a:effectLst/>
                          <a:latin typeface="Times New Roman" panose="02020603050405020304" pitchFamily="18" charset="0"/>
                          <a:cs typeface="Times New Roman" panose="02020603050405020304" pitchFamily="18" charset="0"/>
                        </a:rPr>
                        <a:t>Tampering</a:t>
                      </a:r>
                      <a:endParaRPr lang="en-IN" sz="12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dirty="0">
                          <a:effectLst/>
                          <a:latin typeface="Times New Roman" panose="02020603050405020304" pitchFamily="18" charset="0"/>
                          <a:cs typeface="Times New Roman" panose="02020603050405020304" pitchFamily="18" charset="0"/>
                        </a:rPr>
                        <a:t>86.4</a:t>
                      </a:r>
                      <a:endParaRPr lang="en-IN" sz="12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400" kern="100" dirty="0">
                          <a:effectLst/>
                          <a:latin typeface="Times New Roman" panose="02020603050405020304" pitchFamily="18" charset="0"/>
                          <a:cs typeface="Times New Roman" panose="02020603050405020304" pitchFamily="18" charset="0"/>
                        </a:rPr>
                        <a:t>12.6</a:t>
                      </a:r>
                      <a:endParaRPr lang="en-IN" sz="12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14092391"/>
                  </a:ext>
                </a:extLst>
              </a:tr>
            </a:tbl>
          </a:graphicData>
        </a:graphic>
      </p:graphicFrame>
      <p:sp>
        <p:nvSpPr>
          <p:cNvPr id="6" name="TextBox 5">
            <a:extLst>
              <a:ext uri="{FF2B5EF4-FFF2-40B4-BE49-F238E27FC236}">
                <a16:creationId xmlns:a16="http://schemas.microsoft.com/office/drawing/2014/main" id="{FB820397-EB6D-9704-A448-97CCAFB4BEE0}"/>
              </a:ext>
            </a:extLst>
          </p:cNvPr>
          <p:cNvSpPr txBox="1"/>
          <p:nvPr/>
        </p:nvSpPr>
        <p:spPr>
          <a:xfrm>
            <a:off x="6281980" y="997145"/>
            <a:ext cx="4435096" cy="369332"/>
          </a:xfrm>
          <a:prstGeom prst="rect">
            <a:avLst/>
          </a:prstGeom>
          <a:noFill/>
        </p:spPr>
        <p:txBody>
          <a:bodyPr wrap="square">
            <a:spAutoFit/>
          </a:bodyPr>
          <a:lstStyle/>
          <a:p>
            <a:pPr algn="ctr">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Table 3: </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Attack Recovery Rate</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39E8CF78-F2F3-EA68-4DC1-EBF8A1236805}"/>
              </a:ext>
            </a:extLst>
          </p:cNvPr>
          <p:cNvSpPr txBox="1"/>
          <p:nvPr/>
        </p:nvSpPr>
        <p:spPr>
          <a:xfrm>
            <a:off x="6281980" y="3848012"/>
            <a:ext cx="5727915" cy="2862322"/>
          </a:xfrm>
          <a:prstGeom prst="rect">
            <a:avLst/>
          </a:prstGeom>
          <a:noFill/>
        </p:spPr>
        <p:txBody>
          <a:bodyPr wrap="square">
            <a:spAutoFit/>
          </a:bodyPr>
          <a:lstStyle/>
          <a:p>
            <a:pPr algn="just">
              <a:lnSpc>
                <a:spcPct val="100000"/>
              </a:lnSpc>
              <a:spcAft>
                <a:spcPts val="800"/>
              </a:spcAft>
              <a:buNone/>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Recovery rates were 94.1%, 92.8%, 90.6%, 88.5%, and 86.4% for noise, image distortion, data corruption, cropping, and tampering, respectively. Performance degradation rates ranged between 4.9% and 12.6% with the lowest and highest rates being achieved by noise and tampering, respectively. The findings show that recovery rates are higher with less damaging attacks while performance rates decrease more significantly with cropping and tampering. Overall, recovery rates were above 86% for all attacks.</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508439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AEE02-7D72-D290-26D3-6A87D4890F80}"/>
              </a:ext>
            </a:extLst>
          </p:cNvPr>
          <p:cNvSpPr>
            <a:spLocks noGrp="1"/>
          </p:cNvSpPr>
          <p:nvPr>
            <p:ph type="title"/>
          </p:nvPr>
        </p:nvSpPr>
        <p:spPr>
          <a:xfrm>
            <a:off x="838200" y="535606"/>
            <a:ext cx="10515600" cy="750753"/>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DC82346-91DE-5009-2419-F6DE833C9236}"/>
              </a:ext>
            </a:extLst>
          </p:cNvPr>
          <p:cNvSpPr txBox="1"/>
          <p:nvPr/>
        </p:nvSpPr>
        <p:spPr>
          <a:xfrm>
            <a:off x="1336083" y="1425843"/>
            <a:ext cx="9776202" cy="3366563"/>
          </a:xfrm>
          <a:prstGeom prst="rect">
            <a:avLst/>
          </a:prstGeom>
          <a:noFill/>
        </p:spPr>
        <p:txBody>
          <a:bodyPr wrap="square">
            <a:spAutoFit/>
          </a:bodyPr>
          <a:lstStyle/>
          <a:p>
            <a:pPr algn="just">
              <a:lnSpc>
                <a:spcPct val="150000"/>
              </a:lnSpc>
              <a:spcAft>
                <a:spcPts val="800"/>
              </a:spcAft>
              <a:buNone/>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The study demonstrated that the suggested framework for QR based biometric template security using Visual Secret Sharing offered an effective method for protecting the facial biometric templates using distributed visual shares. Experimental results indicated that the performance of the system was very high in QR decoding, reconstruction, biometric authentication, and similarity both in original, protected and reconstructed situations. In case of any attacks including noise, image distortion, corruption, crop, and tamper, there was a gradual decrease in performance; however, the system achieved over 86% in reconstruction and recovery rate. It can be concluded that using QR code along with VSS offers security in the storage and reconstruction of biometric templates.</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28884034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F87A0-CF6D-AE05-DFD4-E593521A62E4}"/>
              </a:ext>
            </a:extLst>
          </p:cNvPr>
          <p:cNvSpPr>
            <a:spLocks noGrp="1"/>
          </p:cNvSpPr>
          <p:nvPr>
            <p:ph type="title"/>
          </p:nvPr>
        </p:nvSpPr>
        <p:spPr>
          <a:xfrm>
            <a:off x="838200" y="480447"/>
            <a:ext cx="10515600" cy="774916"/>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p>
        </p:txBody>
      </p:sp>
      <p:sp>
        <p:nvSpPr>
          <p:cNvPr id="4" name="TextBox 3">
            <a:extLst>
              <a:ext uri="{FF2B5EF4-FFF2-40B4-BE49-F238E27FC236}">
                <a16:creationId xmlns:a16="http://schemas.microsoft.com/office/drawing/2014/main" id="{C828E6B6-0683-05EA-88A2-F55A328D6E51}"/>
              </a:ext>
            </a:extLst>
          </p:cNvPr>
          <p:cNvSpPr txBox="1"/>
          <p:nvPr/>
        </p:nvSpPr>
        <p:spPr>
          <a:xfrm>
            <a:off x="687091" y="1348997"/>
            <a:ext cx="11045126" cy="5028556"/>
          </a:xfrm>
          <a:prstGeom prst="rect">
            <a:avLst/>
          </a:prstGeom>
          <a:noFill/>
        </p:spPr>
        <p:txBody>
          <a:bodyPr wrap="square">
            <a:spAutoFit/>
          </a:bodyPr>
          <a:lstStyle/>
          <a:p>
            <a:pPr marL="342900" lvl="0" indent="-342900" algn="just">
              <a:lnSpc>
                <a:spcPct val="150000"/>
              </a:lnSpc>
              <a:buFont typeface="Wingdings" panose="05000000000000000000" pitchFamily="2" charset="2"/>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Ali, A.,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Migliorati</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A., Bianchi, T., &amp; Magli, E. (2024).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Cancelable</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templates for secure face verification based on deep learning and random projections. EURASIP Journal on Information Security, 2024(1), 7.</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Chen, H. B., Hsu, H. C., Huang, C. W., &amp; Juan, J. S. T. (2024). An easy-to-implement construction for (k, n)-threshold progressive visual secret sharing schemes. Journal of Information Security and Applications, 83, 103757.</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Fu, Z., Fang, L., Huang, H., &amp; Yu, B. (2022). Distributed three-level QR codes based on visual cryptography scheme. Journal of Visual Communication and Image Representation, 87, 103567.</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Rathgeb, C., Kolberg, J., Uhl, A., &amp; Busch, C. (2023). Deep learning in the field of biometric template protection: An overview.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arXiv</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preprint arXiv:2303.02715.</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
            </a:pP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Valisireddy</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J., Reddy, K. A., Elumalai, R., Mohan, L. N., &amp; Anjaneyulu, G. S. G. N. (2023). Secured authentication of online documents using visual secret sharing on QR code. Journal of Integrated Science and Technology, 11(4), 568-568.</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569431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FC765-6A72-F8CF-8060-1D9A445BA413}"/>
              </a:ext>
            </a:extLst>
          </p:cNvPr>
          <p:cNvSpPr>
            <a:spLocks noGrp="1"/>
          </p:cNvSpPr>
          <p:nvPr>
            <p:ph type="title"/>
          </p:nvPr>
        </p:nvSpPr>
        <p:spPr>
          <a:xfrm>
            <a:off x="4623660" y="1976949"/>
            <a:ext cx="2944679" cy="2114604"/>
          </a:xfrm>
        </p:spPr>
        <p:txBody>
          <a:bodyPr>
            <a:norm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23014283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19</TotalTime>
  <Words>2381</Words>
  <Application>Microsoft Office PowerPoint</Application>
  <PresentationFormat>Widescreen</PresentationFormat>
  <Paragraphs>126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Century Gothic</vt:lpstr>
      <vt:lpstr>Times New Roman</vt:lpstr>
      <vt:lpstr>Wingdings</vt:lpstr>
      <vt:lpstr>Wingdings 3</vt:lpstr>
      <vt:lpstr>Ion</vt:lpstr>
      <vt:lpstr>ROBUST QR-BASED BIOMETRIC TEMPLATE PROTECTION USING VISUAL SECRET SHARING UNDER DIGITAL ATTACKS</vt:lpstr>
      <vt:lpstr>ABSTRACT</vt:lpstr>
      <vt:lpstr>INTRODUCTION</vt:lpstr>
      <vt:lpstr>REVIEW OF LITERATURE</vt:lpstr>
      <vt:lpstr>RESEARCH METHODOLOGY</vt:lpstr>
      <vt:lpstr>RESULTS AND DISCUSSION</vt:lpstr>
      <vt:lpstr>PowerPoint Presentation</vt:lpstr>
      <vt:lpstr>PowerPoint Presentation</vt:lpstr>
      <vt:lpstr>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Surabhi Ciis</dc:creator>
  <cp:lastModifiedBy>Surabhi Ciis</cp:lastModifiedBy>
  <cp:revision>16</cp:revision>
  <dcterms:created xsi:type="dcterms:W3CDTF">2026-09-18T09:33:08Z</dcterms:created>
  <dcterms:modified xsi:type="dcterms:W3CDTF">2026-09-18T09:52:31Z</dcterms:modified>
</cp:coreProperties>
</file>