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57" r:id="rId3"/>
    <p:sldId id="258" r:id="rId4"/>
    <p:sldId id="260" r:id="rId5"/>
    <p:sldId id="259"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37AF59FE-246E-46D0-B452-0295F9A8B38F}" type="datetimeFigureOut">
              <a:rPr lang="en-IN" smtClean="0"/>
              <a:t>16-01-2025</a:t>
            </a:fld>
            <a:endParaRPr lang="en-IN"/>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A1C669D6-8DF0-42E1-97FC-CF86D72722C1}" type="slidenum">
              <a:rPr lang="en-IN" smtClean="0"/>
              <a:t>‹#›</a:t>
            </a:fld>
            <a:endParaRPr lang="en-IN"/>
          </a:p>
        </p:txBody>
      </p:sp>
    </p:spTree>
    <p:extLst>
      <p:ext uri="{BB962C8B-B14F-4D97-AF65-F5344CB8AC3E}">
        <p14:creationId xmlns:p14="http://schemas.microsoft.com/office/powerpoint/2010/main" val="273304629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7AF59FE-246E-46D0-B452-0295F9A8B38F}" type="datetimeFigureOut">
              <a:rPr lang="en-IN" smtClean="0"/>
              <a:t>16-01-2025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1C669D6-8DF0-42E1-97FC-CF86D72722C1}" type="slidenum">
              <a:rPr lang="en-IN" smtClean="0"/>
              <a:t>‹#›</a:t>
            </a:fld>
            <a:endParaRPr lang="en-IN"/>
          </a:p>
        </p:txBody>
      </p:sp>
    </p:spTree>
    <p:extLst>
      <p:ext uri="{BB962C8B-B14F-4D97-AF65-F5344CB8AC3E}">
        <p14:creationId xmlns:p14="http://schemas.microsoft.com/office/powerpoint/2010/main" val="1547404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37AF59FE-246E-46D0-B452-0295F9A8B38F}" type="datetimeFigureOut">
              <a:rPr lang="en-IN" smtClean="0"/>
              <a:t>16-01-2025</a:t>
            </a:fld>
            <a:endParaRPr lang="en-IN"/>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IN"/>
          </a:p>
        </p:txBody>
      </p:sp>
      <p:sp>
        <p:nvSpPr>
          <p:cNvPr id="6" name="Slide Number Placeholder 5"/>
          <p:cNvSpPr>
            <a:spLocks noGrp="1"/>
          </p:cNvSpPr>
          <p:nvPr>
            <p:ph type="sldNum" sz="quarter" idx="12"/>
          </p:nvPr>
        </p:nvSpPr>
        <p:spPr>
          <a:xfrm>
            <a:off x="8604504" y="5211060"/>
            <a:ext cx="2112264" cy="228600"/>
          </a:xfrm>
        </p:spPr>
        <p:txBody>
          <a:bodyPr/>
          <a:lstStyle/>
          <a:p>
            <a:fld id="{A1C669D6-8DF0-42E1-97FC-CF86D72722C1}" type="slidenum">
              <a:rPr lang="en-IN" smtClean="0"/>
              <a:t>‹#›</a:t>
            </a:fld>
            <a:endParaRPr lang="en-IN"/>
          </a:p>
        </p:txBody>
      </p:sp>
    </p:spTree>
    <p:extLst>
      <p:ext uri="{BB962C8B-B14F-4D97-AF65-F5344CB8AC3E}">
        <p14:creationId xmlns:p14="http://schemas.microsoft.com/office/powerpoint/2010/main" val="175077157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7AF59FE-246E-46D0-B452-0295F9A8B38F}"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1C669D6-8DF0-42E1-97FC-CF86D72722C1}" type="slidenum">
              <a:rPr lang="en-IN" smtClean="0"/>
              <a:t>‹#›</a:t>
            </a:fld>
            <a:endParaRPr lang="en-IN"/>
          </a:p>
        </p:txBody>
      </p:sp>
    </p:spTree>
    <p:extLst>
      <p:ext uri="{BB962C8B-B14F-4D97-AF65-F5344CB8AC3E}">
        <p14:creationId xmlns:p14="http://schemas.microsoft.com/office/powerpoint/2010/main" val="276055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7AF59FE-246E-46D0-B452-0295F9A8B38F}" type="datetimeFigureOut">
              <a:rPr lang="en-IN" smtClean="0"/>
              <a:t>16-01-2025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1C669D6-8DF0-42E1-97FC-CF86D72722C1}" type="slidenum">
              <a:rPr lang="en-IN" smtClean="0"/>
              <a:t>‹#›</a:t>
            </a:fld>
            <a:endParaRPr lang="en-IN"/>
          </a:p>
        </p:txBody>
      </p:sp>
    </p:spTree>
    <p:extLst>
      <p:ext uri="{BB962C8B-B14F-4D97-AF65-F5344CB8AC3E}">
        <p14:creationId xmlns:p14="http://schemas.microsoft.com/office/powerpoint/2010/main" val="27592986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7AF59FE-246E-46D0-B452-0295F9A8B38F}" type="datetimeFigureOut">
              <a:rPr lang="en-IN" smtClean="0"/>
              <a:t>16-01-2025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1C669D6-8DF0-42E1-97FC-CF86D72722C1}" type="slidenum">
              <a:rPr lang="en-IN" smtClean="0"/>
              <a:t>‹#›</a:t>
            </a:fld>
            <a:endParaRPr lang="en-IN"/>
          </a:p>
        </p:txBody>
      </p:sp>
    </p:spTree>
    <p:extLst>
      <p:ext uri="{BB962C8B-B14F-4D97-AF65-F5344CB8AC3E}">
        <p14:creationId xmlns:p14="http://schemas.microsoft.com/office/powerpoint/2010/main" val="1661813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AF59FE-246E-46D0-B452-0295F9A8B38F}" type="datetimeFigureOut">
              <a:rPr lang="en-IN" smtClean="0"/>
              <a:t>16-01-2025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1C669D6-8DF0-42E1-97FC-CF86D72722C1}" type="slidenum">
              <a:rPr lang="en-IN" smtClean="0"/>
              <a:t>‹#›</a:t>
            </a:fld>
            <a:endParaRPr lang="en-IN"/>
          </a:p>
        </p:txBody>
      </p:sp>
    </p:spTree>
    <p:extLst>
      <p:ext uri="{BB962C8B-B14F-4D97-AF65-F5344CB8AC3E}">
        <p14:creationId xmlns:p14="http://schemas.microsoft.com/office/powerpoint/2010/main" val="111268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37AF59FE-246E-46D0-B452-0295F9A8B38F}" type="datetimeFigureOut">
              <a:rPr lang="en-IN" smtClean="0"/>
              <a:t>16-01-2025</a:t>
            </a:fld>
            <a:endParaRPr lang="en-IN"/>
          </a:p>
        </p:txBody>
      </p:sp>
      <p:sp>
        <p:nvSpPr>
          <p:cNvPr id="9" name="Footer Placeholder 8"/>
          <p:cNvSpPr>
            <a:spLocks noGrp="1"/>
          </p:cNvSpPr>
          <p:nvPr>
            <p:ph type="ftr" sz="quarter" idx="11"/>
          </p:nvPr>
        </p:nvSpPr>
        <p:spPr/>
        <p:txBody>
          <a:bodyPr/>
          <a:lstStyle>
            <a:lvl1pPr algn="r">
              <a:defRPr/>
            </a:lvl1pPr>
          </a:lstStyle>
          <a:p>
            <a:endParaRPr lang="en-IN"/>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A1C669D6-8DF0-42E1-97FC-CF86D72722C1}" type="slidenum">
              <a:rPr lang="en-IN" smtClean="0"/>
              <a:t>‹#›</a:t>
            </a:fld>
            <a:endParaRPr lang="en-IN"/>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34968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37AF59FE-246E-46D0-B452-0295F9A8B38F}" type="datetimeFigureOut">
              <a:rPr lang="en-IN" smtClean="0"/>
              <a:t>16-01-2025</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A1C669D6-8DF0-42E1-97FC-CF86D72722C1}" type="slidenum">
              <a:rPr lang="en-IN" smtClean="0"/>
              <a:t>‹#›</a:t>
            </a:fld>
            <a:endParaRPr lang="en-IN"/>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45491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AF59FE-246E-46D0-B452-0295F9A8B38F}"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1C669D6-8DF0-42E1-97FC-CF86D72722C1}" type="slidenum">
              <a:rPr lang="en-IN" smtClean="0"/>
              <a:t>‹#›</a:t>
            </a:fld>
            <a:endParaRPr lang="en-IN"/>
          </a:p>
        </p:txBody>
      </p:sp>
    </p:spTree>
    <p:extLst>
      <p:ext uri="{BB962C8B-B14F-4D97-AF65-F5344CB8AC3E}">
        <p14:creationId xmlns:p14="http://schemas.microsoft.com/office/powerpoint/2010/main" val="37358333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AF59FE-246E-46D0-B452-0295F9A8B38F}"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1C669D6-8DF0-42E1-97FC-CF86D72722C1}" type="slidenum">
              <a:rPr lang="en-IN" smtClean="0"/>
              <a:t>‹#›</a:t>
            </a:fld>
            <a:endParaRPr lang="en-IN"/>
          </a:p>
        </p:txBody>
      </p:sp>
    </p:spTree>
    <p:extLst>
      <p:ext uri="{BB962C8B-B14F-4D97-AF65-F5344CB8AC3E}">
        <p14:creationId xmlns:p14="http://schemas.microsoft.com/office/powerpoint/2010/main" val="4135684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37AF59FE-246E-46D0-B452-0295F9A8B38F}" type="datetimeFigureOut">
              <a:rPr lang="en-IN" smtClean="0"/>
              <a:t>16-01-2025</a:t>
            </a:fld>
            <a:endParaRPr lang="en-IN"/>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IN"/>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A1C669D6-8DF0-42E1-97FC-CF86D72722C1}" type="slidenum">
              <a:rPr lang="en-IN" smtClean="0"/>
              <a:t>‹#›</a:t>
            </a:fld>
            <a:endParaRPr lang="en-IN"/>
          </a:p>
        </p:txBody>
      </p:sp>
    </p:spTree>
    <p:extLst>
      <p:ext uri="{BB962C8B-B14F-4D97-AF65-F5344CB8AC3E}">
        <p14:creationId xmlns:p14="http://schemas.microsoft.com/office/powerpoint/2010/main" val="1113275955"/>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583C1-3859-B8BA-722C-0F01888D6A75}"/>
              </a:ext>
            </a:extLst>
          </p:cNvPr>
          <p:cNvSpPr>
            <a:spLocks noGrp="1"/>
          </p:cNvSpPr>
          <p:nvPr>
            <p:ph type="ctrTitle"/>
          </p:nvPr>
        </p:nvSpPr>
        <p:spPr>
          <a:xfrm>
            <a:off x="1659611" y="2216230"/>
            <a:ext cx="8915399" cy="1212770"/>
          </a:xfrm>
        </p:spPr>
        <p:txBody>
          <a:bodyPr>
            <a:normAutofit/>
          </a:bodyPr>
          <a:lstStyle/>
          <a:p>
            <a:pPr algn="ctr">
              <a:lnSpc>
                <a:spcPct val="150000"/>
              </a:lnSpc>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PHYTOSOCIOLOGICAL ANALYSIS OF MIXED DECIDUOUS FORESTS OF BUNDELKHAND REGION</a:t>
            </a:r>
            <a:endParaRPr lang="en-IN" sz="7200" dirty="0"/>
          </a:p>
        </p:txBody>
      </p:sp>
      <p:sp>
        <p:nvSpPr>
          <p:cNvPr id="3" name="Subtitle 2">
            <a:extLst>
              <a:ext uri="{FF2B5EF4-FFF2-40B4-BE49-F238E27FC236}">
                <a16:creationId xmlns:a16="http://schemas.microsoft.com/office/drawing/2014/main" id="{21C28F0C-ED4D-5AB3-D8A4-751CFC4267DF}"/>
              </a:ext>
            </a:extLst>
          </p:cNvPr>
          <p:cNvSpPr>
            <a:spLocks noGrp="1"/>
          </p:cNvSpPr>
          <p:nvPr>
            <p:ph type="subTitle" idx="1"/>
          </p:nvPr>
        </p:nvSpPr>
        <p:spPr>
          <a:xfrm>
            <a:off x="6400800" y="3698888"/>
            <a:ext cx="4282698" cy="1694522"/>
          </a:xfrm>
        </p:spPr>
        <p:txBody>
          <a:bodyPr>
            <a:normAutofit lnSpcReduction="10000"/>
          </a:bodyPr>
          <a:lstStyle/>
          <a:p>
            <a:pPr algn="just">
              <a:lnSpc>
                <a:spcPct val="115000"/>
              </a:lnSpc>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Ekta Rai and Sachin Singh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Ecological Research Laboratory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Department of Botany,</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P. K. University Shivpuri (M. P.)</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0451359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E6C53-CEE8-346A-9AC0-133D44C2489C}"/>
              </a:ext>
            </a:extLst>
          </p:cNvPr>
          <p:cNvSpPr>
            <a:spLocks noGrp="1"/>
          </p:cNvSpPr>
          <p:nvPr>
            <p:ph type="title"/>
          </p:nvPr>
        </p:nvSpPr>
        <p:spPr>
          <a:xfrm>
            <a:off x="537423" y="286720"/>
            <a:ext cx="11117154" cy="910224"/>
          </a:xfrm>
        </p:spPr>
        <p:txBody>
          <a:bodyPr/>
          <a:lstStyle/>
          <a:p>
            <a:pPr algn="ctr"/>
            <a:r>
              <a:rPr lang="en-IN" sz="3600" b="1" dirty="0">
                <a:latin typeface="Times New Roman" panose="02020603050405020304" pitchFamily="18" charset="0"/>
                <a:cs typeface="Times New Roman" panose="02020603050405020304" pitchFamily="18" charset="0"/>
              </a:rPr>
              <a:t>INTRODUCTION</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349710C-DBFA-6E38-0B29-812E714F7782}"/>
              </a:ext>
            </a:extLst>
          </p:cNvPr>
          <p:cNvSpPr>
            <a:spLocks noGrp="1"/>
          </p:cNvSpPr>
          <p:nvPr>
            <p:ph idx="1"/>
          </p:nvPr>
        </p:nvSpPr>
        <p:spPr>
          <a:xfrm>
            <a:off x="387459" y="1363851"/>
            <a:ext cx="11417082" cy="5207429"/>
          </a:xfrm>
        </p:spPr>
        <p:txBody>
          <a:bodyPr>
            <a:normAutofit/>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Phytosociological analysis of a plant community is an important aspect of ecological study of any piece of vegetation. It reveals the structural picture of the vegetation and helps in analysis the community dynamics. </a:t>
            </a:r>
          </a:p>
          <a:p>
            <a:pPr algn="just">
              <a:lnSpc>
                <a:spcPct val="150000"/>
              </a:lnSpc>
            </a:pPr>
            <a:r>
              <a:rPr lang="en-US" sz="1800" dirty="0">
                <a:effectLst/>
                <a:latin typeface="Times New Roman" panose="02020603050405020304" pitchFamily="18" charset="0"/>
                <a:ea typeface="Times New Roman" panose="02020603050405020304" pitchFamily="18" charset="0"/>
              </a:rPr>
              <a:t>Vegetation analysis is important as the structure of the vegetation expresses most relevant results and is a flexible tool in the analysis of complex system (Weed et al. 1977). </a:t>
            </a:r>
            <a:endParaRPr lang="en-US"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To have complete idea of the structure and composition of a community, it is essential to understand it is various analytical characters. Analytical characters viz. Relative frequency, Relative density. </a:t>
            </a:r>
          </a:p>
          <a:p>
            <a:pPr algn="just">
              <a:lnSpc>
                <a:spcPct val="150000"/>
              </a:lnSpc>
            </a:pPr>
            <a:r>
              <a:rPr lang="en-US" sz="1800" dirty="0">
                <a:effectLst/>
                <a:latin typeface="Times New Roman" panose="02020603050405020304" pitchFamily="18" charset="0"/>
                <a:ea typeface="Times New Roman" panose="02020603050405020304" pitchFamily="18" charset="0"/>
              </a:rPr>
              <a:t>Thus, A thorough knowledge of the community can be helpful in understanding the ecological implication of the forest. Phytosociological studies in forest have carried out by many workers viz. Das and Lahiri (1997), Jose et al. (1994) and Balaji and </a:t>
            </a:r>
            <a:r>
              <a:rPr lang="en-US" sz="1800" dirty="0" err="1">
                <a:effectLst/>
                <a:latin typeface="Times New Roman" panose="02020603050405020304" pitchFamily="18" charset="0"/>
                <a:ea typeface="Times New Roman" panose="02020603050405020304" pitchFamily="18" charset="0"/>
              </a:rPr>
              <a:t>Nitant</a:t>
            </a:r>
            <a:r>
              <a:rPr lang="en-US" sz="1800" dirty="0">
                <a:effectLst/>
                <a:latin typeface="Times New Roman" panose="02020603050405020304" pitchFamily="18" charset="0"/>
                <a:ea typeface="Times New Roman" panose="02020603050405020304" pitchFamily="18" charset="0"/>
              </a:rPr>
              <a:t>(2002).</a:t>
            </a:r>
            <a:endParaRPr lang="en-US"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The present </a:t>
            </a:r>
            <a:r>
              <a:rPr lang="en-US" sz="1800" dirty="0" err="1">
                <a:effectLst/>
                <a:latin typeface="Times New Roman" panose="02020603050405020304" pitchFamily="18" charset="0"/>
                <a:ea typeface="Times New Roman" panose="02020603050405020304" pitchFamily="18" charset="0"/>
              </a:rPr>
              <a:t>syudy</a:t>
            </a:r>
            <a:r>
              <a:rPr lang="en-US" sz="1800" dirty="0">
                <a:effectLst/>
                <a:latin typeface="Times New Roman" panose="02020603050405020304" pitchFamily="18" charset="0"/>
                <a:ea typeface="Times New Roman" panose="02020603050405020304" pitchFamily="18" charset="0"/>
              </a:rPr>
              <a:t> envisages Phytosociological behavior of Mixed deciduous forest in relation to its other associates at different topographic region of Banguon and Orchha forests.</a:t>
            </a:r>
          </a:p>
          <a:p>
            <a:endParaRPr lang="en-IN" dirty="0"/>
          </a:p>
        </p:txBody>
      </p:sp>
    </p:spTree>
    <p:extLst>
      <p:ext uri="{BB962C8B-B14F-4D97-AF65-F5344CB8AC3E}">
        <p14:creationId xmlns:p14="http://schemas.microsoft.com/office/powerpoint/2010/main" val="1961025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B85B36-8496-92B3-FFE1-888C2A7BB686}"/>
              </a:ext>
            </a:extLst>
          </p:cNvPr>
          <p:cNvSpPr>
            <a:spLocks noGrp="1"/>
          </p:cNvSpPr>
          <p:nvPr>
            <p:ph type="title"/>
          </p:nvPr>
        </p:nvSpPr>
        <p:spPr>
          <a:xfrm>
            <a:off x="387458" y="286720"/>
            <a:ext cx="11422250" cy="1061633"/>
          </a:xfrm>
        </p:spPr>
        <p:txBody>
          <a:bodyPr>
            <a:normAutofit/>
          </a:bodyPr>
          <a:lstStyle/>
          <a:p>
            <a:pPr algn="ctr"/>
            <a:r>
              <a:rPr lang="en-IN" sz="3600" b="1" dirty="0">
                <a:latin typeface="Times New Roman" panose="02020603050405020304" pitchFamily="18" charset="0"/>
                <a:cs typeface="Times New Roman" panose="02020603050405020304" pitchFamily="18" charset="0"/>
              </a:rPr>
              <a:t>MATERIAL AND METHOD</a:t>
            </a:r>
          </a:p>
        </p:txBody>
      </p:sp>
      <p:sp>
        <p:nvSpPr>
          <p:cNvPr id="3" name="Content Placeholder 2">
            <a:extLst>
              <a:ext uri="{FF2B5EF4-FFF2-40B4-BE49-F238E27FC236}">
                <a16:creationId xmlns:a16="http://schemas.microsoft.com/office/drawing/2014/main" id="{F8E560A1-E20F-C2B9-B374-6A0600E98F2F}"/>
              </a:ext>
            </a:extLst>
          </p:cNvPr>
          <p:cNvSpPr>
            <a:spLocks noGrp="1"/>
          </p:cNvSpPr>
          <p:nvPr>
            <p:ph idx="1"/>
          </p:nvPr>
        </p:nvSpPr>
        <p:spPr>
          <a:xfrm>
            <a:off x="387458" y="1348353"/>
            <a:ext cx="11422250" cy="5222927"/>
          </a:xfrm>
        </p:spPr>
        <p:txBody>
          <a:bodyPr>
            <a:normAutofit fontScale="92500" lnSpcReduction="10000"/>
          </a:bodyPr>
          <a:lstStyle/>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Phytosociological studies were carried out through quadrate methods. The both Banguon and Orchha forest were divided in the equal compartments arbitrarily 40 of 10X10m size each placed at equal distance in parallel lines. </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study was carried out in July 2023. Three analytical characters viz. Relative frequency, Relative density. Relative basal area were considered for the calculation of IVI of each species (Curtis and Cotton,1962). </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formulae for the determination of these parameters are given below:</a:t>
            </a: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Relative Frequency =  </a:t>
            </a:r>
            <a:r>
              <a:rPr lang="en-US" sz="1800" u="sng" dirty="0">
                <a:effectLst/>
                <a:latin typeface="Times New Roman" panose="02020603050405020304" pitchFamily="18" charset="0"/>
                <a:ea typeface="Times New Roman" panose="02020603050405020304" pitchFamily="18" charset="0"/>
                <a:cs typeface="Times New Roman" panose="02020603050405020304" pitchFamily="18" charset="0"/>
              </a:rPr>
              <a:t>Frequency of species    X 100</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15000"/>
              </a:lnSpc>
              <a:spcAft>
                <a:spcPts val="100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Sum of Frequency value of all species</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Relative density =  </a:t>
            </a:r>
            <a:r>
              <a:rPr lang="en-US" sz="1800" u="sng" dirty="0">
                <a:effectLst/>
                <a:latin typeface="Times New Roman" panose="02020603050405020304" pitchFamily="18" charset="0"/>
                <a:ea typeface="Times New Roman" panose="02020603050405020304" pitchFamily="18" charset="0"/>
                <a:cs typeface="Times New Roman" panose="02020603050405020304" pitchFamily="18" charset="0"/>
              </a:rPr>
              <a:t>Density of species    X 100</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15000"/>
              </a:lnSpc>
              <a:spcAft>
                <a:spcPts val="100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Sum of </a:t>
            </a:r>
            <a:r>
              <a:rPr lang="en-US" sz="1800" u="sng" dirty="0">
                <a:effectLst/>
                <a:latin typeface="Times New Roman" panose="02020603050405020304" pitchFamily="18" charset="0"/>
                <a:ea typeface="Times New Roman" panose="02020603050405020304" pitchFamily="18" charset="0"/>
                <a:cs typeface="Times New Roman" panose="02020603050405020304" pitchFamily="18" charset="0"/>
              </a:rPr>
              <a:t>Density</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of all species</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Relative Basal area = </a:t>
            </a:r>
            <a:r>
              <a:rPr lang="en-US" sz="1800" u="sng" dirty="0">
                <a:effectLst/>
                <a:latin typeface="Times New Roman" panose="02020603050405020304" pitchFamily="18" charset="0"/>
                <a:ea typeface="Times New Roman" panose="02020603050405020304" pitchFamily="18" charset="0"/>
                <a:cs typeface="Times New Roman" panose="02020603050405020304" pitchFamily="18" charset="0"/>
              </a:rPr>
              <a:t> Basal area of a species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sng" dirty="0">
                <a:effectLst/>
                <a:latin typeface="Times New Roman" panose="02020603050405020304" pitchFamily="18" charset="0"/>
                <a:ea typeface="Times New Roman" panose="02020603050405020304" pitchFamily="18" charset="0"/>
                <a:cs typeface="Times New Roman" panose="02020603050405020304" pitchFamily="18" charset="0"/>
              </a:rPr>
              <a:t>X 100</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15000"/>
              </a:lnSpc>
              <a:spcAft>
                <a:spcPts val="100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Sum of Frequency value of all species</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IN" dirty="0"/>
          </a:p>
        </p:txBody>
      </p:sp>
    </p:spTree>
    <p:extLst>
      <p:ext uri="{BB962C8B-B14F-4D97-AF65-F5344CB8AC3E}">
        <p14:creationId xmlns:p14="http://schemas.microsoft.com/office/powerpoint/2010/main" val="39799170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9E32B6F-BCF1-A75F-241E-BD01A0278E44}"/>
              </a:ext>
            </a:extLst>
          </p:cNvPr>
          <p:cNvSpPr txBox="1"/>
          <p:nvPr/>
        </p:nvSpPr>
        <p:spPr>
          <a:xfrm>
            <a:off x="433953" y="557940"/>
            <a:ext cx="11391254" cy="2239909"/>
          </a:xfrm>
          <a:prstGeom prst="rect">
            <a:avLst/>
          </a:prstGeom>
          <a:noFill/>
        </p:spPr>
        <p:txBody>
          <a:bodyPr wrap="square">
            <a:spAutoFit/>
          </a:bodyPr>
          <a:lstStyle/>
          <a:p>
            <a:pPr marL="285750" indent="-285750" algn="just">
              <a:lnSpc>
                <a:spcPct val="115000"/>
              </a:lnSpc>
              <a:spcAft>
                <a:spcPts val="1000"/>
              </a:spcAft>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species distribution of species in different stands has been derived from whitford index of A/F ratio (Whitford, 1949). </a:t>
            </a:r>
          </a:p>
          <a:p>
            <a:pPr marL="285750" indent="-285750" algn="just">
              <a:lnSpc>
                <a:spcPct val="115000"/>
              </a:lnSpc>
              <a:spcAft>
                <a:spcPts val="1000"/>
              </a:spcAft>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A/F ratio if below 0.025 indicates regular distribution, between 0.025-0.05 indicates random distribution and when above 0.05 indicates a contagious distribution (Curtis and Cottam, 1956). </a:t>
            </a:r>
          </a:p>
          <a:p>
            <a:pPr marL="285750" indent="-285750" algn="just">
              <a:lnSpc>
                <a:spcPct val="115000"/>
              </a:lnSpc>
              <a:spcAft>
                <a:spcPts val="1000"/>
              </a:spcAft>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similarity between the two-forest stand (Banguon and Orchha) was determined by using the community coefficient.</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598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09AB3-33F9-D6DB-8377-88A6CC761FDC}"/>
              </a:ext>
            </a:extLst>
          </p:cNvPr>
          <p:cNvSpPr>
            <a:spLocks noGrp="1"/>
          </p:cNvSpPr>
          <p:nvPr>
            <p:ph type="title"/>
          </p:nvPr>
        </p:nvSpPr>
        <p:spPr>
          <a:xfrm>
            <a:off x="402955" y="317130"/>
            <a:ext cx="11344759" cy="814246"/>
          </a:xfrm>
        </p:spPr>
        <p:txBody>
          <a:bodyPr>
            <a:normAutofit/>
          </a:bodyPr>
          <a:lstStyle/>
          <a:p>
            <a:pPr algn="ctr"/>
            <a:r>
              <a:rPr lang="en-IN" sz="3600" b="1" dirty="0">
                <a:latin typeface="Times New Roman" panose="02020603050405020304" pitchFamily="18" charset="0"/>
                <a:cs typeface="Times New Roman" panose="02020603050405020304" pitchFamily="18" charset="0"/>
              </a:rPr>
              <a:t>RESULTS AND DISCUSSION</a:t>
            </a:r>
          </a:p>
        </p:txBody>
      </p:sp>
      <p:sp>
        <p:nvSpPr>
          <p:cNvPr id="3" name="Content Placeholder 2">
            <a:extLst>
              <a:ext uri="{FF2B5EF4-FFF2-40B4-BE49-F238E27FC236}">
                <a16:creationId xmlns:a16="http://schemas.microsoft.com/office/drawing/2014/main" id="{109E8343-07CC-A4F5-0629-D3E00C7B3F5B}"/>
              </a:ext>
            </a:extLst>
          </p:cNvPr>
          <p:cNvSpPr>
            <a:spLocks noGrp="1"/>
          </p:cNvSpPr>
          <p:nvPr>
            <p:ph idx="1"/>
          </p:nvPr>
        </p:nvSpPr>
        <p:spPr>
          <a:xfrm>
            <a:off x="444286" y="1131376"/>
            <a:ext cx="11303428" cy="5409494"/>
          </a:xfrm>
        </p:spPr>
        <p:txBody>
          <a:bodyPr/>
          <a:lstStyle/>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Botanical composition, Percentage frequency, density/m</a:t>
            </a:r>
            <a:r>
              <a:rPr lang="en-US" sz="1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Abundance, frequency class and IVI of each species of Banguon and Orchha forest are given in the Table 1 and 2.</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Tatallt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16 species were present in Banguon forest and 19 species in Orchha forest. The 8 species were found common in both forests viz.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Butea monosperma, Cassia fistula, Tectona grandis,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Flacourtia</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indica,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Holoptelia</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intrigrifolia</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Acacia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leucophloea</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Carissa carandas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Capparis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aphylla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The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Alangium</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lamarkii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was most frequent in Banguon forest whereas in Orchha forest it was lacking. </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Density gives the numerical strength of a species in a community. In Banguon forest Lantana camara had the highest density (8.615 individual/m</a:t>
            </a:r>
            <a:r>
              <a:rPr lang="en-US" sz="1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algn="just">
              <a:lnSpc>
                <a:spcPct val="150000"/>
              </a:lnSpc>
            </a:pPr>
            <a:r>
              <a:rPr lang="en-US" sz="1800" dirty="0">
                <a:effectLst/>
                <a:latin typeface="Times New Roman" panose="02020603050405020304" pitchFamily="18" charset="0"/>
                <a:ea typeface="Times New Roman" panose="02020603050405020304" pitchFamily="18" charset="0"/>
              </a:rPr>
              <a:t>The Abundance gives the number of individuals of a habitat. On Banguon forest </a:t>
            </a:r>
            <a:r>
              <a:rPr lang="en-US" sz="1800" i="1" dirty="0">
                <a:effectLst/>
                <a:latin typeface="Times New Roman" panose="02020603050405020304" pitchFamily="18" charset="0"/>
                <a:ea typeface="Times New Roman" panose="02020603050405020304" pitchFamily="18" charset="0"/>
              </a:rPr>
              <a:t>Lantana camara </a:t>
            </a:r>
            <a:r>
              <a:rPr lang="en-US" sz="1800" dirty="0">
                <a:effectLst/>
                <a:latin typeface="Times New Roman" panose="02020603050405020304" pitchFamily="18" charset="0"/>
                <a:ea typeface="Times New Roman" panose="02020603050405020304" pitchFamily="18" charset="0"/>
              </a:rPr>
              <a:t>has highest Abundance value (10.147). Other highest Abundance species are </a:t>
            </a:r>
            <a:r>
              <a:rPr lang="en-US" sz="1800" i="1" dirty="0" err="1">
                <a:effectLst/>
                <a:latin typeface="Times New Roman" panose="02020603050405020304" pitchFamily="18" charset="0"/>
                <a:ea typeface="Times New Roman" panose="02020603050405020304" pitchFamily="18" charset="0"/>
              </a:rPr>
              <a:t>Alangium</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lamarkii</a:t>
            </a:r>
            <a:r>
              <a:rPr lang="en-US" sz="1800" dirty="0">
                <a:effectLst/>
                <a:latin typeface="Times New Roman" panose="02020603050405020304" pitchFamily="18" charset="0"/>
                <a:ea typeface="Times New Roman" panose="02020603050405020304" pitchFamily="18" charset="0"/>
              </a:rPr>
              <a:t> (7.6) and </a:t>
            </a:r>
            <a:r>
              <a:rPr lang="en-US" sz="1800" i="1" dirty="0" err="1">
                <a:effectLst/>
                <a:latin typeface="Times New Roman" panose="02020603050405020304" pitchFamily="18" charset="0"/>
                <a:ea typeface="Times New Roman" panose="02020603050405020304" pitchFamily="18" charset="0"/>
              </a:rPr>
              <a:t>Wrightia</a:t>
            </a:r>
            <a:r>
              <a:rPr lang="en-US" sz="1800" i="1" dirty="0">
                <a:effectLst/>
                <a:latin typeface="Times New Roman" panose="02020603050405020304" pitchFamily="18" charset="0"/>
                <a:ea typeface="Times New Roman" panose="02020603050405020304" pitchFamily="18" charset="0"/>
              </a:rPr>
              <a:t> tinctoria</a:t>
            </a:r>
            <a:r>
              <a:rPr lang="en-US" sz="1800" dirty="0">
                <a:effectLst/>
                <a:latin typeface="Times New Roman" panose="02020603050405020304" pitchFamily="18" charset="0"/>
                <a:ea typeface="Times New Roman" panose="02020603050405020304" pitchFamily="18" charset="0"/>
              </a:rPr>
              <a:t> (5.842). On </a:t>
            </a:r>
            <a:r>
              <a:rPr lang="en-US" sz="1800" dirty="0" err="1">
                <a:effectLst/>
                <a:latin typeface="Times New Roman" panose="02020603050405020304" pitchFamily="18" charset="0"/>
                <a:ea typeface="Times New Roman" panose="02020603050405020304" pitchFamily="18" charset="0"/>
              </a:rPr>
              <a:t>orchha</a:t>
            </a:r>
            <a:r>
              <a:rPr lang="en-US" sz="1800" dirty="0">
                <a:effectLst/>
                <a:latin typeface="Times New Roman" panose="02020603050405020304" pitchFamily="18" charset="0"/>
                <a:ea typeface="Times New Roman" panose="02020603050405020304" pitchFamily="18" charset="0"/>
              </a:rPr>
              <a:t> forest </a:t>
            </a:r>
            <a:r>
              <a:rPr lang="en-US" sz="1800" i="1" dirty="0">
                <a:effectLst/>
                <a:latin typeface="Times New Roman" panose="02020603050405020304" pitchFamily="18" charset="0"/>
                <a:ea typeface="Times New Roman" panose="02020603050405020304" pitchFamily="18" charset="0"/>
              </a:rPr>
              <a:t>Tectona grandis</a:t>
            </a:r>
            <a:r>
              <a:rPr lang="en-US" sz="1800" dirty="0">
                <a:effectLst/>
                <a:latin typeface="Times New Roman" panose="02020603050405020304" pitchFamily="18" charset="0"/>
                <a:ea typeface="Times New Roman" panose="02020603050405020304" pitchFamily="18" charset="0"/>
              </a:rPr>
              <a:t> has highest Abundance value (18.05).</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95010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5DEB36-0834-481A-D686-CB83F658C453}"/>
              </a:ext>
            </a:extLst>
          </p:cNvPr>
          <p:cNvSpPr txBox="1"/>
          <p:nvPr/>
        </p:nvSpPr>
        <p:spPr>
          <a:xfrm>
            <a:off x="632847" y="852406"/>
            <a:ext cx="10926305" cy="3628366"/>
          </a:xfrm>
          <a:prstGeom prst="rect">
            <a:avLst/>
          </a:prstGeom>
          <a:noFill/>
        </p:spPr>
        <p:txBody>
          <a:bodyPr wrap="square">
            <a:spAutoFit/>
          </a:bodyPr>
          <a:lstStyle/>
          <a:p>
            <a:pPr marL="28575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Importance value index (IVI) represent the extent of dominance of a species in the community. In Banguon forest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Lantana camara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represent highest IVI value (57.263) followed by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Alangium</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lamarkii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(46.113) and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Butea monosperma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(33.459) respectively. At Orchha forest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Tectona grandis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represent highest IVI value (138.135). </a:t>
            </a:r>
          </a:p>
          <a:p>
            <a:pPr marL="28575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The analysis of distribution pattern of individual species on Banguon and Orchha forest indicates that among the three distribution pattern viz. regular, random and contagious, the contagious distribution was found most common in the study area</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p>
          <a:p>
            <a:pPr marL="28575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value of community coefficient of the two forests was reported to be 53.537 which indicate marked dissimilarities of the species composition.</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100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A60BE-87D4-0551-AC02-C0FDA055E168}"/>
              </a:ext>
            </a:extLst>
          </p:cNvPr>
          <p:cNvSpPr>
            <a:spLocks noGrp="1"/>
          </p:cNvSpPr>
          <p:nvPr>
            <p:ph type="title"/>
          </p:nvPr>
        </p:nvSpPr>
        <p:spPr>
          <a:xfrm>
            <a:off x="377125" y="408331"/>
            <a:ext cx="11437750" cy="247973"/>
          </a:xfrm>
        </p:spPr>
        <p:txBody>
          <a:bodyPr>
            <a:normAutofit fontScale="90000"/>
          </a:bodyPr>
          <a:lstStyle/>
          <a:p>
            <a:pPr algn="ctr"/>
            <a:br>
              <a:rPr lang="en-US" dirty="0"/>
            </a:br>
            <a:r>
              <a:rPr lang="en-US" sz="3100" b="1" dirty="0">
                <a:latin typeface="Times New Roman" panose="02020603050405020304" pitchFamily="18" charset="0"/>
                <a:cs typeface="Times New Roman" panose="02020603050405020304" pitchFamily="18" charset="0"/>
              </a:rPr>
              <a:t>Table-1 Vegetation Characteristics of Banguon forest</a:t>
            </a:r>
            <a:br>
              <a:rPr lang="en-US" dirty="0"/>
            </a:br>
            <a:endParaRPr lang="en-IN" dirty="0"/>
          </a:p>
        </p:txBody>
      </p:sp>
      <p:graphicFrame>
        <p:nvGraphicFramePr>
          <p:cNvPr id="4" name="Content Placeholder 3">
            <a:extLst>
              <a:ext uri="{FF2B5EF4-FFF2-40B4-BE49-F238E27FC236}">
                <a16:creationId xmlns:a16="http://schemas.microsoft.com/office/drawing/2014/main" id="{2BA1F23C-E3C4-6768-6B05-0EED6A4C36F3}"/>
              </a:ext>
            </a:extLst>
          </p:cNvPr>
          <p:cNvGraphicFramePr>
            <a:graphicFrameLocks noGrp="1"/>
          </p:cNvGraphicFramePr>
          <p:nvPr>
            <p:ph idx="1"/>
            <p:extLst>
              <p:ext uri="{D42A27DB-BD31-4B8C-83A1-F6EECF244321}">
                <p14:modId xmlns:p14="http://schemas.microsoft.com/office/powerpoint/2010/main" val="1959307783"/>
              </p:ext>
            </p:extLst>
          </p:nvPr>
        </p:nvGraphicFramePr>
        <p:xfrm>
          <a:off x="1314773" y="954668"/>
          <a:ext cx="9859505" cy="5420197"/>
        </p:xfrm>
        <a:graphic>
          <a:graphicData uri="http://schemas.openxmlformats.org/drawingml/2006/table">
            <a:tbl>
              <a:tblPr firstRow="1" firstCol="1" bandRow="1">
                <a:tableStyleId>{5C22544A-7EE6-4342-B048-85BDC9FD1C3A}</a:tableStyleId>
              </a:tblPr>
              <a:tblGrid>
                <a:gridCol w="1131419">
                  <a:extLst>
                    <a:ext uri="{9D8B030D-6E8A-4147-A177-3AD203B41FA5}">
                      <a16:colId xmlns:a16="http://schemas.microsoft.com/office/drawing/2014/main" val="2361036913"/>
                    </a:ext>
                  </a:extLst>
                </a:gridCol>
                <a:gridCol w="1131419">
                  <a:extLst>
                    <a:ext uri="{9D8B030D-6E8A-4147-A177-3AD203B41FA5}">
                      <a16:colId xmlns:a16="http://schemas.microsoft.com/office/drawing/2014/main" val="2061002283"/>
                    </a:ext>
                  </a:extLst>
                </a:gridCol>
                <a:gridCol w="888970">
                  <a:extLst>
                    <a:ext uri="{9D8B030D-6E8A-4147-A177-3AD203B41FA5}">
                      <a16:colId xmlns:a16="http://schemas.microsoft.com/office/drawing/2014/main" val="2699235525"/>
                    </a:ext>
                  </a:extLst>
                </a:gridCol>
                <a:gridCol w="1212234">
                  <a:extLst>
                    <a:ext uri="{9D8B030D-6E8A-4147-A177-3AD203B41FA5}">
                      <a16:colId xmlns:a16="http://schemas.microsoft.com/office/drawing/2014/main" val="2153127483"/>
                    </a:ext>
                  </a:extLst>
                </a:gridCol>
                <a:gridCol w="1131419">
                  <a:extLst>
                    <a:ext uri="{9D8B030D-6E8A-4147-A177-3AD203B41FA5}">
                      <a16:colId xmlns:a16="http://schemas.microsoft.com/office/drawing/2014/main" val="1308888950"/>
                    </a:ext>
                  </a:extLst>
                </a:gridCol>
                <a:gridCol w="808157">
                  <a:extLst>
                    <a:ext uri="{9D8B030D-6E8A-4147-A177-3AD203B41FA5}">
                      <a16:colId xmlns:a16="http://schemas.microsoft.com/office/drawing/2014/main" val="997925661"/>
                    </a:ext>
                  </a:extLst>
                </a:gridCol>
                <a:gridCol w="888970">
                  <a:extLst>
                    <a:ext uri="{9D8B030D-6E8A-4147-A177-3AD203B41FA5}">
                      <a16:colId xmlns:a16="http://schemas.microsoft.com/office/drawing/2014/main" val="337826028"/>
                    </a:ext>
                  </a:extLst>
                </a:gridCol>
                <a:gridCol w="808157">
                  <a:extLst>
                    <a:ext uri="{9D8B030D-6E8A-4147-A177-3AD203B41FA5}">
                      <a16:colId xmlns:a16="http://schemas.microsoft.com/office/drawing/2014/main" val="1769106203"/>
                    </a:ext>
                  </a:extLst>
                </a:gridCol>
                <a:gridCol w="1050603">
                  <a:extLst>
                    <a:ext uri="{9D8B030D-6E8A-4147-A177-3AD203B41FA5}">
                      <a16:colId xmlns:a16="http://schemas.microsoft.com/office/drawing/2014/main" val="1659849539"/>
                    </a:ext>
                  </a:extLst>
                </a:gridCol>
                <a:gridCol w="808157">
                  <a:extLst>
                    <a:ext uri="{9D8B030D-6E8A-4147-A177-3AD203B41FA5}">
                      <a16:colId xmlns:a16="http://schemas.microsoft.com/office/drawing/2014/main" val="1419943742"/>
                    </a:ext>
                  </a:extLst>
                </a:gridCol>
              </a:tblGrid>
              <a:tr h="410096">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Name of the species</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Frequency</a:t>
                      </a:r>
                      <a:endParaRPr lang="en-IN" sz="900">
                        <a:effectLst/>
                        <a:latin typeface="Times New Roman" panose="02020603050405020304" pitchFamily="18" charset="0"/>
                        <a:cs typeface="Times New Roman" panose="02020603050405020304" pitchFamily="18" charset="0"/>
                      </a:endParaRPr>
                    </a:p>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Density</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Abundance</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Frequency class</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dirty="0">
                          <a:effectLst/>
                          <a:latin typeface="Times New Roman" panose="02020603050405020304" pitchFamily="18" charset="0"/>
                          <a:cs typeface="Times New Roman" panose="02020603050405020304" pitchFamily="18" charset="0"/>
                        </a:rPr>
                        <a:t>A/F ratio</a:t>
                      </a:r>
                      <a:endParaRPr lang="en-IN" sz="9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Relative frequency</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Relative Density</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Relative dominance</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IVI</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1286373463"/>
                  </a:ext>
                </a:extLst>
              </a:tr>
              <a:tr h="145292">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Alangium lamarkii</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100%</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7.6</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7.6</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E</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0.076</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12.853</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20.416</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12.844</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46.113</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3633018363"/>
                  </a:ext>
                </a:extLst>
              </a:tr>
              <a:tr h="297726">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Wrightia tinctoria (R.Br.)</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47%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2.775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5.842</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C</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0.124</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6.041</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7.454</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9.87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23.365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1182682973"/>
                  </a:ext>
                </a:extLst>
              </a:tr>
              <a:tr h="297726">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Butea monosperma (Roxb.)</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97%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4.75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4.871</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E</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0.502</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12.467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12.760</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8.232</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33.459</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3828428612"/>
                  </a:ext>
                </a:extLst>
              </a:tr>
              <a:tr h="297726">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Cassia fistula (Linn.)</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0.15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A</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0.067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1.928</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0.4029</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1.690</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2.733</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4115067221"/>
                  </a:ext>
                </a:extLst>
              </a:tr>
              <a:tr h="297726">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Tectona grandis (Linn,)</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77%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3.45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4.451</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D</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0.057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9.897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9.267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7.522</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26.686</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1434986906"/>
                  </a:ext>
                </a:extLst>
              </a:tr>
              <a:tr h="297726">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Anogeissus pendula (Edgew.)</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45%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1.75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3.889</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C</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0.086</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5.784</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4.701</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6.572</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17.057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3545921971"/>
                  </a:ext>
                </a:extLst>
              </a:tr>
              <a:tr h="297726">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Flacourtia indica (Burm.f.) Merr.</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60%</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1.425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2.375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C</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0.039</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7.712</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3.828</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4.013</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15.553</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3862866555"/>
                  </a:ext>
                </a:extLst>
              </a:tr>
              <a:tr h="452797">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Laucaena leucocephala (Benth.)</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30%</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0.75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B</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0.083</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3.856</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2.014</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4.225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10.095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2008575076"/>
                  </a:ext>
                </a:extLst>
              </a:tr>
              <a:tr h="297726">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Lantana camara (Linn.)</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85%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8.625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10.147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E</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0.119</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10.925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23.169</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17.149</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57.263</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238482986"/>
                  </a:ext>
                </a:extLst>
              </a:tr>
              <a:tr h="297726">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Azadiracta indica (Adr. juss)</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0.075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A</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0.142</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0.899</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0.2014</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1.690</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2.7904</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2484723561"/>
                  </a:ext>
                </a:extLst>
              </a:tr>
              <a:tr h="297726">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Holoptelia intrifolia (Planch.)</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45%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1.125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C</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0.055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5.784</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3.022</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4.225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13.031</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4026970231"/>
                  </a:ext>
                </a:extLst>
              </a:tr>
              <a:tr h="297726">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Acacia leucophloea (Willd.)</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47%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0.85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1.789</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C</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0.038</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6.041</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2.283</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3.023</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11.347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2786992192"/>
                  </a:ext>
                </a:extLst>
              </a:tr>
              <a:tr h="452797">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Albizia odoratissima (Benth.)</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0.075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A</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0.142</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0.899</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0.2014</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1.690</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2.790</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1205244124"/>
                  </a:ext>
                </a:extLst>
              </a:tr>
              <a:tr h="297726">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Zizyphus oenoplia (mill.)</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1.818</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B</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0.067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3.470</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1.343</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3.072</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7.885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4054494879"/>
                  </a:ext>
                </a:extLst>
              </a:tr>
              <a:tr h="297726">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Carissa carandas (Linn.)</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0.05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A</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0.2</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0.642</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0.134</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1.690</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2.466</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745264987"/>
                  </a:ext>
                </a:extLst>
              </a:tr>
              <a:tr h="297726">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Capparis aphylla (Roth.)</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67%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2.725</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4.037</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dirty="0">
                          <a:effectLst/>
                          <a:latin typeface="Times New Roman" panose="02020603050405020304" pitchFamily="18" charset="0"/>
                          <a:cs typeface="Times New Roman" panose="02020603050405020304" pitchFamily="18" charset="0"/>
                        </a:rPr>
                        <a:t>D</a:t>
                      </a:r>
                      <a:endParaRPr lang="en-IN" sz="9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0.060</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8.611</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7.320</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a:effectLst/>
                          <a:latin typeface="Times New Roman" panose="02020603050405020304" pitchFamily="18" charset="0"/>
                          <a:cs typeface="Times New Roman" panose="02020603050405020304" pitchFamily="18" charset="0"/>
                        </a:rPr>
                        <a:t>6.822</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tc>
                  <a:txBody>
                    <a:bodyPr/>
                    <a:lstStyle/>
                    <a:p>
                      <a:pPr algn="ctr">
                        <a:lnSpc>
                          <a:spcPct val="115000"/>
                        </a:lnSpc>
                        <a:spcAft>
                          <a:spcPts val="1000"/>
                        </a:spcAft>
                      </a:pPr>
                      <a:r>
                        <a:rPr lang="en-US" sz="900" dirty="0">
                          <a:effectLst/>
                          <a:latin typeface="Times New Roman" panose="02020603050405020304" pitchFamily="18" charset="0"/>
                          <a:cs typeface="Times New Roman" panose="02020603050405020304" pitchFamily="18" charset="0"/>
                        </a:rPr>
                        <a:t>22.753</a:t>
                      </a:r>
                      <a:endParaRPr lang="en-IN" sz="9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49" marR="44649" marT="0" marB="0"/>
                </a:tc>
                <a:extLst>
                  <a:ext uri="{0D108BD9-81ED-4DB2-BD59-A6C34878D82A}">
                    <a16:rowId xmlns:a16="http://schemas.microsoft.com/office/drawing/2014/main" val="3049739181"/>
                  </a:ext>
                </a:extLst>
              </a:tr>
            </a:tbl>
          </a:graphicData>
        </a:graphic>
      </p:graphicFrame>
    </p:spTree>
    <p:extLst>
      <p:ext uri="{BB962C8B-B14F-4D97-AF65-F5344CB8AC3E}">
        <p14:creationId xmlns:p14="http://schemas.microsoft.com/office/powerpoint/2010/main" val="19852967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26150-543B-66D8-AA19-B2306DFC3027}"/>
              </a:ext>
            </a:extLst>
          </p:cNvPr>
          <p:cNvSpPr>
            <a:spLocks noGrp="1"/>
          </p:cNvSpPr>
          <p:nvPr>
            <p:ph type="title"/>
          </p:nvPr>
        </p:nvSpPr>
        <p:spPr>
          <a:xfrm>
            <a:off x="480447" y="325464"/>
            <a:ext cx="11220773" cy="867905"/>
          </a:xfrm>
        </p:spPr>
        <p:txBody>
          <a:bodyPr/>
          <a:lstStyle/>
          <a:p>
            <a:pPr algn="ctr"/>
            <a:r>
              <a:rPr lang="en-IN" sz="3600" b="1" dirty="0">
                <a:latin typeface="Times New Roman" panose="02020603050405020304" pitchFamily="18" charset="0"/>
                <a:cs typeface="Times New Roman" panose="02020603050405020304" pitchFamily="18" charset="0"/>
              </a:rPr>
              <a:t>REFERENCES</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73A572D-B9F3-4FE0-97A7-3D6DB85E45F3}"/>
              </a:ext>
            </a:extLst>
          </p:cNvPr>
          <p:cNvSpPr>
            <a:spLocks noGrp="1"/>
          </p:cNvSpPr>
          <p:nvPr>
            <p:ph idx="1"/>
          </p:nvPr>
        </p:nvSpPr>
        <p:spPr>
          <a:xfrm>
            <a:off x="480447" y="1317356"/>
            <a:ext cx="11220773" cy="4717684"/>
          </a:xfrm>
        </p:spPr>
        <p:txBody>
          <a:bodyPr/>
          <a:lstStyle/>
          <a:p>
            <a:pPr marL="342900" lvl="0" indent="-342900" algn="just">
              <a:lnSpc>
                <a:spcPct val="115000"/>
              </a:lnSpc>
              <a:buFont typeface="+mj-lt"/>
              <a:buAutoNum type="arabicPeriod"/>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Balaji, B. and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Nitant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H.C. (2002). Phytosociological studies of Yamuna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ravies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Range management and Agroforestry 23(2)</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 110-114.</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mj-lt"/>
              <a:buAutoNum type="arabicPeriod"/>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Curtis, J.T. and Cottam, G. (1956). Plant Ecology work book. Laboratory field reference manual. Burgess Publishing Co., Minnesota. pp.193.</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mj-lt"/>
              <a:buAutoNum type="arabicPeriod"/>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Curtis, J.T. and Cottam, G. (1962). Plant Ecology work book. Laboratory field reference manual. Burgess Publishing Co., Minneapolis, Minn. U.S.A.</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mj-lt"/>
              <a:buAutoNum type="arabicPeriod"/>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Das, A.S. and Lahiri, A.K. (1997). Phytosociological studies of the ground flora in different types of vegetation on Tiger hill, Darjeeling district, West Bengal</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Indian Forester 123(12):</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1176-1187.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000"/>
              </a:spcAft>
              <a:buFont typeface="+mj-lt"/>
              <a:buAutoNum type="arabicPeriod"/>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Joshi, S.A.,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Sreepathy</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Kumar, B. and Venugopal (1994). Structural floristic and edaphic attributes of the grassland- shola forest of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Eravikulam</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in Peninsular India.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For. Eco. Management 65(2-3)</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279-291.</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4920961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F724B-6122-FC26-6F36-469AC0AD96AA}"/>
              </a:ext>
            </a:extLst>
          </p:cNvPr>
          <p:cNvSpPr>
            <a:spLocks noGrp="1"/>
          </p:cNvSpPr>
          <p:nvPr>
            <p:ph type="title"/>
          </p:nvPr>
        </p:nvSpPr>
        <p:spPr/>
        <p:txBody>
          <a:bodyPr/>
          <a:lstStyle/>
          <a:p>
            <a:r>
              <a:rPr lang="en-US" sz="6000" b="1" dirty="0">
                <a:latin typeface="Times New Roman" panose="02020603050405020304" pitchFamily="18" charset="0"/>
                <a:cs typeface="Times New Roman" panose="02020603050405020304" pitchFamily="18" charset="0"/>
              </a:rPr>
              <a:t>Thank you </a:t>
            </a:r>
            <a:endParaRPr lang="en-IN" sz="6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82740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19</TotalTime>
  <Words>1191</Words>
  <Application>Microsoft Office PowerPoint</Application>
  <PresentationFormat>Widescreen</PresentationFormat>
  <Paragraphs>210</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Century Gothic</vt:lpstr>
      <vt:lpstr>Garamond</vt:lpstr>
      <vt:lpstr>Times New Roman</vt:lpstr>
      <vt:lpstr>Wingdings</vt:lpstr>
      <vt:lpstr>Savon</vt:lpstr>
      <vt:lpstr>PHYTOSOCIOLOGICAL ANALYSIS OF MIXED DECIDUOUS FORESTS OF BUNDELKHAND REGION</vt:lpstr>
      <vt:lpstr>INTRODUCTION</vt:lpstr>
      <vt:lpstr>MATERIAL AND METHOD</vt:lpstr>
      <vt:lpstr>PowerPoint Presentation</vt:lpstr>
      <vt:lpstr>RESULTS AND DISCUSSION</vt:lpstr>
      <vt:lpstr>PowerPoint Presentation</vt:lpstr>
      <vt:lpstr> Table-1 Vegetation Characteristics of Banguon forest </vt:lpstr>
      <vt:lpstr>REFERENCES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8</cp:revision>
  <dcterms:created xsi:type="dcterms:W3CDTF">2025-01-16T06:16:57Z</dcterms:created>
  <dcterms:modified xsi:type="dcterms:W3CDTF">2025-01-16T06:35:58Z</dcterms:modified>
</cp:coreProperties>
</file>