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18" roundtripDataSignature="AMtx7mjctksAaIVcas99F3AK1kCVEE0Zx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customschemas.google.com/relationships/presentationmetadata" Target="meta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0683787f0a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0683787f0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3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>
            <a:gsLst>
              <a:gs pos="0">
                <a:srgbClr val="007795"/>
              </a:gs>
              <a:gs pos="55000">
                <a:srgbClr val="47BBE0"/>
              </a:gs>
              <a:gs pos="100000">
                <a:srgbClr val="007795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7" name="Google Shape;17;p13"/>
          <p:cNvSpPr txBox="1"/>
          <p:nvPr>
            <p:ph type="ctrTitle"/>
          </p:nvPr>
        </p:nvSpPr>
        <p:spPr>
          <a:xfrm>
            <a:off x="685800" y="1752601"/>
            <a:ext cx="7772400" cy="182976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Lucida Sans"/>
              <a:buNone/>
              <a:defRPr b="1" sz="48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3"/>
          <p:cNvSpPr txBox="1"/>
          <p:nvPr>
            <p:ph idx="1" type="subTitle"/>
          </p:nvPr>
        </p:nvSpPr>
        <p:spPr>
          <a:xfrm>
            <a:off x="685800" y="3611607"/>
            <a:ext cx="7772400" cy="11997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lvl="0" marR="64008" algn="r">
              <a:spcBef>
                <a:spcPts val="400"/>
              </a:spcBef>
              <a:spcAft>
                <a:spcPts val="0"/>
              </a:spcAft>
              <a:buSzPts val="1836"/>
              <a:buNone/>
              <a:defRPr>
                <a:solidFill>
                  <a:schemeClr val="dk2"/>
                </a:solidFill>
              </a:defRPr>
            </a:lvl1pPr>
            <a:lvl2pPr lvl="1" algn="ctr">
              <a:spcBef>
                <a:spcPts val="324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5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19" name="Google Shape;19;p13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20" name="Google Shape;20;p13"/>
            <p:cNvSpPr/>
            <p:nvPr/>
          </p:nvSpPr>
          <p:spPr>
            <a:xfrm>
              <a:off x="1687513" y="4832896"/>
              <a:ext cx="7456487" cy="518816"/>
            </a:xfrm>
            <a:custGeom>
              <a:rect b="b" l="l" r="r" t="t"/>
              <a:pathLst>
                <a:path extrusionOk="0" h="367" w="469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rgbClr val="9CCADC">
                <a:alpha val="40000"/>
              </a:srgbClr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21" name="Google Shape;21;p13"/>
            <p:cNvSpPr/>
            <p:nvPr/>
          </p:nvSpPr>
          <p:spPr>
            <a:xfrm>
              <a:off x="35443" y="5135526"/>
              <a:ext cx="9108557" cy="838200"/>
            </a:xfrm>
            <a:custGeom>
              <a:rect b="b" l="l" r="r" t="t"/>
              <a:pathLst>
                <a:path extrusionOk="0" h="528" w="5760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22" name="Google Shape;22;p13"/>
            <p:cNvSpPr/>
            <p:nvPr/>
          </p:nvSpPr>
          <p:spPr>
            <a:xfrm>
              <a:off x="0" y="4883888"/>
              <a:ext cx="9144000" cy="1981200"/>
            </a:xfrm>
            <a:custGeom>
              <a:rect b="b" l="l" r="r" t="t"/>
              <a:pathLst>
                <a:path extrusionOk="0" h="1248" w="5760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2">
                <a:alphaModFix amt="50000"/>
              </a:blip>
              <a:tile algn="t" flip="none" tx="0" sx="50000" ty="0" sy="50000"/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cxnSp>
          <p:nvCxnSpPr>
            <p:cNvPr id="23" name="Google Shape;23;p13"/>
            <p:cNvCxnSpPr/>
            <p:nvPr/>
          </p:nvCxnSpPr>
          <p:spPr>
            <a:xfrm>
              <a:off x="-3765" y="4880373"/>
              <a:ext cx="9147765" cy="839943"/>
            </a:xfrm>
            <a:prstGeom prst="straightConnector1">
              <a:avLst/>
            </a:prstGeom>
            <a:noFill/>
            <a:ln cap="flat" cmpd="sng" w="12050">
              <a:solidFill>
                <a:srgbClr val="93C5D8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24" name="Google Shape;24;p13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3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E7F0F4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3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0" lvl="1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0" lvl="2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0" lvl="3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0" lvl="4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0" lvl="5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0" lvl="6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0" lvl="7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0" lvl="8" marL="0" algn="r">
              <a:spcBef>
                <a:spcPts val="0"/>
              </a:spcBef>
              <a:buNone/>
              <a:defRPr b="0" sz="1000">
                <a:solidFill>
                  <a:srgbClr val="FFFFFF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/>
          <p:nvPr>
            <p:ph idx="1" type="body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🞂"/>
              <a:defRPr/>
            </a:lvl1pPr>
            <a:lvl2pPr indent="-342900" lvl="1" marL="914400" algn="l">
              <a:spcBef>
                <a:spcPts val="324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29" name="Google Shape;29;p14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4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4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  <p:sp>
        <p:nvSpPr>
          <p:cNvPr id="32" name="Google Shape;32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gradFill>
          <a:gsLst>
            <a:gs pos="0">
              <a:srgbClr val="B1B1B1"/>
            </a:gs>
            <a:gs pos="40000">
              <a:srgbClr val="9E9E9E"/>
            </a:gs>
            <a:gs pos="100000">
              <a:schemeClr val="dk1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/>
          <p:nvPr>
            <p:ph type="title"/>
          </p:nvPr>
        </p:nvSpPr>
        <p:spPr>
          <a:xfrm>
            <a:off x="722376" y="1059712"/>
            <a:ext cx="77724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Lucida Sans"/>
              <a:buNone/>
              <a:defRPr b="1" sz="48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5"/>
          <p:cNvSpPr txBox="1"/>
          <p:nvPr>
            <p:ph idx="1" type="body"/>
          </p:nvPr>
        </p:nvSpPr>
        <p:spPr>
          <a:xfrm>
            <a:off x="3922713" y="2931712"/>
            <a:ext cx="4572000" cy="1454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564"/>
              <a:buNone/>
              <a:defRPr sz="23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24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5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35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35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36" name="Google Shape;36;p15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5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5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  <p:sp>
        <p:nvSpPr>
          <p:cNvPr id="39" name="Google Shape;39;p15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fmla="val 50000" name="adj"/>
            </a:avLst>
          </a:prstGeom>
          <a:gradFill>
            <a:gsLst>
              <a:gs pos="0">
                <a:srgbClr val="1488A5"/>
              </a:gs>
              <a:gs pos="72000">
                <a:srgbClr val="4DB7DA"/>
              </a:gs>
              <a:gs pos="100000">
                <a:srgbClr val="7CC2DD"/>
              </a:gs>
            </a:gsLst>
            <a:lin ang="16200000" scaled="0"/>
          </a:gradFill>
          <a:ln cap="rnd" cmpd="sng" w="9525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dir="5400000" dist="25400">
              <a:srgbClr val="000000">
                <a:alpha val="4588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40" name="Google Shape;40;p15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fmla="val 50000" name="adj"/>
            </a:avLst>
          </a:prstGeom>
          <a:gradFill>
            <a:gsLst>
              <a:gs pos="0">
                <a:srgbClr val="1488A5"/>
              </a:gs>
              <a:gs pos="72000">
                <a:srgbClr val="4DB7DA"/>
              </a:gs>
              <a:gs pos="100000">
                <a:srgbClr val="7CC2DD"/>
              </a:gs>
            </a:gsLst>
            <a:lin ang="16200000" scaled="0"/>
          </a:gradFill>
          <a:ln cap="rnd" cmpd="sng" w="9525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dir="5400000" dist="25400">
              <a:srgbClr val="000000">
                <a:alpha val="4588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bg>
      <p:bgPr>
        <a:gradFill>
          <a:gsLst>
            <a:gs pos="0">
              <a:srgbClr val="B1B1B1"/>
            </a:gs>
            <a:gs pos="40000">
              <a:srgbClr val="9E9E9E"/>
            </a:gs>
            <a:gs pos="100000">
              <a:schemeClr val="dk1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6"/>
          <p:cNvSpPr txBox="1"/>
          <p:nvPr>
            <p:ph idx="1" type="body"/>
          </p:nvPr>
        </p:nvSpPr>
        <p:spPr>
          <a:xfrm>
            <a:off x="457200" y="1481328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9504" lvl="0" marL="457200" algn="l">
              <a:spcBef>
                <a:spcPts val="400"/>
              </a:spcBef>
              <a:spcAft>
                <a:spcPts val="0"/>
              </a:spcAft>
              <a:buSzPts val="1904"/>
              <a:buChar char="🞂"/>
              <a:defRPr sz="2800"/>
            </a:lvl1pPr>
            <a:lvl2pPr indent="-381000" lvl="1" marL="914400" algn="l">
              <a:spcBef>
                <a:spcPts val="324"/>
              </a:spcBef>
              <a:spcAft>
                <a:spcPts val="0"/>
              </a:spcAft>
              <a:buSzPts val="2400"/>
              <a:buChar char="◦"/>
              <a:defRPr sz="2400"/>
            </a:lvl2pPr>
            <a:lvl3pPr indent="-355600" lvl="2" marL="1371600" algn="l">
              <a:spcBef>
                <a:spcPts val="35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3" name="Google Shape;43;p16"/>
          <p:cNvSpPr txBox="1"/>
          <p:nvPr>
            <p:ph idx="2" type="body"/>
          </p:nvPr>
        </p:nvSpPr>
        <p:spPr>
          <a:xfrm>
            <a:off x="4648200" y="1481328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9504" lvl="0" marL="457200" algn="l">
              <a:spcBef>
                <a:spcPts val="400"/>
              </a:spcBef>
              <a:spcAft>
                <a:spcPts val="0"/>
              </a:spcAft>
              <a:buSzPts val="1904"/>
              <a:buChar char="🞂"/>
              <a:defRPr sz="2800"/>
            </a:lvl1pPr>
            <a:lvl2pPr indent="-381000" lvl="1" marL="914400" algn="l">
              <a:spcBef>
                <a:spcPts val="324"/>
              </a:spcBef>
              <a:spcAft>
                <a:spcPts val="0"/>
              </a:spcAft>
              <a:buSzPts val="2400"/>
              <a:buChar char="◦"/>
              <a:defRPr sz="2400"/>
            </a:lvl2pPr>
            <a:lvl3pPr indent="-355600" lvl="2" marL="1371600" algn="l">
              <a:spcBef>
                <a:spcPts val="35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4" name="Google Shape;44;p16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6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6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  <p:sp>
        <p:nvSpPr>
          <p:cNvPr id="47" name="Google Shape;47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showMasterSp="0" type="twoTxTwoObj">
  <p:cSld name="TWO_OBJECTS_WITH_TEXT">
    <p:bg>
      <p:bgPr>
        <a:blipFill rotWithShape="1">
          <a:blip r:embed="rId2">
            <a:alphaModFix/>
          </a:blip>
          <a:tile algn="tl" flip="none" tx="0" sx="50000" ty="0" sy="50000"/>
        </a:blip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7"/>
          <p:cNvSpPr txBox="1"/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7"/>
          <p:cNvSpPr txBox="1"/>
          <p:nvPr>
            <p:ph idx="1" type="body"/>
          </p:nvPr>
        </p:nvSpPr>
        <p:spPr>
          <a:xfrm>
            <a:off x="457200" y="5410200"/>
            <a:ext cx="4040188" cy="762000"/>
          </a:xfrm>
          <a:prstGeom prst="rect">
            <a:avLst/>
          </a:prstGeom>
          <a:solidFill>
            <a:schemeClr val="accent1"/>
          </a:solidFill>
          <a:ln cap="flat" cmpd="sng" w="96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8287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32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24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1" name="Google Shape;51;p17"/>
          <p:cNvSpPr txBox="1"/>
          <p:nvPr>
            <p:ph idx="2" type="body"/>
          </p:nvPr>
        </p:nvSpPr>
        <p:spPr>
          <a:xfrm>
            <a:off x="4645026" y="5410200"/>
            <a:ext cx="4041775" cy="762000"/>
          </a:xfrm>
          <a:prstGeom prst="rect">
            <a:avLst/>
          </a:prstGeom>
          <a:solidFill>
            <a:schemeClr val="accent1"/>
          </a:solidFill>
          <a:ln cap="flat" cmpd="sng" w="965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18287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32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24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spcBef>
                <a:spcPts val="35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5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2" name="Google Shape;52;p17"/>
          <p:cNvSpPr txBox="1"/>
          <p:nvPr>
            <p:ph idx="3" type="body"/>
          </p:nvPr>
        </p:nvSpPr>
        <p:spPr>
          <a:xfrm>
            <a:off x="457200" y="1444294"/>
            <a:ext cx="4040188" cy="394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2232" lvl="0" marL="457200" algn="l">
              <a:spcBef>
                <a:spcPts val="400"/>
              </a:spcBef>
              <a:spcAft>
                <a:spcPts val="0"/>
              </a:spcAft>
              <a:buSzPts val="1632"/>
              <a:buChar char="🞂"/>
              <a:defRPr sz="2400"/>
            </a:lvl1pPr>
            <a:lvl2pPr indent="-355600" lvl="1" marL="914400" algn="l">
              <a:spcBef>
                <a:spcPts val="324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5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5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3" name="Google Shape;53;p17"/>
          <p:cNvSpPr txBox="1"/>
          <p:nvPr>
            <p:ph idx="4" type="body"/>
          </p:nvPr>
        </p:nvSpPr>
        <p:spPr>
          <a:xfrm>
            <a:off x="4645025" y="1444294"/>
            <a:ext cx="4041775" cy="3941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2232" lvl="0" marL="457200" algn="l">
              <a:spcBef>
                <a:spcPts val="0"/>
              </a:spcBef>
              <a:spcAft>
                <a:spcPts val="0"/>
              </a:spcAft>
              <a:buSzPts val="1632"/>
              <a:buChar char="🞂"/>
              <a:defRPr sz="2400"/>
            </a:lvl1pPr>
            <a:lvl2pPr indent="-355600" lvl="1" marL="914400" algn="l">
              <a:spcBef>
                <a:spcPts val="324"/>
              </a:spcBef>
              <a:spcAft>
                <a:spcPts val="0"/>
              </a:spcAft>
              <a:buSzPts val="2000"/>
              <a:buChar char="◦"/>
              <a:defRPr sz="2000"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5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5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54" name="Google Shape;54;p17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7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7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gradFill>
          <a:gsLst>
            <a:gs pos="0">
              <a:srgbClr val="B1B1B1"/>
            </a:gs>
            <a:gs pos="40000">
              <a:srgbClr val="9E9E9E"/>
            </a:gs>
            <a:gs pos="100000">
              <a:schemeClr val="dk1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8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8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8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  <p:sp>
        <p:nvSpPr>
          <p:cNvPr id="61" name="Google Shape;61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9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9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9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bg>
      <p:bgPr>
        <a:blipFill rotWithShape="1">
          <a:blip r:embed="rId2">
            <a:alphaModFix/>
          </a:blip>
          <a:tile algn="tl" flip="none" tx="0" sx="50000" ty="0" sy="50000"/>
        </a:blip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0"/>
          <p:cNvSpPr txBox="1"/>
          <p:nvPr>
            <p:ph type="title"/>
          </p:nvPr>
        </p:nvSpPr>
        <p:spPr>
          <a:xfrm>
            <a:off x="914400" y="4876800"/>
            <a:ext cx="7481776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00"/>
              <a:buFont typeface="Lucida Sans"/>
              <a:buNone/>
              <a:defRPr b="0" sz="25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0"/>
          <p:cNvSpPr txBox="1"/>
          <p:nvPr>
            <p:ph idx="1" type="body"/>
          </p:nvPr>
        </p:nvSpPr>
        <p:spPr>
          <a:xfrm>
            <a:off x="4419600" y="5355102"/>
            <a:ext cx="3974592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1088"/>
              <a:buNone/>
              <a:defRPr sz="1600"/>
            </a:lvl1pPr>
            <a:lvl2pPr indent="-228600" lvl="1" marL="914400" algn="l">
              <a:spcBef>
                <a:spcPts val="324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35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35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350"/>
              </a:spcBef>
              <a:spcAft>
                <a:spcPts val="0"/>
              </a:spcAft>
              <a:buSzPts val="900"/>
              <a:buNone/>
              <a:defRPr sz="9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69" name="Google Shape;69;p20"/>
          <p:cNvSpPr txBox="1"/>
          <p:nvPr>
            <p:ph idx="2" type="body"/>
          </p:nvPr>
        </p:nvSpPr>
        <p:spPr>
          <a:xfrm>
            <a:off x="914400" y="274320"/>
            <a:ext cx="7479792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6776" lvl="0" marL="457200" algn="l">
              <a:spcBef>
                <a:spcPts val="400"/>
              </a:spcBef>
              <a:spcAft>
                <a:spcPts val="0"/>
              </a:spcAft>
              <a:buSzPts val="2176"/>
              <a:buChar char="🞂"/>
              <a:defRPr sz="3200"/>
            </a:lvl1pPr>
            <a:lvl2pPr indent="-406400" lvl="1" marL="914400" algn="l">
              <a:spcBef>
                <a:spcPts val="324"/>
              </a:spcBef>
              <a:spcAft>
                <a:spcPts val="0"/>
              </a:spcAft>
              <a:buSzPts val="2800"/>
              <a:buChar char="◦"/>
              <a:defRPr sz="2800"/>
            </a:lvl2pPr>
            <a:lvl3pPr indent="-381000" lvl="2" marL="1371600" algn="l">
              <a:spcBef>
                <a:spcPts val="350"/>
              </a:spcBef>
              <a:spcAft>
                <a:spcPts val="0"/>
              </a:spcAft>
              <a:buSzPts val="2400"/>
              <a:buChar char="●"/>
              <a:defRPr sz="2400"/>
            </a:lvl3pPr>
            <a:lvl4pPr indent="-355600" lvl="3" marL="1828800" algn="l">
              <a:spcBef>
                <a:spcPts val="35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 algn="l">
              <a:spcBef>
                <a:spcPts val="350"/>
              </a:spcBef>
              <a:spcAft>
                <a:spcPts val="0"/>
              </a:spcAft>
              <a:buSzPts val="2000"/>
              <a:buChar char="●"/>
              <a:defRPr sz="20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70" name="Google Shape;70;p20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0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0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bg>
      <p:bgPr>
        <a:gradFill>
          <a:gsLst>
            <a:gs pos="0">
              <a:srgbClr val="B1B1B1"/>
            </a:gs>
            <a:gs pos="40000">
              <a:srgbClr val="9E9E9E"/>
            </a:gs>
            <a:gs pos="100000">
              <a:schemeClr val="dk1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1"/>
          <p:cNvSpPr txBox="1"/>
          <p:nvPr>
            <p:ph idx="1" type="body"/>
          </p:nvPr>
        </p:nvSpPr>
        <p:spPr>
          <a:xfrm>
            <a:off x="1141232" y="5443402"/>
            <a:ext cx="7162800" cy="6482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0">
            <a:normAutofit/>
          </a:bodyPr>
          <a:lstStyle>
            <a:lvl1pPr indent="-228600" lvl="0" marL="457200" marR="18288" algn="r">
              <a:spcBef>
                <a:spcPts val="400"/>
              </a:spcBef>
              <a:spcAft>
                <a:spcPts val="0"/>
              </a:spcAft>
              <a:buSzPts val="952"/>
              <a:buNone/>
              <a:defRPr sz="1400"/>
            </a:lvl1pPr>
            <a:lvl2pPr indent="-304800" lvl="1" marL="914400" algn="l">
              <a:spcBef>
                <a:spcPts val="324"/>
              </a:spcBef>
              <a:spcAft>
                <a:spcPts val="0"/>
              </a:spcAft>
              <a:buSzPts val="1200"/>
              <a:buChar char="◦"/>
              <a:defRPr sz="1200"/>
            </a:lvl2pPr>
            <a:lvl3pPr indent="-292100" lvl="2" marL="1371600" algn="l">
              <a:spcBef>
                <a:spcPts val="350"/>
              </a:spcBef>
              <a:spcAft>
                <a:spcPts val="0"/>
              </a:spcAft>
              <a:buSzPts val="1000"/>
              <a:buChar char="●"/>
              <a:defRPr sz="1000"/>
            </a:lvl3pPr>
            <a:lvl4pPr indent="-285750" lvl="3" marL="1828800" algn="l">
              <a:spcBef>
                <a:spcPts val="350"/>
              </a:spcBef>
              <a:spcAft>
                <a:spcPts val="0"/>
              </a:spcAft>
              <a:buSzPts val="900"/>
              <a:buChar char="●"/>
              <a:defRPr sz="900"/>
            </a:lvl4pPr>
            <a:lvl5pPr indent="-285750" lvl="4" marL="2286000" algn="l">
              <a:spcBef>
                <a:spcPts val="350"/>
              </a:spcBef>
              <a:spcAft>
                <a:spcPts val="0"/>
              </a:spcAft>
              <a:buSzPts val="900"/>
              <a:buChar char="●"/>
              <a:defRPr sz="900"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75" name="Google Shape;75;p21"/>
          <p:cNvSpPr/>
          <p:nvPr>
            <p:ph idx="2" type="pic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dk2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" name="Google Shape;76;p21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1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1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0" lvl="1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0" lvl="2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0" lvl="3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0" lvl="4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0" lvl="5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0" lvl="6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0" lvl="7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0" lvl="8" marL="0" algn="r">
              <a:spcBef>
                <a:spcPts val="0"/>
              </a:spcBef>
              <a:buNone/>
              <a:defRPr b="0" sz="1000">
                <a:solidFill>
                  <a:schemeClr val="lt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  <p:sp>
        <p:nvSpPr>
          <p:cNvPr id="79" name="Google Shape;79;p21"/>
          <p:cNvSpPr txBox="1"/>
          <p:nvPr>
            <p:ph type="title"/>
          </p:nvPr>
        </p:nvSpPr>
        <p:spPr>
          <a:xfrm>
            <a:off x="228600" y="4865122"/>
            <a:ext cx="8075432" cy="5626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Lucida Sans"/>
              <a:buNone/>
              <a:defRPr b="0" sz="30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1"/>
          <p:cNvSpPr/>
          <p:nvPr/>
        </p:nvSpPr>
        <p:spPr>
          <a:xfrm>
            <a:off x="499273" y="5944936"/>
            <a:ext cx="4940624" cy="921076"/>
          </a:xfrm>
          <a:custGeom>
            <a:rect b="b" l="l" r="r" t="t"/>
            <a:pathLst>
              <a:path extrusionOk="0" h="337" w="7485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rgbClr val="9CCADC">
              <a:alpha val="40000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1" name="Google Shape;81;p21"/>
          <p:cNvSpPr/>
          <p:nvPr/>
        </p:nvSpPr>
        <p:spPr>
          <a:xfrm>
            <a:off x="485717" y="5939011"/>
            <a:ext cx="3690451" cy="933450"/>
          </a:xfrm>
          <a:custGeom>
            <a:rect b="b" l="l" r="r" t="t"/>
            <a:pathLst>
              <a:path extrusionOk="0" h="588" w="5591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2" name="Google Shape;82;p21"/>
          <p:cNvSpPr/>
          <p:nvPr/>
        </p:nvSpPr>
        <p:spPr>
          <a:xfrm>
            <a:off x="-6042" y="5791253"/>
            <a:ext cx="3402314" cy="1080868"/>
          </a:xfrm>
          <a:prstGeom prst="rtTriangle">
            <a:avLst/>
          </a:prstGeom>
          <a:blipFill rotWithShape="1">
            <a:blip r:embed="rId2">
              <a:alphaModFix amt="50000"/>
            </a:blip>
            <a:tile algn="t" flip="none" tx="0" sx="50000" ty="0" sy="50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cxnSp>
        <p:nvCxnSpPr>
          <p:cNvPr id="83" name="Google Shape;83;p21"/>
          <p:cNvCxnSpPr/>
          <p:nvPr/>
        </p:nvCxnSpPr>
        <p:spPr>
          <a:xfrm>
            <a:off x="-9237" y="5787738"/>
            <a:ext cx="3405509" cy="1084383"/>
          </a:xfrm>
          <a:prstGeom prst="straightConnector1">
            <a:avLst/>
          </a:prstGeom>
          <a:noFill/>
          <a:ln cap="flat" cmpd="sng" w="12050">
            <a:solidFill>
              <a:srgbClr val="93C5D8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84" name="Google Shape;84;p2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fmla="val 50000" name="adj"/>
            </a:avLst>
          </a:prstGeom>
          <a:gradFill>
            <a:gsLst>
              <a:gs pos="0">
                <a:srgbClr val="1488A5"/>
              </a:gs>
              <a:gs pos="72000">
                <a:srgbClr val="4DB7DA"/>
              </a:gs>
              <a:gs pos="100000">
                <a:srgbClr val="7CC2DD"/>
              </a:gs>
            </a:gsLst>
            <a:lin ang="16200000" scaled="0"/>
          </a:gradFill>
          <a:ln cap="rnd" cmpd="sng" w="9525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dir="5400000" dist="25400">
              <a:srgbClr val="000000">
                <a:alpha val="4588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5" name="Google Shape;85;p21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fmla="val 50000" name="adj"/>
            </a:avLst>
          </a:prstGeom>
          <a:gradFill>
            <a:gsLst>
              <a:gs pos="0">
                <a:srgbClr val="1488A5"/>
              </a:gs>
              <a:gs pos="72000">
                <a:srgbClr val="4DB7DA"/>
              </a:gs>
              <a:gs pos="100000">
                <a:srgbClr val="7CC2DD"/>
              </a:gs>
            </a:gsLst>
            <a:lin ang="16200000" scaled="0"/>
          </a:gradFill>
          <a:ln cap="rnd" cmpd="sng" w="9525">
            <a:solidFill>
              <a:srgbClr val="20768B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dir="5400000" dist="25400">
              <a:srgbClr val="000000">
                <a:alpha val="4588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2"/>
          <p:cNvSpPr txBox="1"/>
          <p:nvPr>
            <p:ph idx="1" type="body"/>
          </p:nvPr>
        </p:nvSpPr>
        <p:spPr>
          <a:xfrm rot="5400000">
            <a:off x="2378965" y="-440435"/>
            <a:ext cx="4386071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🞂"/>
              <a:defRPr/>
            </a:lvl1pPr>
            <a:lvl2pPr indent="-342900" lvl="1" marL="914400" algn="l">
              <a:spcBef>
                <a:spcPts val="324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89" name="Google Shape;89;p22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2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2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3"/>
          <p:cNvSpPr txBox="1"/>
          <p:nvPr>
            <p:ph type="title"/>
          </p:nvPr>
        </p:nvSpPr>
        <p:spPr>
          <a:xfrm rot="5400000">
            <a:off x="4936367" y="2182286"/>
            <a:ext cx="5592761" cy="17774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3"/>
          <p:cNvSpPr txBox="1"/>
          <p:nvPr>
            <p:ph idx="1" type="body"/>
          </p:nvPr>
        </p:nvSpPr>
        <p:spPr>
          <a:xfrm rot="5400000">
            <a:off x="823120" y="-91279"/>
            <a:ext cx="5592760" cy="632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6324" lvl="0" marL="457200" algn="l">
              <a:spcBef>
                <a:spcPts val="400"/>
              </a:spcBef>
              <a:spcAft>
                <a:spcPts val="0"/>
              </a:spcAft>
              <a:buSzPts val="1224"/>
              <a:buChar char="🞂"/>
              <a:defRPr/>
            </a:lvl1pPr>
            <a:lvl2pPr indent="-342900" lvl="1" marL="914400" algn="l">
              <a:spcBef>
                <a:spcPts val="324"/>
              </a:spcBef>
              <a:spcAft>
                <a:spcPts val="0"/>
              </a:spcAft>
              <a:buSzPts val="1800"/>
              <a:buChar char="◦"/>
              <a:defRPr/>
            </a:lvl2pPr>
            <a:lvl3pPr indent="-342900" lvl="2" marL="13716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5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7pPr>
            <a:lvl8pPr indent="-342900" lvl="7" marL="36576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8pPr>
            <a:lvl9pPr indent="-342900" lvl="8" marL="4114800" algn="l">
              <a:spcBef>
                <a:spcPts val="35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95" name="Google Shape;95;p23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3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3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/>
          <p:nvPr/>
        </p:nvSpPr>
        <p:spPr>
          <a:xfrm>
            <a:off x="499273" y="5944936"/>
            <a:ext cx="4940624" cy="921076"/>
          </a:xfrm>
          <a:custGeom>
            <a:rect b="b" l="l" r="r" t="t"/>
            <a:pathLst>
              <a:path extrusionOk="0" h="337" w="7485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rgbClr val="9CCADC">
              <a:alpha val="40000"/>
            </a:srgbClr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7" name="Google Shape;7;p12"/>
          <p:cNvSpPr/>
          <p:nvPr/>
        </p:nvSpPr>
        <p:spPr>
          <a:xfrm>
            <a:off x="485717" y="5939011"/>
            <a:ext cx="3690451" cy="933450"/>
          </a:xfrm>
          <a:custGeom>
            <a:rect b="b" l="l" r="r" t="t"/>
            <a:pathLst>
              <a:path extrusionOk="0" h="588" w="5591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" name="Google Shape;8;p12"/>
          <p:cNvSpPr/>
          <p:nvPr/>
        </p:nvSpPr>
        <p:spPr>
          <a:xfrm>
            <a:off x="-6042" y="5791253"/>
            <a:ext cx="3402314" cy="1080868"/>
          </a:xfrm>
          <a:prstGeom prst="rtTriangle">
            <a:avLst/>
          </a:prstGeom>
          <a:blipFill rotWithShape="1">
            <a:blip r:embed="rId1">
              <a:alphaModFix amt="50000"/>
            </a:blip>
            <a:tile algn="t" flip="none" tx="0" sx="50000" ty="0" sy="50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cxnSp>
        <p:nvCxnSpPr>
          <p:cNvPr id="9" name="Google Shape;9;p12"/>
          <p:cNvCxnSpPr/>
          <p:nvPr/>
        </p:nvCxnSpPr>
        <p:spPr>
          <a:xfrm>
            <a:off x="-9237" y="5787738"/>
            <a:ext cx="3405509" cy="1084383"/>
          </a:xfrm>
          <a:prstGeom prst="straightConnector1">
            <a:avLst/>
          </a:prstGeom>
          <a:noFill/>
          <a:ln cap="flat" cmpd="sng" w="12050">
            <a:solidFill>
              <a:srgbClr val="93C5D8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" name="Google Shape;10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  <a:defRPr b="1" i="0" sz="4100" u="none" cap="none" strike="noStrike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2"/>
          <p:cNvSpPr txBox="1"/>
          <p:nvPr>
            <p:ph idx="1" type="body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5186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836"/>
              <a:buFont typeface="Noto Sans Symbols"/>
              <a:buChar char="🞂"/>
              <a:defRPr b="0" i="0" sz="27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-374650" lvl="1" marL="914400" marR="0" rtl="0" algn="l">
              <a:spcBef>
                <a:spcPts val="324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Verdana"/>
              <a:buChar char="◦"/>
              <a:defRPr b="0" i="0" sz="23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-361950" lvl="2" marL="13716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2100"/>
              <a:buFont typeface="Noto Sans Symbols"/>
              <a:buChar char="●"/>
              <a:defRPr b="0" i="0" sz="21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-349250" lvl="3" marL="18288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-342900" lvl="4" marL="2286000" marR="0" rtl="0" algn="l">
              <a:spcBef>
                <a:spcPts val="35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-342900" lvl="5" marL="27432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■"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-330200" lvl="6" marL="32004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■"/>
              <a:defRPr b="0" i="0" sz="16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-330200" lvl="7" marL="36576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■"/>
              <a:defRPr b="0" i="0" sz="16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-330200" lvl="8" marL="4114800" marR="0" rtl="0" algn="l">
              <a:spcBef>
                <a:spcPts val="35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■"/>
              <a:defRPr b="0" i="0" sz="16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12" name="Google Shape;12;p12"/>
          <p:cNvSpPr txBox="1"/>
          <p:nvPr>
            <p:ph idx="10" type="dt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13" name="Google Shape;13;p12"/>
          <p:cNvSpPr txBox="1"/>
          <p:nvPr>
            <p:ph idx="11" type="ftr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/>
        </p:txBody>
      </p:sp>
      <p:sp>
        <p:nvSpPr>
          <p:cNvPr id="14" name="Google Shape;14;p12"/>
          <p:cNvSpPr txBox="1"/>
          <p:nvPr>
            <p:ph idx="12" type="sldNum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1pPr>
            <a:lvl2pPr indent="0" lvl="1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2pPr>
            <a:lvl3pPr indent="0" lvl="2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3pPr>
            <a:lvl4pPr indent="0" lvl="3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4pPr>
            <a:lvl5pPr indent="0" lvl="4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5pPr>
            <a:lvl6pPr indent="0" lvl="5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6pPr>
            <a:lvl7pPr indent="0" lvl="6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7pPr>
            <a:lvl8pPr indent="0" lvl="7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8pPr>
            <a:lvl9pPr indent="0" lvl="8" marL="0" marR="0" rtl="0" algn="r">
              <a:spcBef>
                <a:spcPts val="0"/>
              </a:spcBef>
              <a:buNone/>
              <a:defRPr b="0" sz="1000" u="non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"/>
          <p:cNvSpPr txBox="1"/>
          <p:nvPr>
            <p:ph type="ctrTitle"/>
          </p:nvPr>
        </p:nvSpPr>
        <p:spPr>
          <a:xfrm>
            <a:off x="228600" y="1295400"/>
            <a:ext cx="8686800" cy="22869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Lucida Sans"/>
              <a:buNone/>
            </a:pPr>
            <a:r>
              <a:rPr lang="en-IN" sz="3600"/>
              <a:t>The Integration of Mechanical Engineering, Technology, and the Humanities for Mobility Solutions</a:t>
            </a:r>
            <a:endParaRPr sz="3600"/>
          </a:p>
        </p:txBody>
      </p:sp>
      <p:sp>
        <p:nvSpPr>
          <p:cNvPr id="103" name="Google Shape;103;p1"/>
          <p:cNvSpPr txBox="1"/>
          <p:nvPr>
            <p:ph idx="1" type="subTitle"/>
          </p:nvPr>
        </p:nvSpPr>
        <p:spPr>
          <a:xfrm>
            <a:off x="685800" y="3611606"/>
            <a:ext cx="7772400" cy="17223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 fontScale="85000" lnSpcReduction="20000"/>
          </a:bodyPr>
          <a:lstStyle/>
          <a:p>
            <a:pPr indent="0" lvl="0" marL="0" marR="64008" rtl="0" algn="r">
              <a:spcBef>
                <a:spcPts val="0"/>
              </a:spcBef>
              <a:spcAft>
                <a:spcPts val="0"/>
              </a:spcAft>
              <a:buSzPct val="68000"/>
              <a:buNone/>
            </a:pPr>
            <a:r>
              <a:rPr lang="en-IN"/>
              <a:t>Eliyas J,</a:t>
            </a:r>
            <a:endParaRPr/>
          </a:p>
          <a:p>
            <a:pPr indent="0" lvl="0" marL="0" marR="64008" rtl="0" algn="r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rPr lang="en-IN"/>
              <a:t>Independent Researcher &amp; Founder, </a:t>
            </a:r>
            <a:endParaRPr/>
          </a:p>
          <a:p>
            <a:pPr indent="0" lvl="0" marL="0" marR="64008" rtl="0" algn="r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rPr lang="en-IN"/>
              <a:t>EP Innovations,</a:t>
            </a:r>
            <a:endParaRPr/>
          </a:p>
          <a:p>
            <a:pPr indent="0" lvl="0" marL="0" marR="64008" rtl="0" algn="r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rPr lang="en-IN"/>
              <a:t>Chennai,</a:t>
            </a:r>
            <a:endParaRPr/>
          </a:p>
          <a:p>
            <a:pPr indent="0" lvl="0" marL="0" marR="64008" rtl="0" algn="r">
              <a:spcBef>
                <a:spcPts val="400"/>
              </a:spcBef>
              <a:spcAft>
                <a:spcPts val="0"/>
              </a:spcAft>
              <a:buSzPct val="68000"/>
              <a:buNone/>
            </a:pPr>
            <a:r>
              <a:rPr lang="en-IN"/>
              <a:t>India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"/>
          <p:cNvSpPr txBox="1"/>
          <p:nvPr>
            <p:ph idx="1" type="body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56053" lvl="0" marL="365760" rtl="0" algn="l">
              <a:spcBef>
                <a:spcPts val="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Innovations at the intersection of science, technology, and humanities address real-world challenges.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Mechanical engineering designs assistive devices improving autonomy and comfort.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Focus: Seat lifting mechanisms, adaptive handlebar systems, reverse gears.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Collaboration between mechanical engineering, psychology, and occupational therapy.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Address both physical and emotional aspects of mobility (self-efficacy, confidence).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Importance of psychological considerations in assistive device design.</a:t>
            </a:r>
            <a:endParaRPr/>
          </a:p>
        </p:txBody>
      </p:sp>
      <p:sp>
        <p:nvSpPr>
          <p:cNvPr id="109" name="Google Shape;109;p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IN"/>
              <a:t>Introduction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"/>
          <p:cNvSpPr txBox="1"/>
          <p:nvPr>
            <p:ph idx="1" type="body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56053" lvl="0" marL="365760" rtl="0" algn="l">
              <a:spcBef>
                <a:spcPts val="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AI's role in enhancing assistive devices: personalized assistance, real-time adaptation.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Example: Intelligent wheelchairs adjusting functionalities based on user behavior.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Future potential of AI for improving user experience and independence. 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Importance of user involvement in the design process.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Ensures functionality meets real needs, enhancing adoption and usability.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Participatory design aligns devices with users’ preferences and needs.</a:t>
            </a:r>
            <a:endParaRPr/>
          </a:p>
        </p:txBody>
      </p:sp>
      <p:sp>
        <p:nvSpPr>
          <p:cNvPr id="115" name="Google Shape;115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IN"/>
              <a:t>AI’s  Role  &amp; Inclusive Design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"/>
          <p:cNvSpPr txBox="1"/>
          <p:nvPr>
            <p:ph idx="1" type="body"/>
          </p:nvPr>
        </p:nvSpPr>
        <p:spPr>
          <a:xfrm>
            <a:off x="457200" y="1219200"/>
            <a:ext cx="8686800" cy="51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-256053" lvl="0" marL="365760" rtl="0" algn="l">
              <a:spcBef>
                <a:spcPts val="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Innovations promote inclusivity in public spaces and transport.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Assistive devices improve access, participation, and reduce isolation.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Interdisciplinary collaboration essential for inclusive mobility solutions. 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Mechanical engineering advances in robotic rehabilitation for stroke survivors.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Integration of virtual reality and robotics for enhanced physical and psychological outcomes.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Engineering innovations foster better rehabilitation and social reintegration. 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Fostering cross-disciplinary innovations through education and training.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Interdisciplinary curricula prepare future engineers for global health challenges.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Collaborative projects equip students to address real-world needs.</a:t>
            </a:r>
            <a:endParaRPr/>
          </a:p>
        </p:txBody>
      </p:sp>
      <p:sp>
        <p:nvSpPr>
          <p:cNvPr id="121" name="Google Shape;121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IN"/>
              <a:t>Societal Impact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"/>
          <p:cNvSpPr txBox="1"/>
          <p:nvPr>
            <p:ph idx="1" type="body"/>
          </p:nvPr>
        </p:nvSpPr>
        <p:spPr>
          <a:xfrm>
            <a:off x="457200" y="1219200"/>
            <a:ext cx="8686800" cy="51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1836"/>
              <a:buChar char="🞂"/>
            </a:pPr>
            <a:r>
              <a:rPr lang="en-IN"/>
              <a:t>Focuses on creating accessible products, systems, and environments for all, enhancing usability and promoting social equity.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ts val="1836"/>
              <a:buChar char="🞂"/>
            </a:pPr>
            <a:r>
              <a:rPr lang="en-IN"/>
              <a:t>Integrates Diversity, Equity, Inclusion, and Belonging (DEIB) into engineering education.Promotes environments that remove social barriers, especially for vulnerable groups like the elderly and disabled.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ts val="1836"/>
              <a:buChar char="🞂"/>
            </a:pPr>
            <a:r>
              <a:rPr lang="en-IN"/>
              <a:t>Inclusive design solutions include robot-inclusive environments and accessible digital platforms.</a:t>
            </a:r>
            <a:endParaRPr/>
          </a:p>
        </p:txBody>
      </p:sp>
      <p:sp>
        <p:nvSpPr>
          <p:cNvPr id="127" name="Google Shape;127;p5"/>
          <p:cNvSpPr txBox="1"/>
          <p:nvPr>
            <p:ph type="title"/>
          </p:nvPr>
        </p:nvSpPr>
        <p:spPr>
          <a:xfrm>
            <a:off x="457200" y="274638"/>
            <a:ext cx="8686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IN"/>
              <a:t>Inclusive Design Engineering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"/>
          <p:cNvSpPr txBox="1"/>
          <p:nvPr>
            <p:ph idx="1" type="body"/>
          </p:nvPr>
        </p:nvSpPr>
        <p:spPr>
          <a:xfrm>
            <a:off x="457200" y="1219200"/>
            <a:ext cx="8686800" cy="51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56053" lvl="0" marL="365760" rtl="0" algn="l">
              <a:spcBef>
                <a:spcPts val="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Mobility aids have evolved with innovations like powered lower limb orthoses, but user satisfaction varies due to comfort challenges.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Societal perceptions and stigmatization influence the design of fashionable and personalized aids.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Public transportation infrastructure often lacks necessary accommodations for powered mobility aids.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Electronic control systems in assistive devices allow real-time adjustments and monitoring.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Advances in materials science lead to durable and lightweight components for improved performance.</a:t>
            </a:r>
            <a:endParaRPr/>
          </a:p>
        </p:txBody>
      </p:sp>
      <p:sp>
        <p:nvSpPr>
          <p:cNvPr id="133" name="Google Shape;133;p6"/>
          <p:cNvSpPr txBox="1"/>
          <p:nvPr>
            <p:ph type="title"/>
          </p:nvPr>
        </p:nvSpPr>
        <p:spPr>
          <a:xfrm>
            <a:off x="457200" y="274638"/>
            <a:ext cx="8686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IN"/>
              <a:t>Evolution of Mobility Aids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"/>
          <p:cNvSpPr txBox="1"/>
          <p:nvPr>
            <p:ph idx="1" type="body"/>
          </p:nvPr>
        </p:nvSpPr>
        <p:spPr>
          <a:xfrm>
            <a:off x="457200" y="1219200"/>
            <a:ext cx="8686800" cy="51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1836"/>
              <a:buChar char="🞂"/>
            </a:pPr>
            <a:r>
              <a:rPr b="1" lang="en-IN"/>
              <a:t>Seat Lifting Mechanisms</a:t>
            </a:r>
            <a:r>
              <a:rPr lang="en-IN"/>
              <a:t>: Use electric actuators for accessibility, reducing physical strain and enhancing comfort.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ts val="1836"/>
              <a:buChar char="🞂"/>
            </a:pPr>
            <a:r>
              <a:rPr b="1" lang="en-IN"/>
              <a:t>Handlebar Mechanisms</a:t>
            </a:r>
            <a:r>
              <a:rPr lang="en-IN"/>
              <a:t>: Adaptive designs improve control, stability, and safety, especially for users with mobility challenges.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ts val="1836"/>
              <a:buChar char="🞂"/>
            </a:pPr>
            <a:r>
              <a:rPr b="1" lang="en-IN"/>
              <a:t>Reverse Gear Systems</a:t>
            </a:r>
            <a:r>
              <a:rPr lang="en-IN"/>
              <a:t>: Critical for maneuverability, improving autonomy for physically challenged individuals in vehicles.</a:t>
            </a:r>
            <a:r>
              <a:rPr b="1" lang="en-IN"/>
              <a:t> </a:t>
            </a:r>
            <a:endParaRPr/>
          </a:p>
        </p:txBody>
      </p:sp>
      <p:sp>
        <p:nvSpPr>
          <p:cNvPr id="139" name="Google Shape;139;p7"/>
          <p:cNvSpPr txBox="1"/>
          <p:nvPr>
            <p:ph type="title"/>
          </p:nvPr>
        </p:nvSpPr>
        <p:spPr>
          <a:xfrm>
            <a:off x="457200" y="274638"/>
            <a:ext cx="8686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Lucida Sans"/>
              <a:buNone/>
            </a:pPr>
            <a:r>
              <a:rPr lang="en-IN" sz="3200"/>
              <a:t>Key Mechanisms in Automotive Design</a:t>
            </a:r>
            <a:endParaRPr sz="3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"/>
          <p:cNvSpPr txBox="1"/>
          <p:nvPr>
            <p:ph idx="1" type="body"/>
          </p:nvPr>
        </p:nvSpPr>
        <p:spPr>
          <a:xfrm>
            <a:off x="457200" y="1219200"/>
            <a:ext cx="8686800" cy="51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ts val="1836"/>
              <a:buChar char="🞂"/>
            </a:pPr>
            <a:r>
              <a:rPr lang="en-IN"/>
              <a:t>Emphasizes empathy and user-centered solutions, particularly for vulnerable populations.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ts val="1836"/>
              <a:buChar char="🞂"/>
            </a:pPr>
            <a:r>
              <a:rPr lang="en-IN"/>
              <a:t>STEAM initiatives integrate arts with engineering, enhancing creativity in design.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ts val="1836"/>
              <a:buChar char="🞂"/>
            </a:pPr>
            <a:r>
              <a:rPr lang="en-IN"/>
              <a:t>Collaboration across engineering, social sciences, and arts leads to innovative, empathy-driven mobility solutions.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ts val="1836"/>
              <a:buChar char="🞂"/>
            </a:pPr>
            <a:r>
              <a:rPr lang="en-IN"/>
              <a:t>Examples include advanced prosthetics and AI-driven urban mobility solutions.</a:t>
            </a:r>
            <a:endParaRPr/>
          </a:p>
        </p:txBody>
      </p:sp>
      <p:sp>
        <p:nvSpPr>
          <p:cNvPr id="145" name="Google Shape;145;p8"/>
          <p:cNvSpPr txBox="1"/>
          <p:nvPr>
            <p:ph type="title"/>
          </p:nvPr>
        </p:nvSpPr>
        <p:spPr>
          <a:xfrm>
            <a:off x="457200" y="274638"/>
            <a:ext cx="8686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Lucida Sans"/>
              <a:buNone/>
            </a:pPr>
            <a:r>
              <a:rPr lang="en-IN" sz="3200"/>
              <a:t>Human Centric Design (HCD) &amp; Innovation</a:t>
            </a:r>
            <a:endParaRPr sz="3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9"/>
          <p:cNvSpPr txBox="1"/>
          <p:nvPr>
            <p:ph idx="1" type="body"/>
          </p:nvPr>
        </p:nvSpPr>
        <p:spPr>
          <a:xfrm>
            <a:off x="457200" y="1219200"/>
            <a:ext cx="8686800" cy="51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56053" lvl="0" marL="365760" rtl="0" algn="l">
              <a:spcBef>
                <a:spcPts val="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AI and IoT optimize urban mobility systems, improving traffic management and sustainability.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Challenges include data security, scalability, and equitable access to smart mobility solutions. 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Sensors and feedback systems enable real-time adjustments.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Advancements in materials science for durable, lightweight components.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Balancing effectiveness and affordability in scalable mobility solutions is critical.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lang="en-IN"/>
              <a:t>Future innovations include AI adaptability and advanced materials for more personalized, accessible technologies.</a:t>
            </a:r>
            <a:endParaRPr/>
          </a:p>
        </p:txBody>
      </p:sp>
      <p:sp>
        <p:nvSpPr>
          <p:cNvPr id="151" name="Google Shape;151;p9"/>
          <p:cNvSpPr txBox="1"/>
          <p:nvPr>
            <p:ph type="title"/>
          </p:nvPr>
        </p:nvSpPr>
        <p:spPr>
          <a:xfrm>
            <a:off x="457200" y="274638"/>
            <a:ext cx="8686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Lucida Sans"/>
              <a:buNone/>
            </a:pPr>
            <a:r>
              <a:rPr lang="en-IN" sz="3200"/>
              <a:t>Technological Integration: AI, ML, IoT in Mobility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0"/>
          <p:cNvSpPr txBox="1"/>
          <p:nvPr>
            <p:ph idx="1" type="body"/>
          </p:nvPr>
        </p:nvSpPr>
        <p:spPr>
          <a:xfrm>
            <a:off x="457200" y="1219200"/>
            <a:ext cx="8686800" cy="51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-256053" lvl="0" marL="365760" rtl="0" algn="l">
              <a:spcBef>
                <a:spcPts val="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Inclusive Design</a:t>
            </a:r>
            <a:r>
              <a:rPr lang="en-IN"/>
              <a:t> enhances usability and social equity, ensuring products and environments are accessible for all users.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Mobility Aids Evolution</a:t>
            </a:r>
            <a:r>
              <a:rPr lang="en-IN"/>
              <a:t> includes advancements like powered orthoses, but challenges remain in user satisfaction and societal perceptions.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Automotive Innovations</a:t>
            </a:r>
            <a:r>
              <a:rPr lang="en-IN"/>
              <a:t> such as seat lifting, adaptive handlebars, and reverse gears improve vehicle accessibility for physically challenged individuals.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Cross-Disciplinary Collaboration</a:t>
            </a:r>
            <a:r>
              <a:rPr lang="en-IN"/>
              <a:t> integrates diverse fields, creating empathy-driven solutions for complex challenges like mobility and accessibility.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Technological Integration</a:t>
            </a:r>
            <a:r>
              <a:rPr lang="en-IN"/>
              <a:t> in urban mobility leverages AI, ML, and IoT but faces challenges in scalability, infrastructure, and security.</a:t>
            </a:r>
            <a:endParaRPr/>
          </a:p>
          <a:p>
            <a:pPr indent="-256053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Human-Centered Design</a:t>
            </a:r>
            <a:r>
              <a:rPr lang="en-IN"/>
              <a:t> emphasizes empathy, focusing on the needs of vulnerable populations, including physically challenged individuals.</a:t>
            </a:r>
            <a:endParaRPr/>
          </a:p>
        </p:txBody>
      </p:sp>
      <p:sp>
        <p:nvSpPr>
          <p:cNvPr id="157" name="Google Shape;157;p10"/>
          <p:cNvSpPr txBox="1"/>
          <p:nvPr>
            <p:ph type="title"/>
          </p:nvPr>
        </p:nvSpPr>
        <p:spPr>
          <a:xfrm>
            <a:off x="457200" y="274638"/>
            <a:ext cx="8686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Lucida Sans"/>
              <a:buNone/>
            </a:pPr>
            <a:r>
              <a:rPr lang="en-IN" sz="3200"/>
              <a:t>Summary</a:t>
            </a:r>
            <a:endParaRPr sz="3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1"/>
          <p:cNvSpPr txBox="1"/>
          <p:nvPr>
            <p:ph idx="4294967295" type="body"/>
          </p:nvPr>
        </p:nvSpPr>
        <p:spPr>
          <a:xfrm>
            <a:off x="457200" y="1219200"/>
            <a:ext cx="8686800" cy="51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56032" lvl="0" marL="365760" rtl="0" algn="l">
              <a:spcBef>
                <a:spcPts val="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Inclusive Engineering</a:t>
            </a:r>
            <a:r>
              <a:rPr lang="en-IN"/>
              <a:t> fosters societal change by promoting accessibility, usability, and equity in design.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Assistive Technologies</a:t>
            </a:r>
            <a:r>
              <a:rPr lang="en-IN"/>
              <a:t> like seat lifting mechanisms and reverse gears significantly enhance independence for physically challenged individuals.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Collaboration Across Disciplines</a:t>
            </a:r>
            <a:r>
              <a:rPr lang="en-IN"/>
              <a:t> is crucial for creating innovative solutions that address diverse user needs.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Technological Advances</a:t>
            </a:r>
            <a:r>
              <a:rPr lang="en-IN"/>
              <a:t> such as AI and IoT revolutionize urban mobility but require careful integration to address security and scalability challenges.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Leadership in Cross-Disciplinary Projects</a:t>
            </a:r>
            <a:r>
              <a:rPr lang="en-IN"/>
              <a:t> is essential for fostering innovation and creating inclusive solutions for vulnerable populations.</a:t>
            </a:r>
            <a:endParaRPr/>
          </a:p>
          <a:p>
            <a:pPr indent="-256032" lvl="0" marL="365760" rtl="0" algn="l">
              <a:spcBef>
                <a:spcPts val="400"/>
              </a:spcBef>
              <a:spcAft>
                <a:spcPts val="0"/>
              </a:spcAft>
              <a:buSzPct val="68000"/>
              <a:buChar char="🞂"/>
            </a:pPr>
            <a:r>
              <a:rPr b="1" lang="en-IN"/>
              <a:t>Future Innovations</a:t>
            </a:r>
            <a:r>
              <a:rPr lang="en-IN"/>
              <a:t> in AI-based adaptability and advanced materials hold promise for further enhancing mobility and accessibility solutions.</a:t>
            </a:r>
            <a:endParaRPr/>
          </a:p>
        </p:txBody>
      </p:sp>
      <p:sp>
        <p:nvSpPr>
          <p:cNvPr id="163" name="Google Shape;163;p11"/>
          <p:cNvSpPr txBox="1"/>
          <p:nvPr>
            <p:ph idx="4294967295" type="title"/>
          </p:nvPr>
        </p:nvSpPr>
        <p:spPr>
          <a:xfrm>
            <a:off x="457200" y="274638"/>
            <a:ext cx="8686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Lucida Sans"/>
              <a:buNone/>
            </a:pPr>
            <a:r>
              <a:rPr lang="en-IN" sz="3200"/>
              <a:t>Conclusion</a:t>
            </a:r>
            <a:endParaRPr sz="3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0683787f0a_0_0"/>
          <p:cNvSpPr txBox="1"/>
          <p:nvPr/>
        </p:nvSpPr>
        <p:spPr>
          <a:xfrm>
            <a:off x="1467300" y="2224150"/>
            <a:ext cx="4538100" cy="17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7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 </a:t>
            </a:r>
            <a:r>
              <a:rPr b="1" lang="en-IN" sz="57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  Thanks!</a:t>
            </a:r>
            <a:endParaRPr b="1" sz="570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oncourse">
  <a:themeElements>
    <a:clrScheme name="Concourse">
      <a:dk1>
        <a:srgbClr val="000000"/>
      </a:dk1>
      <a:lt1>
        <a:srgbClr val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Aagamya</dc:creator>
</cp:coreProperties>
</file>