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Percentage (%)</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Fully Implemented</c:v>
                </c:pt>
                <c:pt idx="1">
                  <c:v>Partially Implemented</c:v>
                </c:pt>
                <c:pt idx="2">
                  <c:v>Under Consideration</c:v>
                </c:pt>
                <c:pt idx="3">
                  <c:v>Not Implemented</c:v>
                </c:pt>
              </c:strCache>
            </c:strRef>
          </c:cat>
          <c:val>
            <c:numRef>
              <c:f>Sheet1!$B$2:$B$5</c:f>
              <c:numCache>
                <c:formatCode>0.00%</c:formatCode>
                <c:ptCount val="4"/>
                <c:pt idx="0">
                  <c:v>0.26100000000000001</c:v>
                </c:pt>
                <c:pt idx="1">
                  <c:v>0.42599999999999999</c:v>
                </c:pt>
                <c:pt idx="2">
                  <c:v>0.20899999999999999</c:v>
                </c:pt>
                <c:pt idx="3">
                  <c:v>0.104</c:v>
                </c:pt>
              </c:numCache>
            </c:numRef>
          </c:val>
          <c:extLst>
            <c:ext xmlns:c16="http://schemas.microsoft.com/office/drawing/2014/chart" uri="{C3380CC4-5D6E-409C-BE32-E72D297353CC}">
              <c16:uniqueId val="{00000000-90DF-4B16-BBEC-DDCDC41A5B56}"/>
            </c:ext>
          </c:extLst>
        </c:ser>
        <c:dLbls>
          <c:dLblPos val="outEnd"/>
          <c:showLegendKey val="0"/>
          <c:showVal val="1"/>
          <c:showCatName val="0"/>
          <c:showSerName val="0"/>
          <c:showPercent val="0"/>
          <c:showBubbleSize val="0"/>
        </c:dLbls>
        <c:gapWidth val="219"/>
        <c:overlap val="-27"/>
        <c:axId val="382577968"/>
        <c:axId val="382581208"/>
      </c:barChart>
      <c:catAx>
        <c:axId val="3825779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82581208"/>
        <c:crosses val="autoZero"/>
        <c:auto val="1"/>
        <c:lblAlgn val="ctr"/>
        <c:lblOffset val="100"/>
        <c:noMultiLvlLbl val="0"/>
      </c:catAx>
      <c:valAx>
        <c:axId val="382581208"/>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8257796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9073B-8E4A-562C-E7B6-BEE52E265B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3FBED5DE-84BC-99CD-9A6C-EF61FC193E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4F3A2CE7-A51C-FBE0-BA18-8DE9BDD2C6C1}"/>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5" name="Footer Placeholder 4">
            <a:extLst>
              <a:ext uri="{FF2B5EF4-FFF2-40B4-BE49-F238E27FC236}">
                <a16:creationId xmlns:a16="http://schemas.microsoft.com/office/drawing/2014/main" id="{496F17EA-FD8B-2505-E069-D9B388F0038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075BFFF-0354-4713-40C0-0CB0694178CB}"/>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2881268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B99CC-3AA4-ED9D-9C51-E6064E43407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1A0FD85-70D0-DAF9-541A-23847DD4BE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A2B31CA-36FD-BEF5-AC55-143537B539B8}"/>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5" name="Footer Placeholder 4">
            <a:extLst>
              <a:ext uri="{FF2B5EF4-FFF2-40B4-BE49-F238E27FC236}">
                <a16:creationId xmlns:a16="http://schemas.microsoft.com/office/drawing/2014/main" id="{F6475AC8-1610-1520-286B-E751A55CE99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407B8FA-1B90-FEC4-1219-FC55EA5B6631}"/>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705914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454F0-529E-7629-9828-5266DAF62A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E76B8085-AB90-9526-71E6-53F39AC1731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FD07AF-FCC6-88FB-07D5-5BFA4B018C90}"/>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5" name="Footer Placeholder 4">
            <a:extLst>
              <a:ext uri="{FF2B5EF4-FFF2-40B4-BE49-F238E27FC236}">
                <a16:creationId xmlns:a16="http://schemas.microsoft.com/office/drawing/2014/main" id="{6F33CC63-A228-B176-097B-C2FADE971B2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9ED069B-8308-FB7B-4C58-8A4A37A0B2E3}"/>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513738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F9248-EE18-AAD5-C65C-332B5E827B5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298258E-C1E7-3CF9-E5E0-A12AC77517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F0019246-DA1F-A927-AB48-AFE5E17B8D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AF3FFCCE-CA07-7419-7B59-2C6E7E8E6057}"/>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6" name="Footer Placeholder 5">
            <a:extLst>
              <a:ext uri="{FF2B5EF4-FFF2-40B4-BE49-F238E27FC236}">
                <a16:creationId xmlns:a16="http://schemas.microsoft.com/office/drawing/2014/main" id="{13FB4F57-2026-6151-E296-55F00ECDDD2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0F16EA4-62CE-3D72-914D-822B0C38AF73}"/>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934253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F2B44-E03A-FD67-80D3-DA254DD082FB}"/>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471853E-703A-252F-8635-EE2D558556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A94741-8E11-8D3D-BBA4-DDABA0A8D8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A451DCD0-CBE0-40B8-B532-84B79EB7E6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8D796E-ADCC-FB47-AB5E-30904D0637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EA9FF5E8-84CE-13EF-174F-253A89BA7B9C}"/>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8" name="Footer Placeholder 7">
            <a:extLst>
              <a:ext uri="{FF2B5EF4-FFF2-40B4-BE49-F238E27FC236}">
                <a16:creationId xmlns:a16="http://schemas.microsoft.com/office/drawing/2014/main" id="{CB7F22DD-0BA3-35F1-7570-51D9159B0F5B}"/>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E9ED48A3-397C-F439-EA4F-BE468A162C4B}"/>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883019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07DE9-9931-A541-9B7A-1749A60AECFB}"/>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6AD8448D-C6E9-9227-0931-2CD6B3E95D32}"/>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4" name="Footer Placeholder 3">
            <a:extLst>
              <a:ext uri="{FF2B5EF4-FFF2-40B4-BE49-F238E27FC236}">
                <a16:creationId xmlns:a16="http://schemas.microsoft.com/office/drawing/2014/main" id="{528E8CBA-2B95-F283-B020-7A41585FA298}"/>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DAA3A06-B9AC-7D7C-9902-6FEA6BE6B170}"/>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46409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559828-FAB0-16BF-272A-60C734B9AF5D}"/>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3" name="Footer Placeholder 2">
            <a:extLst>
              <a:ext uri="{FF2B5EF4-FFF2-40B4-BE49-F238E27FC236}">
                <a16:creationId xmlns:a16="http://schemas.microsoft.com/office/drawing/2014/main" id="{56962E35-C9ED-C165-3B74-05C87A588057}"/>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8CE0E245-11DC-ED9E-7920-029F3373EEE5}"/>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1098590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F27FE-04F2-3A9F-6E8F-006ADDE7B9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89DCA5FA-48B2-0B93-ECD9-2813FF8F86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9DD5FE10-9D2F-4FF7-837A-7A80144E26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B48959-9811-9B63-92E7-A63C2DA6D8AA}"/>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6" name="Footer Placeholder 5">
            <a:extLst>
              <a:ext uri="{FF2B5EF4-FFF2-40B4-BE49-F238E27FC236}">
                <a16:creationId xmlns:a16="http://schemas.microsoft.com/office/drawing/2014/main" id="{2B260611-92DF-3304-AAD5-9FC3FD88685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2FD0D19-CC48-C44D-2193-8519634C4CC9}"/>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70261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877C1-CCA8-4B5E-7FF8-CBC2A784D3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BCEA82B7-D30C-915C-D994-CB15319021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A42347E-343C-CE12-5B80-AED0A19C41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EFBB34-E111-3600-2540-D5D813B384E1}"/>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6" name="Footer Placeholder 5">
            <a:extLst>
              <a:ext uri="{FF2B5EF4-FFF2-40B4-BE49-F238E27FC236}">
                <a16:creationId xmlns:a16="http://schemas.microsoft.com/office/drawing/2014/main" id="{9D15E208-A772-8262-8197-AC01DDC9ED5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6049B83-7557-6D17-4C36-D5C3FA1C87B1}"/>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183223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57F9B-3887-00D5-F899-1379506791F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0413571-4E63-551E-D0B1-38D03EC043E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8A31152-4729-D298-52E5-B4EC27A68AD7}"/>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5" name="Footer Placeholder 4">
            <a:extLst>
              <a:ext uri="{FF2B5EF4-FFF2-40B4-BE49-F238E27FC236}">
                <a16:creationId xmlns:a16="http://schemas.microsoft.com/office/drawing/2014/main" id="{C152F333-1C48-DAD6-B840-5C437063B4B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4F56578-CE6E-4350-11EB-E838C0103EFB}"/>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352100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79354D-6F64-C459-81F5-3CE16B90CC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E9FCD3C-FD33-9741-E8E4-6941AAEDDC4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64C34BC-AEE3-8FC4-AEE5-13BC7A700585}"/>
              </a:ext>
            </a:extLst>
          </p:cNvPr>
          <p:cNvSpPr>
            <a:spLocks noGrp="1"/>
          </p:cNvSpPr>
          <p:nvPr>
            <p:ph type="dt" sz="half" idx="10"/>
          </p:nvPr>
        </p:nvSpPr>
        <p:spPr/>
        <p:txBody>
          <a:bodyPr/>
          <a:lstStyle/>
          <a:p>
            <a:fld id="{2F279569-F69A-4854-9212-C1042DFE72DB}" type="datetimeFigureOut">
              <a:rPr lang="en-IN" smtClean="0"/>
              <a:t>28-02-2026</a:t>
            </a:fld>
            <a:endParaRPr lang="en-IN"/>
          </a:p>
        </p:txBody>
      </p:sp>
      <p:sp>
        <p:nvSpPr>
          <p:cNvPr id="5" name="Footer Placeholder 4">
            <a:extLst>
              <a:ext uri="{FF2B5EF4-FFF2-40B4-BE49-F238E27FC236}">
                <a16:creationId xmlns:a16="http://schemas.microsoft.com/office/drawing/2014/main" id="{69B34229-B8CC-6424-05E3-547A7BF12D6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89CAE6D-261B-67C9-FCB3-C360D8EDE23E}"/>
              </a:ext>
            </a:extLst>
          </p:cNvPr>
          <p:cNvSpPr>
            <a:spLocks noGrp="1"/>
          </p:cNvSpPr>
          <p:nvPr>
            <p:ph type="sldNum" sz="quarter" idx="12"/>
          </p:nvPr>
        </p:nvSpPr>
        <p:spPr/>
        <p:txBody>
          <a:bodyPr/>
          <a:lstStyle/>
          <a:p>
            <a:fld id="{88F48258-E1BE-4CF3-9BC7-0B5459A8F7B8}" type="slidenum">
              <a:rPr lang="en-IN" smtClean="0"/>
              <a:t>‹#›</a:t>
            </a:fld>
            <a:endParaRPr lang="en-IN"/>
          </a:p>
        </p:txBody>
      </p:sp>
    </p:spTree>
    <p:extLst>
      <p:ext uri="{BB962C8B-B14F-4D97-AF65-F5344CB8AC3E}">
        <p14:creationId xmlns:p14="http://schemas.microsoft.com/office/powerpoint/2010/main" val="2828242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407B23-E200-802E-BEF2-3F0D5CB58C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13C7694-7BED-3842-C55F-700EF3F707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2AC29CB-B587-1941-9B7C-EFB2D48074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F279569-F69A-4854-9212-C1042DFE72DB}" type="datetimeFigureOut">
              <a:rPr lang="en-IN" smtClean="0"/>
              <a:t>28-02-2026</a:t>
            </a:fld>
            <a:endParaRPr lang="en-IN"/>
          </a:p>
        </p:txBody>
      </p:sp>
      <p:sp>
        <p:nvSpPr>
          <p:cNvPr id="5" name="Footer Placeholder 4">
            <a:extLst>
              <a:ext uri="{FF2B5EF4-FFF2-40B4-BE49-F238E27FC236}">
                <a16:creationId xmlns:a16="http://schemas.microsoft.com/office/drawing/2014/main" id="{F845D2F2-7EE6-B0F2-3F91-2B2B08D047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a:extLst>
              <a:ext uri="{FF2B5EF4-FFF2-40B4-BE49-F238E27FC236}">
                <a16:creationId xmlns:a16="http://schemas.microsoft.com/office/drawing/2014/main" id="{910E9FCE-A7BE-454F-FD88-254AA433A7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8F48258-E1BE-4CF3-9BC7-0B5459A8F7B8}" type="slidenum">
              <a:rPr lang="en-IN" smtClean="0"/>
              <a:t>‹#›</a:t>
            </a:fld>
            <a:endParaRPr lang="en-IN"/>
          </a:p>
        </p:txBody>
      </p:sp>
    </p:spTree>
    <p:extLst>
      <p:ext uri="{BB962C8B-B14F-4D97-AF65-F5344CB8AC3E}">
        <p14:creationId xmlns:p14="http://schemas.microsoft.com/office/powerpoint/2010/main" val="38385874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Professional Background PowerPoint Template">
            <a:extLst>
              <a:ext uri="{FF2B5EF4-FFF2-40B4-BE49-F238E27FC236}">
                <a16:creationId xmlns:a16="http://schemas.microsoft.com/office/drawing/2014/main" id="{C4B34D60-8FE0-7D7C-82D2-FFF2607431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5414DF0-8EBB-4C0B-9684-8A550BDDC336}"/>
              </a:ext>
            </a:extLst>
          </p:cNvPr>
          <p:cNvSpPr txBox="1"/>
          <p:nvPr/>
        </p:nvSpPr>
        <p:spPr>
          <a:xfrm>
            <a:off x="181897" y="2071455"/>
            <a:ext cx="11828206" cy="1698157"/>
          </a:xfrm>
          <a:prstGeom prst="rect">
            <a:avLst/>
          </a:prstGeom>
          <a:noFill/>
        </p:spPr>
        <p:txBody>
          <a:bodyPr wrap="square">
            <a:spAutoFit/>
          </a:bodyPr>
          <a:lstStyle/>
          <a:p>
            <a:pPr algn="ctr">
              <a:lnSpc>
                <a:spcPct val="150000"/>
              </a:lnSpc>
              <a:spcBef>
                <a:spcPts val="1200"/>
              </a:spcBef>
              <a:spcAft>
                <a:spcPts val="800"/>
              </a:spcAft>
              <a:buNone/>
            </a:pPr>
            <a:r>
              <a:rPr lang="en-IN" sz="2400" b="1" kern="100" cap="all" dirty="0">
                <a:effectLst/>
                <a:latin typeface="Times New Roman" panose="02020603050405020304" pitchFamily="18" charset="0"/>
                <a:ea typeface="Aptos" panose="020B0004020202020204" pitchFamily="34" charset="0"/>
                <a:cs typeface="Times New Roman" panose="02020603050405020304" pitchFamily="18" charset="0"/>
              </a:rPr>
              <a:t>Exploring the Role of Artificial Intelligence in Enhancing Recruitment and Selection of College Lecturers: Evidence from Hyderabad</a:t>
            </a:r>
            <a:endParaRPr lang="en-IN"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8B669415-1007-0BE2-EA63-549FE46A236B}"/>
              </a:ext>
            </a:extLst>
          </p:cNvPr>
          <p:cNvSpPr txBox="1"/>
          <p:nvPr/>
        </p:nvSpPr>
        <p:spPr>
          <a:xfrm>
            <a:off x="4173794" y="4228904"/>
            <a:ext cx="3524864" cy="2154564"/>
          </a:xfrm>
          <a:prstGeom prst="rect">
            <a:avLst/>
          </a:prstGeom>
          <a:noFill/>
        </p:spPr>
        <p:txBody>
          <a:bodyPr wrap="square" rtlCol="0">
            <a:spAutoFit/>
          </a:bodyPr>
          <a:lstStyle/>
          <a:p>
            <a:pPr marL="0" marR="0" algn="ctr">
              <a:lnSpc>
                <a:spcPct val="107000"/>
              </a:lnSpc>
              <a:spcBef>
                <a:spcPts val="0"/>
              </a:spcBef>
              <a:spcAft>
                <a:spcPts val="0"/>
              </a:spcAft>
            </a:pP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T. V. Rama Krishna Rao</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marL="0" marR="0" algn="ctr">
              <a:lnSpc>
                <a:spcPct val="107000"/>
              </a:lnSpc>
              <a:spcBef>
                <a:spcPts val="0"/>
              </a:spcBef>
              <a:spcAft>
                <a:spcPts val="0"/>
              </a:spcAft>
            </a:pPr>
            <a:r>
              <a:rPr lang="en-IN" sz="1800" kern="100" dirty="0" err="1">
                <a:effectLst/>
                <a:latin typeface="Times New Roman" panose="02020603050405020304" pitchFamily="18" charset="0"/>
                <a:ea typeface="Aptos" panose="020B0004020202020204" pitchFamily="34" charset="0"/>
                <a:cs typeface="Mangal" panose="02040503050203030202" pitchFamily="18" charset="0"/>
              </a:rPr>
              <a:t>Phd</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Research Scholar</a:t>
            </a:r>
            <a:r>
              <a:rPr lang="en-IN" sz="1800" kern="100" cap="all" dirty="0">
                <a:effectLst/>
                <a:latin typeface="Times New Roman" panose="02020603050405020304" pitchFamily="18" charset="0"/>
                <a:ea typeface="Aptos" panose="020B0004020202020204" pitchFamily="34" charset="0"/>
                <a:cs typeface="Mangal" panose="02040503050203030202" pitchFamily="18" charset="0"/>
              </a:rPr>
              <a:t>, </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Department Of Management Studies</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marL="0" marR="0" algn="ctr">
              <a:lnSpc>
                <a:spcPct val="107000"/>
              </a:lnSpc>
              <a:spcBef>
                <a:spcPts val="0"/>
              </a:spcBef>
              <a:spcAft>
                <a:spcPts val="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P.K. University, Shivpuri</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marL="0" marR="0" algn="ctr">
              <a:lnSpc>
                <a:spcPct val="107000"/>
              </a:lnSpc>
              <a:spcBef>
                <a:spcPts val="0"/>
              </a:spcBef>
              <a:spcAft>
                <a:spcPts val="0"/>
              </a:spcAft>
            </a:pP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Dr. Kaushik Bose</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marL="0" marR="0" algn="ctr">
              <a:lnSpc>
                <a:spcPct val="107000"/>
              </a:lnSpc>
              <a:spcBef>
                <a:spcPts val="0"/>
              </a:spcBef>
              <a:spcAft>
                <a:spcPts val="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Professor, Dept. Of Management, PK University, Shivpuri</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2462461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Professional Background PowerPoint Template">
            <a:extLst>
              <a:ext uri="{FF2B5EF4-FFF2-40B4-BE49-F238E27FC236}">
                <a16:creationId xmlns:a16="http://schemas.microsoft.com/office/drawing/2014/main" id="{0966E0FD-F773-8BA4-6542-5CAAD17074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994007C-4FE2-3925-6BA4-37CE2374D410}"/>
              </a:ext>
            </a:extLst>
          </p:cNvPr>
          <p:cNvSpPr txBox="1"/>
          <p:nvPr/>
        </p:nvSpPr>
        <p:spPr>
          <a:xfrm>
            <a:off x="497846" y="707886"/>
            <a:ext cx="11223522" cy="5487592"/>
          </a:xfrm>
          <a:prstGeom prst="rect">
            <a:avLst/>
          </a:prstGeom>
          <a:noFill/>
        </p:spPr>
        <p:txBody>
          <a:bodyPr wrap="square">
            <a:spAutoFit/>
          </a:bodyPr>
          <a:lstStyle/>
          <a:p>
            <a:pPr marL="285750" indent="-285750" algn="just">
              <a:lnSpc>
                <a:spcPct val="150000"/>
              </a:lnSpc>
              <a:spcBef>
                <a:spcPts val="1200"/>
              </a:spcBef>
              <a:spcAft>
                <a:spcPts val="800"/>
              </a:spcAft>
              <a:buFont typeface="Arial" panose="020B0604020202020204" pitchFamily="34" charset="0"/>
              <a:buChar cha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Recruitment and selection of college lecturers is a very important role in a higher learning institution since faculty quality has the ultimate effect of determining the level of academic excellence, student performance and the reputation of the institution. </a:t>
            </a:r>
          </a:p>
          <a:p>
            <a:pPr marL="285750" indent="-285750" algn="just">
              <a:lnSpc>
                <a:spcPct val="150000"/>
              </a:lnSpc>
              <a:spcBef>
                <a:spcPts val="1200"/>
              </a:spcBef>
              <a:spcAft>
                <a:spcPts val="800"/>
              </a:spcAft>
              <a:buFont typeface="Arial" panose="020B0604020202020204" pitchFamily="34" charset="0"/>
              <a:buChar cha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Higher education traditional recruitment processes were based on manual screening, subjective assessment, and lengthy decision-making processes. </a:t>
            </a:r>
          </a:p>
          <a:p>
            <a:pPr algn="just">
              <a:lnSpc>
                <a:spcPct val="150000"/>
              </a:lnSpc>
              <a:spcBef>
                <a:spcPts val="1200"/>
              </a:spcBef>
              <a:spcAft>
                <a:spcPts val="800"/>
              </a:spcAft>
            </a:pPr>
            <a:r>
              <a:rPr lang="en-IN" b="1" u="sng" kern="100" dirty="0">
                <a:effectLst/>
                <a:latin typeface="Times New Roman" panose="02020603050405020304" pitchFamily="18" charset="0"/>
                <a:ea typeface="Aptos" panose="020B0004020202020204" pitchFamily="34" charset="0"/>
                <a:cs typeface="Times New Roman" panose="02020603050405020304" pitchFamily="18" charset="0"/>
              </a:rPr>
              <a:t>Objectives of the Study</a:t>
            </a:r>
            <a:endParaRPr lang="en-IN" u="sng"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To examine the adoption of Artificial Intelligence technologies in the recruitment and selection of college lecturers in Hyderabad.</a:t>
            </a:r>
            <a:endParaRPr lang="en-IN" kern="100" dirty="0">
              <a:latin typeface="Aptos" panose="020B0004020202020204" pitchFamily="34" charset="0"/>
              <a:ea typeface="Aptos" panose="020B000402020202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To evaluate the impact of AI-based recruitment systems on efficiency and decision-making effectiveness.</a:t>
            </a:r>
            <a:endParaRPr lang="en-IN" kern="100" dirty="0">
              <a:latin typeface="Aptos" panose="020B0004020202020204" pitchFamily="34" charset="0"/>
              <a:ea typeface="Aptos" panose="020B000402020202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To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analyze</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the role of AI in enhancing objectivity and reducing biases in lecturer selection.</a:t>
            </a:r>
            <a:endParaRPr lang="en-IN"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F1DE8E8-886B-E1AE-067E-DFEAE4985C40}"/>
              </a:ext>
            </a:extLst>
          </p:cNvPr>
          <p:cNvSpPr txBox="1"/>
          <p:nvPr/>
        </p:nvSpPr>
        <p:spPr>
          <a:xfrm>
            <a:off x="3013894" y="0"/>
            <a:ext cx="6164211" cy="707886"/>
          </a:xfrm>
          <a:prstGeom prst="rect">
            <a:avLst/>
          </a:prstGeom>
          <a:noFill/>
        </p:spPr>
        <p:txBody>
          <a:bodyPr wrap="square">
            <a:spAutoFit/>
          </a:bodyPr>
          <a:lstStyle/>
          <a:p>
            <a:pPr lvl="0" algn="ctr">
              <a:spcBef>
                <a:spcPts val="1200"/>
              </a:spcBef>
              <a:spcAft>
                <a:spcPts val="800"/>
              </a:spcAft>
            </a:pPr>
            <a:r>
              <a:rPr lang="en-IN" sz="4000" b="1" kern="100" cap="all" dirty="0">
                <a:effectLst/>
                <a:latin typeface="Times New Roman" panose="02020603050405020304" pitchFamily="18" charset="0"/>
                <a:ea typeface="Aptos" panose="020B0004020202020204" pitchFamily="34" charset="0"/>
                <a:cs typeface="Times New Roman" panose="02020603050405020304" pitchFamily="18" charset="0"/>
              </a:rPr>
              <a:t>Introduction</a:t>
            </a:r>
            <a:endParaRPr lang="en-IN" sz="3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787212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rofessional Background PowerPoint Template">
            <a:extLst>
              <a:ext uri="{FF2B5EF4-FFF2-40B4-BE49-F238E27FC236}">
                <a16:creationId xmlns:a16="http://schemas.microsoft.com/office/drawing/2014/main" id="{3F03B5BD-2C14-7595-24DC-239F2853BC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CAF9C5E-2364-3F59-F3C5-11C6EEB3CF20}"/>
              </a:ext>
            </a:extLst>
          </p:cNvPr>
          <p:cNvSpPr>
            <a:spLocks noGrp="1"/>
          </p:cNvSpPr>
          <p:nvPr>
            <p:ph type="title"/>
          </p:nvPr>
        </p:nvSpPr>
        <p:spPr>
          <a:xfrm>
            <a:off x="838200" y="173396"/>
            <a:ext cx="10515600" cy="623017"/>
          </a:xfrm>
        </p:spPr>
        <p:txBody>
          <a:bodyPr>
            <a:normAutofit fontScale="90000"/>
          </a:bodyPr>
          <a:lstStyle/>
          <a:p>
            <a:pPr algn="ctr"/>
            <a:r>
              <a:rPr lang="en-IN" b="1" dirty="0">
                <a:latin typeface="Times New Roman" panose="02020603050405020304" pitchFamily="18" charset="0"/>
                <a:cs typeface="Times New Roman" panose="02020603050405020304" pitchFamily="18" charset="0"/>
              </a:rPr>
              <a:t>REVIEW OF LITERATURE</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FBDBCEB-F51D-9192-892A-737EBF150D2E}"/>
              </a:ext>
            </a:extLst>
          </p:cNvPr>
          <p:cNvSpPr>
            <a:spLocks noGrp="1"/>
          </p:cNvSpPr>
          <p:nvPr>
            <p:ph idx="1"/>
          </p:nvPr>
        </p:nvSpPr>
        <p:spPr>
          <a:xfrm>
            <a:off x="545690" y="999716"/>
            <a:ext cx="10972800" cy="5684888"/>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Madhavi et al. (2024) </a:t>
            </a:r>
            <a:r>
              <a:rPr lang="en-US" sz="1800" dirty="0">
                <a:latin typeface="Times New Roman" panose="02020603050405020304" pitchFamily="18" charset="0"/>
                <a:cs typeface="Times New Roman" panose="02020603050405020304" pitchFamily="18" charset="0"/>
              </a:rPr>
              <a:t>reviewed how Artificial Intelligence has influenced the recruitment and selection processes in the IT firms. The research article found that AI-based recruitment systems boosted the efficiency and precision of the screening of candidates as well as minimized human involvement. The authors noted that AI technologies improved the quality of decisions because they analyzed resumes and filtered them using competency-based mechanisms. Moreover, the research has underlined that the use of AI led to the efficiency of operations and facilitated the mitigation of biases in the recruitment process.</a:t>
            </a:r>
          </a:p>
          <a:p>
            <a:pPr algn="just">
              <a:lnSpc>
                <a:spcPct val="150000"/>
              </a:lnSpc>
            </a:pPr>
            <a:r>
              <a:rPr lang="en-US" sz="1800" b="1" dirty="0">
                <a:latin typeface="Times New Roman" panose="02020603050405020304" pitchFamily="18" charset="0"/>
                <a:cs typeface="Times New Roman" panose="02020603050405020304" pitchFamily="18" charset="0"/>
              </a:rPr>
              <a:t>Nadu et al. (2024) </a:t>
            </a:r>
            <a:r>
              <a:rPr lang="en-US" sz="1800" dirty="0">
                <a:latin typeface="Times New Roman" panose="02020603050405020304" pitchFamily="18" charset="0"/>
                <a:cs typeface="Times New Roman" panose="02020603050405020304" pitchFamily="18" charset="0"/>
              </a:rPr>
              <a:t>examined how Artificial Intelligence can also be applied, in general, in the context of higher education and the problems related to its application. According to the study, the AI technologies had transformed the operations within the institutions, enhancing the efficiency of the administration, academic processes, and decision-support systems. Although the results highlighted the potential of AI in the promotion of innovation and process optimization, challenges that are associated with ethical considerations, technical preparedness, and other barriers to implementation were also noted in the study. The study offered good ideas on the impact of various factors on the adoption of AI in institutions of higher learning.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889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Professional Background PowerPoint Template">
            <a:extLst>
              <a:ext uri="{FF2B5EF4-FFF2-40B4-BE49-F238E27FC236}">
                <a16:creationId xmlns:a16="http://schemas.microsoft.com/office/drawing/2014/main" id="{CF1E351F-6D27-554C-CCDD-ECB1F056CD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696F26-9B58-664B-EDAD-3EF788EC8A2F}"/>
              </a:ext>
            </a:extLst>
          </p:cNvPr>
          <p:cNvSpPr>
            <a:spLocks noGrp="1"/>
          </p:cNvSpPr>
          <p:nvPr>
            <p:ph type="title"/>
          </p:nvPr>
        </p:nvSpPr>
        <p:spPr>
          <a:xfrm>
            <a:off x="838200" y="220252"/>
            <a:ext cx="10515600" cy="460785"/>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RESEARCH METHODEOLOGY </a:t>
            </a:r>
            <a:endParaRPr lang="en-IN"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BE2DBF1-F4FD-5F06-0EB0-B34178471954}"/>
              </a:ext>
            </a:extLst>
          </p:cNvPr>
          <p:cNvSpPr>
            <a:spLocks noGrp="1"/>
          </p:cNvSpPr>
          <p:nvPr>
            <p:ph idx="1"/>
          </p:nvPr>
        </p:nvSpPr>
        <p:spPr>
          <a:xfrm>
            <a:off x="604684" y="1245711"/>
            <a:ext cx="11076039" cy="4351338"/>
          </a:xfrm>
        </p:spPr>
        <p:txBody>
          <a:bodyPr>
            <a:normAutofit/>
          </a:bodyPr>
          <a:lstStyle/>
          <a:p>
            <a:pPr algn="just">
              <a:lnSpc>
                <a:spcPct val="150000"/>
              </a:lnSpc>
            </a:pPr>
            <a:r>
              <a:rPr lang="en-IN" sz="1800" dirty="0">
                <a:latin typeface="Times New Roman" panose="02020603050405020304" pitchFamily="18" charset="0"/>
                <a:cs typeface="Times New Roman" panose="02020603050405020304" pitchFamily="18" charset="0"/>
              </a:rPr>
              <a:t>The research methodology gives the systematic structure followed in exploring the role of the Artificial Intelligence (AI) in the recruitment and selection of college lecturers. </a:t>
            </a:r>
          </a:p>
          <a:p>
            <a:pPr algn="just">
              <a:lnSpc>
                <a:spcPct val="150000"/>
              </a:lnSpc>
            </a:pPr>
            <a:r>
              <a:rPr lang="en-IN" sz="1800" dirty="0">
                <a:latin typeface="Times New Roman" panose="02020603050405020304" pitchFamily="18" charset="0"/>
                <a:cs typeface="Times New Roman" panose="02020603050405020304" pitchFamily="18" charset="0"/>
              </a:rPr>
              <a:t>It presents the study design, data collection methods, sampling strategy and methods used to derive the results in order to maintain the reliability and validity of the study. </a:t>
            </a:r>
          </a:p>
          <a:p>
            <a:pPr algn="just">
              <a:lnSpc>
                <a:spcPct val="150000"/>
              </a:lnSpc>
            </a:pPr>
            <a:r>
              <a:rPr lang="en-IN" sz="1800" dirty="0">
                <a:latin typeface="Times New Roman" panose="02020603050405020304" pitchFamily="18" charset="0"/>
                <a:cs typeface="Times New Roman" panose="02020603050405020304" pitchFamily="18" charset="0"/>
              </a:rPr>
              <a:t>Based on the institutionality of recruitment processes, analysis at an organizational level is highlighted in the study based on the recorded recruitment data and HR practices. </a:t>
            </a:r>
          </a:p>
          <a:p>
            <a:pPr algn="just">
              <a:lnSpc>
                <a:spcPct val="150000"/>
              </a:lnSpc>
            </a:pPr>
            <a:r>
              <a:rPr lang="en-IN" sz="1800" dirty="0">
                <a:latin typeface="Times New Roman" panose="02020603050405020304" pitchFamily="18" charset="0"/>
                <a:cs typeface="Times New Roman" panose="02020603050405020304" pitchFamily="18" charset="0"/>
              </a:rPr>
              <a:t>The research approach will produce objective data on the adoption trends of AI, examples of its use, and its effect on recruitment effectiveness and objectivity in selection among institutions of higher learning in Hyderabad.</a:t>
            </a:r>
          </a:p>
          <a:p>
            <a:endParaRPr lang="en-IN" dirty="0"/>
          </a:p>
        </p:txBody>
      </p:sp>
    </p:spTree>
    <p:extLst>
      <p:ext uri="{BB962C8B-B14F-4D97-AF65-F5344CB8AC3E}">
        <p14:creationId xmlns:p14="http://schemas.microsoft.com/office/powerpoint/2010/main" val="3282310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Professional Background PowerPoint Template">
            <a:extLst>
              <a:ext uri="{FF2B5EF4-FFF2-40B4-BE49-F238E27FC236}">
                <a16:creationId xmlns:a16="http://schemas.microsoft.com/office/drawing/2014/main" id="{23A71E88-6272-7FA2-C813-256F98E0D2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AF36F0E-F593-C0DB-6DB2-0B35F2D4A344}"/>
              </a:ext>
            </a:extLst>
          </p:cNvPr>
          <p:cNvSpPr>
            <a:spLocks noGrp="1"/>
          </p:cNvSpPr>
          <p:nvPr>
            <p:ph type="title"/>
          </p:nvPr>
        </p:nvSpPr>
        <p:spPr>
          <a:xfrm>
            <a:off x="838200" y="365126"/>
            <a:ext cx="10515600" cy="446036"/>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RESULT AND DISCUSSION </a:t>
            </a:r>
            <a:br>
              <a:rPr lang="en-IN" sz="4000" dirty="0">
                <a:latin typeface="Times New Roman" panose="02020603050405020304" pitchFamily="18" charset="0"/>
                <a:cs typeface="Times New Roman" panose="02020603050405020304" pitchFamily="18" charset="0"/>
              </a:rPr>
            </a:br>
            <a:endParaRPr lang="en-IN" sz="4000"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11491B22-30AA-226B-1C7C-4C881C8BEC2D}"/>
              </a:ext>
            </a:extLst>
          </p:cNvPr>
          <p:cNvGraphicFramePr>
            <a:graphicFrameLocks noGrp="1"/>
          </p:cNvGraphicFramePr>
          <p:nvPr>
            <p:extLst>
              <p:ext uri="{D42A27DB-BD31-4B8C-83A1-F6EECF244321}">
                <p14:modId xmlns:p14="http://schemas.microsoft.com/office/powerpoint/2010/main" val="276381705"/>
              </p:ext>
            </p:extLst>
          </p:nvPr>
        </p:nvGraphicFramePr>
        <p:xfrm>
          <a:off x="7654413" y="1019253"/>
          <a:ext cx="4129548" cy="2639880"/>
        </p:xfrm>
        <a:graphic>
          <a:graphicData uri="http://schemas.openxmlformats.org/drawingml/2006/table">
            <a:tbl>
              <a:tblPr firstRow="1" firstCol="1" bandRow="1">
                <a:tableStyleId>{5C22544A-7EE6-4342-B048-85BDC9FD1C3A}</a:tableStyleId>
              </a:tblPr>
              <a:tblGrid>
                <a:gridCol w="1376516">
                  <a:extLst>
                    <a:ext uri="{9D8B030D-6E8A-4147-A177-3AD203B41FA5}">
                      <a16:colId xmlns:a16="http://schemas.microsoft.com/office/drawing/2014/main" val="2289309702"/>
                    </a:ext>
                  </a:extLst>
                </a:gridCol>
                <a:gridCol w="1376516">
                  <a:extLst>
                    <a:ext uri="{9D8B030D-6E8A-4147-A177-3AD203B41FA5}">
                      <a16:colId xmlns:a16="http://schemas.microsoft.com/office/drawing/2014/main" val="754451579"/>
                    </a:ext>
                  </a:extLst>
                </a:gridCol>
                <a:gridCol w="1376516">
                  <a:extLst>
                    <a:ext uri="{9D8B030D-6E8A-4147-A177-3AD203B41FA5}">
                      <a16:colId xmlns:a16="http://schemas.microsoft.com/office/drawing/2014/main" val="2143765188"/>
                    </a:ext>
                  </a:extLst>
                </a:gridCol>
              </a:tblGrid>
              <a:tr h="424776">
                <a:tc>
                  <a:txBody>
                    <a:bodyPr/>
                    <a:lstStyle/>
                    <a:p>
                      <a:pPr algn="just">
                        <a:lnSpc>
                          <a:spcPct val="150000"/>
                        </a:lnSpc>
                        <a:spcAft>
                          <a:spcPts val="800"/>
                        </a:spcAft>
                        <a:buNone/>
                      </a:pPr>
                      <a:r>
                        <a:rPr lang="en-IN" sz="1200" kern="100">
                          <a:effectLst/>
                        </a:rPr>
                        <a:t>AI Adoption Status</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Frequency</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Percentage (%)</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45087562"/>
                  </a:ext>
                </a:extLst>
              </a:tr>
              <a:tr h="424776">
                <a:tc>
                  <a:txBody>
                    <a:bodyPr/>
                    <a:lstStyle/>
                    <a:p>
                      <a:pPr algn="just">
                        <a:lnSpc>
                          <a:spcPct val="150000"/>
                        </a:lnSpc>
                        <a:spcAft>
                          <a:spcPts val="800"/>
                        </a:spcAft>
                        <a:buNone/>
                      </a:pPr>
                      <a:r>
                        <a:rPr lang="en-IN" sz="1200" kern="100">
                          <a:effectLst/>
                        </a:rPr>
                        <a:t>Fully Implemented</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30</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26.1%</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4421133"/>
                  </a:ext>
                </a:extLst>
              </a:tr>
              <a:tr h="424776">
                <a:tc>
                  <a:txBody>
                    <a:bodyPr/>
                    <a:lstStyle/>
                    <a:p>
                      <a:pPr algn="just">
                        <a:lnSpc>
                          <a:spcPct val="150000"/>
                        </a:lnSpc>
                        <a:spcAft>
                          <a:spcPts val="800"/>
                        </a:spcAft>
                        <a:buNone/>
                      </a:pPr>
                      <a:r>
                        <a:rPr lang="en-IN" sz="1200" kern="100">
                          <a:effectLst/>
                        </a:rPr>
                        <a:t>Partially Implemented</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49</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42.6%</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36025326"/>
                  </a:ext>
                </a:extLst>
              </a:tr>
              <a:tr h="424776">
                <a:tc>
                  <a:txBody>
                    <a:bodyPr/>
                    <a:lstStyle/>
                    <a:p>
                      <a:pPr algn="just">
                        <a:lnSpc>
                          <a:spcPct val="150000"/>
                        </a:lnSpc>
                        <a:spcAft>
                          <a:spcPts val="800"/>
                        </a:spcAft>
                        <a:buNone/>
                      </a:pPr>
                      <a:r>
                        <a:rPr lang="en-IN" sz="1200" kern="100">
                          <a:effectLst/>
                        </a:rPr>
                        <a:t>Under Consideration</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dirty="0">
                          <a:effectLst/>
                        </a:rPr>
                        <a:t>24</a:t>
                      </a:r>
                      <a:endParaRPr lang="en-IN"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20.9%</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7150156"/>
                  </a:ext>
                </a:extLst>
              </a:tr>
              <a:tr h="275492">
                <a:tc>
                  <a:txBody>
                    <a:bodyPr/>
                    <a:lstStyle/>
                    <a:p>
                      <a:pPr algn="just">
                        <a:lnSpc>
                          <a:spcPct val="150000"/>
                        </a:lnSpc>
                        <a:spcAft>
                          <a:spcPts val="800"/>
                        </a:spcAft>
                        <a:buNone/>
                      </a:pPr>
                      <a:r>
                        <a:rPr lang="en-IN" sz="1200" kern="100">
                          <a:effectLst/>
                        </a:rPr>
                        <a:t>Not Implemented</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12</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10.4%</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8277442"/>
                  </a:ext>
                </a:extLst>
              </a:tr>
              <a:tr h="275492">
                <a:tc>
                  <a:txBody>
                    <a:bodyPr/>
                    <a:lstStyle/>
                    <a:p>
                      <a:pPr algn="just">
                        <a:lnSpc>
                          <a:spcPct val="150000"/>
                        </a:lnSpc>
                        <a:spcAft>
                          <a:spcPts val="800"/>
                        </a:spcAft>
                        <a:buNone/>
                      </a:pPr>
                      <a:r>
                        <a:rPr lang="en-IN" sz="1200" kern="100">
                          <a:effectLst/>
                        </a:rPr>
                        <a:t>Total</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a:effectLst/>
                        </a:rPr>
                        <a:t>115</a:t>
                      </a:r>
                      <a:endParaRPr lang="en-IN"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buNone/>
                      </a:pPr>
                      <a:r>
                        <a:rPr lang="en-IN" sz="1200" kern="100" dirty="0">
                          <a:effectLst/>
                        </a:rPr>
                        <a:t>100%</a:t>
                      </a:r>
                      <a:endParaRPr lang="en-IN"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6427916"/>
                  </a:ext>
                </a:extLst>
              </a:tr>
            </a:tbl>
          </a:graphicData>
        </a:graphic>
      </p:graphicFrame>
      <p:graphicFrame>
        <p:nvGraphicFramePr>
          <p:cNvPr id="5" name="Chart 4">
            <a:extLst>
              <a:ext uri="{FF2B5EF4-FFF2-40B4-BE49-F238E27FC236}">
                <a16:creationId xmlns:a16="http://schemas.microsoft.com/office/drawing/2014/main" id="{D67B15B4-709C-AA9C-0662-8B4870C5F925}"/>
              </a:ext>
            </a:extLst>
          </p:cNvPr>
          <p:cNvGraphicFramePr/>
          <p:nvPr>
            <p:extLst>
              <p:ext uri="{D42A27DB-BD31-4B8C-83A1-F6EECF244321}">
                <p14:modId xmlns:p14="http://schemas.microsoft.com/office/powerpoint/2010/main" val="3945802756"/>
              </p:ext>
            </p:extLst>
          </p:nvPr>
        </p:nvGraphicFramePr>
        <p:xfrm>
          <a:off x="7654413" y="3781766"/>
          <a:ext cx="3893574" cy="2193925"/>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B987DE66-5481-59B1-7EFB-FB45F5D299FC}"/>
              </a:ext>
            </a:extLst>
          </p:cNvPr>
          <p:cNvSpPr txBox="1"/>
          <p:nvPr/>
        </p:nvSpPr>
        <p:spPr>
          <a:xfrm>
            <a:off x="470719" y="1019253"/>
            <a:ext cx="6551971" cy="50361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Aptos" panose="020B0004020202020204" pitchFamily="34" charset="0"/>
              </a:rPr>
              <a:t>Table 1 introduces the distribution of institutions of higher education according to their Artificial Intelligence (AI) level of adoption in the recruitment systems.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Aptos" panose="020B0004020202020204" pitchFamily="34" charset="0"/>
              </a:rPr>
              <a:t>The review shows that a significant number of institutions (26.1 percent) are fully applying AI technologies, and a higher percentage (42.6 percent) is partially applying AI-based recruitment tools.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Aptos" panose="020B0004020202020204" pitchFamily="34" charset="0"/>
              </a:rPr>
              <a:t>Moreover, 20.9% of institutions are already thinking about the adoption of AI, which points on the growing institutional interest in the technological integration.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Aptos" panose="020B0004020202020204" pitchFamily="34" charset="0"/>
              </a:rPr>
              <a:t>Nobody institutions were only 10.4% of the institutions who had no AI implementation. </a:t>
            </a:r>
            <a:endParaRPr lang="en-IN" dirty="0"/>
          </a:p>
        </p:txBody>
      </p:sp>
      <p:sp>
        <p:nvSpPr>
          <p:cNvPr id="11" name="TextBox 10">
            <a:extLst>
              <a:ext uri="{FF2B5EF4-FFF2-40B4-BE49-F238E27FC236}">
                <a16:creationId xmlns:a16="http://schemas.microsoft.com/office/drawing/2014/main" id="{8A47AE4B-44F8-2530-2618-2326B2408286}"/>
              </a:ext>
            </a:extLst>
          </p:cNvPr>
          <p:cNvSpPr txBox="1"/>
          <p:nvPr/>
        </p:nvSpPr>
        <p:spPr>
          <a:xfrm>
            <a:off x="7338551" y="5975691"/>
            <a:ext cx="4761271" cy="618183"/>
          </a:xfrm>
          <a:prstGeom prst="rect">
            <a:avLst/>
          </a:prstGeom>
          <a:noFill/>
        </p:spPr>
        <p:txBody>
          <a:bodyPr wrap="square">
            <a:spAutoFit/>
          </a:bodyPr>
          <a:lstStyle/>
          <a:p>
            <a:pPr algn="ctr">
              <a:lnSpc>
                <a:spcPct val="150000"/>
              </a:lnSpc>
              <a:spcBef>
                <a:spcPts val="1200"/>
              </a:spcBef>
              <a:spcAft>
                <a:spcPts val="800"/>
              </a:spcAft>
              <a:buNone/>
            </a:pPr>
            <a:r>
              <a:rPr lang="en-IN" sz="1200" b="1" kern="100" dirty="0">
                <a:effectLst/>
                <a:latin typeface="Times New Roman" panose="02020603050405020304" pitchFamily="18" charset="0"/>
                <a:ea typeface="Aptos" panose="020B0004020202020204" pitchFamily="34" charset="0"/>
                <a:cs typeface="Times New Roman" panose="02020603050405020304" pitchFamily="18" charset="0"/>
              </a:rPr>
              <a:t>Figure 1:</a:t>
            </a:r>
            <a:r>
              <a:rPr lang="en-IN" sz="1200" kern="100" dirty="0">
                <a:effectLst/>
                <a:latin typeface="Times New Roman" panose="02020603050405020304" pitchFamily="18" charset="0"/>
                <a:ea typeface="Aptos" panose="020B0004020202020204" pitchFamily="34" charset="0"/>
                <a:cs typeface="Times New Roman" panose="02020603050405020304" pitchFamily="18" charset="0"/>
              </a:rPr>
              <a:t> Graphical presentation of Adoption of Artificial Intelligence in Recruitment Systems</a:t>
            </a:r>
            <a:endParaRPr lang="en-IN"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7AD4CB09-AD04-FEDE-C2A8-02AE783B4912}"/>
              </a:ext>
            </a:extLst>
          </p:cNvPr>
          <p:cNvSpPr txBox="1"/>
          <p:nvPr/>
        </p:nvSpPr>
        <p:spPr>
          <a:xfrm>
            <a:off x="6625713" y="573217"/>
            <a:ext cx="6098458" cy="341184"/>
          </a:xfrm>
          <a:prstGeom prst="rect">
            <a:avLst/>
          </a:prstGeom>
          <a:noFill/>
        </p:spPr>
        <p:txBody>
          <a:bodyPr wrap="square">
            <a:spAutoFit/>
          </a:bodyPr>
          <a:lstStyle/>
          <a:p>
            <a:pPr algn="ctr">
              <a:lnSpc>
                <a:spcPct val="150000"/>
              </a:lnSpc>
              <a:spcBef>
                <a:spcPts val="1200"/>
              </a:spcBef>
              <a:spcAft>
                <a:spcPts val="800"/>
              </a:spcAft>
              <a:buNone/>
            </a:pPr>
            <a:r>
              <a:rPr lang="en-IN" sz="1200" b="1" kern="100" dirty="0">
                <a:effectLst/>
                <a:latin typeface="Times New Roman" panose="02020603050405020304" pitchFamily="18" charset="0"/>
                <a:ea typeface="Aptos" panose="020B0004020202020204" pitchFamily="34" charset="0"/>
                <a:cs typeface="Times New Roman" panose="02020603050405020304" pitchFamily="18" charset="0"/>
              </a:rPr>
              <a:t>Table 1: </a:t>
            </a:r>
            <a:r>
              <a:rPr lang="en-IN" sz="1200" kern="100" dirty="0">
                <a:effectLst/>
                <a:latin typeface="Times New Roman" panose="02020603050405020304" pitchFamily="18" charset="0"/>
                <a:ea typeface="Aptos" panose="020B0004020202020204" pitchFamily="34" charset="0"/>
                <a:cs typeface="Times New Roman" panose="02020603050405020304" pitchFamily="18" charset="0"/>
              </a:rPr>
              <a:t>Adoption of Artificial Intelligence in Recruitment Systems</a:t>
            </a:r>
            <a:endParaRPr lang="en-IN"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47010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rofessional Background PowerPoint Template">
            <a:extLst>
              <a:ext uri="{FF2B5EF4-FFF2-40B4-BE49-F238E27FC236}">
                <a16:creationId xmlns:a16="http://schemas.microsoft.com/office/drawing/2014/main" id="{6FC17144-604C-CA2D-F26A-1168EC8617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0D35060-6604-A642-A3CC-D3482CB93CE4}"/>
              </a:ext>
            </a:extLst>
          </p:cNvPr>
          <p:cNvSpPr>
            <a:spLocks noGrp="1"/>
          </p:cNvSpPr>
          <p:nvPr>
            <p:ph type="title"/>
          </p:nvPr>
        </p:nvSpPr>
        <p:spPr>
          <a:xfrm>
            <a:off x="838200" y="221085"/>
            <a:ext cx="10515600" cy="702546"/>
          </a:xfrm>
        </p:spPr>
        <p:txBody>
          <a:bodyPr/>
          <a:lstStyle/>
          <a:p>
            <a:pPr algn="ctr"/>
            <a:r>
              <a:rPr lang="en-IN" sz="4000" b="1" dirty="0">
                <a:latin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0932C119-E393-7621-5AEC-7EFA526E071D}"/>
              </a:ext>
            </a:extLst>
          </p:cNvPr>
          <p:cNvSpPr>
            <a:spLocks noGrp="1"/>
          </p:cNvSpPr>
          <p:nvPr>
            <p:ph idx="1"/>
          </p:nvPr>
        </p:nvSpPr>
        <p:spPr>
          <a:xfrm>
            <a:off x="838200" y="1144715"/>
            <a:ext cx="10515600" cy="5604670"/>
          </a:xfrm>
        </p:spPr>
        <p:txBody>
          <a:bodyPr>
            <a:noAutofit/>
          </a:bodyPr>
          <a:lstStyle/>
          <a:p>
            <a:pPr lvl="0">
              <a:lnSpc>
                <a:spcPct val="150000"/>
              </a:lnSpc>
            </a:pPr>
            <a:r>
              <a:rPr lang="en-IN" sz="1800" i="1" dirty="0">
                <a:latin typeface="Times New Roman" panose="02020603050405020304" pitchFamily="18" charset="0"/>
                <a:cs typeface="Times New Roman" panose="02020603050405020304" pitchFamily="18" charset="0"/>
              </a:rPr>
              <a:t>Abbasi, B. N., Wu, Y., &amp; Luo, Z. (2025). Exploring the impact of artificial intelligence on curriculum development in global higher education institutions. Education and Information Technologies, 30(1), 547-581.</a:t>
            </a:r>
            <a:endParaRPr lang="en-IN" sz="1800" dirty="0">
              <a:latin typeface="Times New Roman" panose="02020603050405020304" pitchFamily="18" charset="0"/>
              <a:cs typeface="Times New Roman" panose="02020603050405020304" pitchFamily="18" charset="0"/>
            </a:endParaRPr>
          </a:p>
          <a:p>
            <a:pPr lvl="0">
              <a:lnSpc>
                <a:spcPct val="150000"/>
              </a:lnSpc>
            </a:pPr>
            <a:r>
              <a:rPr lang="en-IN" sz="1800" i="1" dirty="0">
                <a:latin typeface="Times New Roman" panose="02020603050405020304" pitchFamily="18" charset="0"/>
                <a:cs typeface="Times New Roman" panose="02020603050405020304" pitchFamily="18" charset="0"/>
              </a:rPr>
              <a:t>Abdel </a:t>
            </a:r>
            <a:r>
              <a:rPr lang="en-IN" sz="1800" i="1" dirty="0" err="1">
                <a:latin typeface="Times New Roman" panose="02020603050405020304" pitchFamily="18" charset="0"/>
                <a:cs typeface="Times New Roman" panose="02020603050405020304" pitchFamily="18" charset="0"/>
              </a:rPr>
              <a:t>Riheem</a:t>
            </a:r>
            <a:r>
              <a:rPr lang="en-IN" sz="1800" i="1" dirty="0">
                <a:latin typeface="Times New Roman" panose="02020603050405020304" pitchFamily="18" charset="0"/>
                <a:cs typeface="Times New Roman" panose="02020603050405020304" pitchFamily="18" charset="0"/>
              </a:rPr>
              <a:t> Sayed Ahmed, Y., Abdel Moez, M., &amp; Youssef Ali, H. (2025). Enhancing E-selection of Faculty Teaching Staff by Using the Applications of Artificial Intelligence “Applied on Egyptian Higher Institutes”.  ة, 4(1), 147-166.‎</a:t>
            </a:r>
            <a:endParaRPr lang="en-IN" sz="1800" dirty="0">
              <a:latin typeface="Times New Roman" panose="02020603050405020304" pitchFamily="18" charset="0"/>
              <a:cs typeface="Times New Roman" panose="02020603050405020304" pitchFamily="18" charset="0"/>
            </a:endParaRPr>
          </a:p>
          <a:p>
            <a:pPr lvl="0">
              <a:lnSpc>
                <a:spcPct val="150000"/>
              </a:lnSpc>
            </a:pPr>
            <a:r>
              <a:rPr lang="en-IN" sz="1800" i="1" dirty="0">
                <a:latin typeface="Times New Roman" panose="02020603050405020304" pitchFamily="18" charset="0"/>
                <a:cs typeface="Times New Roman" panose="02020603050405020304" pitchFamily="18" charset="0"/>
              </a:rPr>
              <a:t>Aithal, P. S., &amp; Aithal, S. (2023). Optimizing the use of artificial intelligence-powered GPTs as teaching and research assistants by professors in higher education institutions: A study on smart utilization. International Journal of Management, Technology, and Social Sciences (IJMTS), 8(4), 368-401.</a:t>
            </a:r>
            <a:endParaRPr lang="en-IN" sz="1800" dirty="0">
              <a:latin typeface="Times New Roman" panose="02020603050405020304" pitchFamily="18" charset="0"/>
              <a:cs typeface="Times New Roman" panose="02020603050405020304" pitchFamily="18" charset="0"/>
            </a:endParaRPr>
          </a:p>
          <a:p>
            <a:pPr lvl="0">
              <a:lnSpc>
                <a:spcPct val="150000"/>
              </a:lnSpc>
            </a:pPr>
            <a:r>
              <a:rPr lang="en-IN" sz="1800" i="1" dirty="0">
                <a:latin typeface="Times New Roman" panose="02020603050405020304" pitchFamily="18" charset="0"/>
                <a:cs typeface="Times New Roman" panose="02020603050405020304" pitchFamily="18" charset="0"/>
              </a:rPr>
              <a:t>Allal-Chérif, O., </a:t>
            </a:r>
            <a:r>
              <a:rPr lang="en-IN" sz="1800" i="1" dirty="0" err="1">
                <a:latin typeface="Times New Roman" panose="02020603050405020304" pitchFamily="18" charset="0"/>
                <a:cs typeface="Times New Roman" panose="02020603050405020304" pitchFamily="18" charset="0"/>
              </a:rPr>
              <a:t>Aránega</a:t>
            </a:r>
            <a:r>
              <a:rPr lang="en-IN" sz="1800" i="1" dirty="0">
                <a:latin typeface="Times New Roman" panose="02020603050405020304" pitchFamily="18" charset="0"/>
                <a:cs typeface="Times New Roman" panose="02020603050405020304" pitchFamily="18" charset="0"/>
              </a:rPr>
              <a:t>, A. Y., &amp; Sánchez, R. C. (2021). Intelligent recruitment: How to identify, select, and retain talents from around the world using artificial intelligence. Technological Forecasting and Social Change, 169, 120822.</a:t>
            </a:r>
            <a:endParaRPr lang="en-IN" sz="1800" dirty="0">
              <a:latin typeface="Times New Roman" panose="02020603050405020304" pitchFamily="18" charset="0"/>
              <a:cs typeface="Times New Roman" panose="02020603050405020304" pitchFamily="18" charset="0"/>
            </a:endParaRPr>
          </a:p>
          <a:p>
            <a:pPr>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209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rofessional Background PowerPoint Template">
            <a:extLst>
              <a:ext uri="{FF2B5EF4-FFF2-40B4-BE49-F238E27FC236}">
                <a16:creationId xmlns:a16="http://schemas.microsoft.com/office/drawing/2014/main" id="{3167575E-90C9-4400-63C1-B8FCFB220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C2DF0F4-BAB1-2985-9239-621E6BB91080}"/>
              </a:ext>
            </a:extLst>
          </p:cNvPr>
          <p:cNvSpPr>
            <a:spLocks noGrp="1"/>
          </p:cNvSpPr>
          <p:nvPr>
            <p:ph type="title"/>
          </p:nvPr>
        </p:nvSpPr>
        <p:spPr>
          <a:xfrm>
            <a:off x="838200" y="2474144"/>
            <a:ext cx="10515600" cy="1325563"/>
          </a:xfrm>
        </p:spPr>
        <p:txBody>
          <a:bodyPr>
            <a:normAutofit/>
          </a:bodyPr>
          <a:lstStyle/>
          <a:p>
            <a:pPr algn="ctr"/>
            <a:r>
              <a:rPr lang="en-IN" sz="4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6289610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TotalTime>
  <Words>879</Words>
  <Application>Microsoft Office PowerPoint</Application>
  <PresentationFormat>Widescreen</PresentationFormat>
  <Paragraphs>52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Aptos</vt:lpstr>
      <vt:lpstr>Aptos Display</vt:lpstr>
      <vt:lpstr>Arial</vt:lpstr>
      <vt:lpstr>Times New Roman</vt:lpstr>
      <vt:lpstr>Office Theme</vt:lpstr>
      <vt:lpstr>PowerPoint Presentation</vt:lpstr>
      <vt:lpstr>PowerPoint Presentation</vt:lpstr>
      <vt:lpstr>REVIEW OF LITERATURE</vt:lpstr>
      <vt:lpstr>RESEARCH METHODEOLOGY </vt:lpstr>
      <vt:lpstr>RESULT AND DISCUSSION  </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3</cp:revision>
  <dcterms:created xsi:type="dcterms:W3CDTF">2026-02-11T10:56:20Z</dcterms:created>
  <dcterms:modified xsi:type="dcterms:W3CDTF">2026-02-28T12:39:24Z</dcterms:modified>
</cp:coreProperties>
</file>