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4"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626FA0C-7372-4254-AF7A-BC2E4BE6EB3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26FA0C-7372-4254-AF7A-BC2E4BE6EB3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739F99-7840-4295-BA27-1C14BDE355AC}" type="slidenum">
              <a:rPr lang="en-US" smtClean="0"/>
              <a:pPr/>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26FA0C-7372-4254-AF7A-BC2E4BE6EB3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4626FA0C-7372-4254-AF7A-BC2E4BE6EB3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739F99-7840-4295-BA27-1C14BDE355AC}" type="slidenum">
              <a:rPr lang="en-US" smtClean="0"/>
              <a:pPr/>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626FA0C-7372-4254-AF7A-BC2E4BE6EB33}"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26FA0C-7372-4254-AF7A-BC2E4BE6EB33}"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626FA0C-7372-4254-AF7A-BC2E4BE6EB33}"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626FA0C-7372-4254-AF7A-BC2E4BE6EB3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739F99-7840-4295-BA27-1C14BDE355AC}" type="slidenum">
              <a:rPr lang="en-US" smtClean="0"/>
              <a:pPr/>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26FA0C-7372-4254-AF7A-BC2E4BE6EB33}"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739F99-7840-4295-BA27-1C14BDE355AC}" type="slidenum">
              <a:rPr lang="en-US" smtClean="0"/>
              <a:pPr/>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26FA0C-7372-4254-AF7A-BC2E4BE6EB3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739F99-7840-4295-BA27-1C14BDE355A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626FA0C-7372-4254-AF7A-BC2E4BE6EB33}"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739F99-7840-4295-BA27-1C14BDE355AC}" type="slidenum">
              <a:rPr lang="en-US" smtClean="0"/>
              <a:pPr/>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626FA0C-7372-4254-AF7A-BC2E4BE6EB33}" type="datetimeFigureOut">
              <a:rPr lang="en-US" smtClean="0"/>
              <a:pPr/>
              <a:t>3/12/2024</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AA739F99-7840-4295-BA27-1C14BDE355AC}" type="slidenum">
              <a:rPr lang="en-US" smtClean="0"/>
              <a:pPr/>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7581" y="990600"/>
            <a:ext cx="7175351" cy="4419600"/>
          </a:xfrm>
        </p:spPr>
        <p:txBody>
          <a:bodyPr>
            <a:normAutofit fontScale="90000"/>
          </a:bodyPr>
          <a:lstStyle/>
          <a:p>
            <a:pPr marL="182880" indent="0" algn="ctr">
              <a:buNone/>
            </a:pPr>
            <a:r>
              <a:rPr lang="en-US" sz="4400" dirty="0">
                <a:effectLst>
                  <a:outerShdw blurRad="38100" dist="38100" dir="2700000" algn="tl">
                    <a:srgbClr val="000000">
                      <a:alpha val="43137"/>
                    </a:srgbClr>
                  </a:outerShdw>
                </a:effectLst>
                <a:latin typeface="Algerian" pitchFamily="82" charset="0"/>
              </a:rPr>
              <a:t>ENHANCING SUPPLY CHAIN MANAGEMENT IN FOOD MANUFACTURING: INTEGRATING PRODUCTION, PLANNING, AND QUALITY CONTROL</a:t>
            </a:r>
            <a:br>
              <a:rPr lang="en-US" sz="4400" dirty="0">
                <a:effectLst>
                  <a:outerShdw blurRad="38100" dist="38100" dir="2700000" algn="tl">
                    <a:srgbClr val="000000">
                      <a:alpha val="43137"/>
                    </a:srgbClr>
                  </a:outerShdw>
                </a:effectLst>
                <a:latin typeface="Algerian" pitchFamily="82" charset="0"/>
              </a:rPr>
            </a:br>
            <a:endParaRPr lang="en-US" sz="4400" dirty="0">
              <a:effectLst>
                <a:outerShdw blurRad="38100" dist="38100" dir="2700000" algn="tl">
                  <a:srgbClr val="000000">
                    <a:alpha val="43137"/>
                  </a:srgbClr>
                </a:outerShdw>
              </a:effectLst>
              <a:latin typeface="Algerian" pitchFamily="82" charset="0"/>
            </a:endParaRPr>
          </a:p>
        </p:txBody>
      </p:sp>
      <p:sp>
        <p:nvSpPr>
          <p:cNvPr id="3" name="Rectangle 2"/>
          <p:cNvSpPr/>
          <p:nvPr/>
        </p:nvSpPr>
        <p:spPr>
          <a:xfrm>
            <a:off x="0" y="5867400"/>
            <a:ext cx="2289409" cy="369332"/>
          </a:xfrm>
          <a:prstGeom prst="rect">
            <a:avLst/>
          </a:prstGeom>
        </p:spPr>
        <p:txBody>
          <a:bodyPr wrap="none">
            <a:spAutoFit/>
          </a:bodyPr>
          <a:lstStyle/>
          <a:p>
            <a:r>
              <a:rPr lang="en-US" b="1" dirty="0" smtClean="0"/>
              <a:t>GIRISH M LOKHANDE</a:t>
            </a:r>
            <a:endParaRPr lang="en-US" b="1" dirty="0"/>
          </a:p>
        </p:txBody>
      </p:sp>
      <p:sp>
        <p:nvSpPr>
          <p:cNvPr id="4" name="Rectangle 3"/>
          <p:cNvSpPr/>
          <p:nvPr/>
        </p:nvSpPr>
        <p:spPr>
          <a:xfrm>
            <a:off x="0" y="6248400"/>
            <a:ext cx="2534668" cy="369332"/>
          </a:xfrm>
          <a:prstGeom prst="rect">
            <a:avLst/>
          </a:prstGeom>
        </p:spPr>
        <p:txBody>
          <a:bodyPr wrap="none">
            <a:spAutoFit/>
          </a:bodyPr>
          <a:lstStyle/>
          <a:p>
            <a:r>
              <a:rPr lang="en-US" b="1" dirty="0" smtClean="0"/>
              <a:t>Subject: MANAGEMENT</a:t>
            </a:r>
            <a:endParaRPr lang="en-US" b="1" dirty="0"/>
          </a:p>
        </p:txBody>
      </p:sp>
    </p:spTree>
    <p:extLst>
      <p:ext uri="{BB962C8B-B14F-4D97-AF65-F5344CB8AC3E}">
        <p14:creationId xmlns:p14="http://schemas.microsoft.com/office/powerpoint/2010/main" xmlns="" val="149181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a:r>
              <a:rPr lang="en-US" dirty="0">
                <a:latin typeface="Times New Roman" pitchFamily="18" charset="0"/>
                <a:cs typeface="Times New Roman" pitchFamily="18" charset="0"/>
              </a:rPr>
              <a:t>The ongoing advancements in technology and industry rivalry, businesses that want to differentiate themselves from the competition via superior goods and services and a focus on customer demands must work to include critical business processes and management principles.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Ahumada </a:t>
            </a:r>
            <a:r>
              <a:rPr lang="en-US" dirty="0">
                <a:latin typeface="Times New Roman" pitchFamily="18" charset="0"/>
                <a:cs typeface="Times New Roman" pitchFamily="18" charset="0"/>
              </a:rPr>
              <a:t>and Villalobosa contend that the conventional approach to food supply chain management has to be improved with new the acceptance of this theory offers a foundation for the fusion of contemporary quality management ideas with logistics.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actuality, these ideas prioritize the demands of the consumer and enhance organizational internal procedures. </a:t>
            </a:r>
          </a:p>
        </p:txBody>
      </p:sp>
      <p:sp>
        <p:nvSpPr>
          <p:cNvPr id="2" name="Title 1"/>
          <p:cNvSpPr>
            <a:spLocks noGrp="1"/>
          </p:cNvSpPr>
          <p:nvPr>
            <p:ph type="title"/>
          </p:nvPr>
        </p:nvSpPr>
        <p:spPr/>
        <p:txBody>
          <a:bodyPr/>
          <a:lstStyle/>
          <a:p>
            <a:pPr marL="0" indent="0">
              <a:buNone/>
            </a:pPr>
            <a:r>
              <a:rPr lang="en-US" sz="4800" dirty="0">
                <a:effectLst>
                  <a:outerShdw blurRad="38100" dist="38100" dir="2700000" algn="tl">
                    <a:srgbClr val="000000">
                      <a:alpha val="43137"/>
                    </a:srgbClr>
                  </a:outerShdw>
                </a:effectLst>
                <a:latin typeface="Times New Roman" pitchFamily="18" charset="0"/>
                <a:cs typeface="Times New Roman" pitchFamily="18" charset="0"/>
              </a:rPr>
              <a:t>INTRODUCTION </a:t>
            </a:r>
          </a:p>
        </p:txBody>
      </p:sp>
    </p:spTree>
    <p:extLst>
      <p:ext uri="{BB962C8B-B14F-4D97-AF65-F5344CB8AC3E}">
        <p14:creationId xmlns:p14="http://schemas.microsoft.com/office/powerpoint/2010/main" xmlns="" val="24862500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1800" b="1" dirty="0">
                <a:latin typeface="Times New Roman" pitchFamily="18" charset="0"/>
                <a:cs typeface="Times New Roman" pitchFamily="18" charset="0"/>
              </a:rPr>
              <a:t>Zhao, X., Wang, P., &amp; Pal, R. (2021) </a:t>
            </a:r>
            <a:r>
              <a:rPr lang="en-US" sz="1800" dirty="0">
                <a:latin typeface="Times New Roman" pitchFamily="18" charset="0"/>
                <a:cs typeface="Times New Roman" pitchFamily="18" charset="0"/>
              </a:rPr>
              <a:t>That's what the outcomes show, with regards to the agro-food store network, provider and interior mix are urgent for further developing item quality. Besides, the connection between provider incorporation and monetary accomplishment as well as the connection between inside combination and monetary execution are both completely interceded by the nature of the item. </a:t>
            </a:r>
            <a:endParaRPr lang="en-US" sz="1800" dirty="0" smtClean="0">
              <a:latin typeface="Times New Roman" pitchFamily="18" charset="0"/>
              <a:cs typeface="Times New Roman" pitchFamily="18" charset="0"/>
            </a:endParaRPr>
          </a:p>
          <a:p>
            <a:pPr algn="just"/>
            <a:r>
              <a:rPr lang="en-US" sz="1800" b="1" dirty="0">
                <a:latin typeface="Times New Roman" pitchFamily="18" charset="0"/>
                <a:cs typeface="Times New Roman" pitchFamily="18" charset="0"/>
              </a:rPr>
              <a:t>Ben-</a:t>
            </a:r>
            <a:r>
              <a:rPr lang="en-US" sz="1800" b="1" dirty="0" err="1">
                <a:latin typeface="Times New Roman" pitchFamily="18" charset="0"/>
                <a:cs typeface="Times New Roman" pitchFamily="18" charset="0"/>
              </a:rPr>
              <a:t>Daya</a:t>
            </a:r>
            <a:r>
              <a:rPr lang="en-US" sz="1800" b="1" dirty="0">
                <a:latin typeface="Times New Roman" pitchFamily="18" charset="0"/>
                <a:cs typeface="Times New Roman" pitchFamily="18" charset="0"/>
              </a:rPr>
              <a:t>, M., </a:t>
            </a:r>
            <a:r>
              <a:rPr lang="en-US" sz="1800" b="1" dirty="0" err="1">
                <a:latin typeface="Times New Roman" pitchFamily="18" charset="0"/>
                <a:cs typeface="Times New Roman" pitchFamily="18" charset="0"/>
              </a:rPr>
              <a:t>Hassini</a:t>
            </a:r>
            <a:r>
              <a:rPr lang="en-US" sz="1800" b="1" dirty="0">
                <a:latin typeface="Times New Roman" pitchFamily="18" charset="0"/>
                <a:cs typeface="Times New Roman" pitchFamily="18" charset="0"/>
              </a:rPr>
              <a:t>, E., </a:t>
            </a:r>
            <a:r>
              <a:rPr lang="en-US" sz="1800" b="1" dirty="0" err="1">
                <a:latin typeface="Times New Roman" pitchFamily="18" charset="0"/>
                <a:cs typeface="Times New Roman" pitchFamily="18" charset="0"/>
              </a:rPr>
              <a:t>Bahroun</a:t>
            </a:r>
            <a:r>
              <a:rPr lang="en-US" sz="1800" b="1" dirty="0">
                <a:latin typeface="Times New Roman" pitchFamily="18" charset="0"/>
                <a:cs typeface="Times New Roman" pitchFamily="18" charset="0"/>
              </a:rPr>
              <a:t>, Z., &amp; </a:t>
            </a:r>
            <a:r>
              <a:rPr lang="en-US" sz="1800" b="1" dirty="0" err="1">
                <a:latin typeface="Times New Roman" pitchFamily="18" charset="0"/>
                <a:cs typeface="Times New Roman" pitchFamily="18" charset="0"/>
              </a:rPr>
              <a:t>Banimfreg</a:t>
            </a:r>
            <a:r>
              <a:rPr lang="en-US" sz="1800" b="1" dirty="0">
                <a:latin typeface="Times New Roman" pitchFamily="18" charset="0"/>
                <a:cs typeface="Times New Roman" pitchFamily="18" charset="0"/>
              </a:rPr>
              <a:t>, B. H. (2020) </a:t>
            </a:r>
            <a:r>
              <a:rPr lang="en-US" sz="1800" dirty="0">
                <a:latin typeface="Times New Roman" pitchFamily="18" charset="0"/>
                <a:cs typeface="Times New Roman" pitchFamily="18" charset="0"/>
              </a:rPr>
              <a:t>To get a superior comprehension of the potential, snags, and job of IoT and other empowering innovations, such blockchain, on FSC quality administration, we will focus on the FSC, inspect the writing, and do a bibliometric examination. </a:t>
            </a:r>
          </a:p>
        </p:txBody>
      </p:sp>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itchFamily="18" charset="0"/>
                <a:cs typeface="Times New Roman" pitchFamily="18" charset="0"/>
              </a:rPr>
              <a:t>LITERATURE REVIEW </a:t>
            </a:r>
          </a:p>
        </p:txBody>
      </p:sp>
    </p:spTree>
    <p:extLst>
      <p:ext uri="{BB962C8B-B14F-4D97-AF65-F5344CB8AC3E}">
        <p14:creationId xmlns:p14="http://schemas.microsoft.com/office/powerpoint/2010/main" xmlns="" val="860086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marL="0" indent="0" algn="just">
              <a:buNone/>
            </a:pPr>
            <a:r>
              <a:rPr lang="en-US" dirty="0">
                <a:latin typeface="Times New Roman" pitchFamily="18" charset="0"/>
                <a:cs typeface="Times New Roman" pitchFamily="18" charset="0"/>
              </a:rPr>
              <a:t>This publication's primary goal was to investigate how the operation of food supply chains is affected when standardized quality management system criteria are implemented.</a:t>
            </a:r>
          </a:p>
          <a:p>
            <a:pPr marL="0" indent="0" algn="just">
              <a:buNone/>
            </a:pPr>
            <a:r>
              <a:rPr lang="en-US" dirty="0">
                <a:latin typeface="Times New Roman" pitchFamily="18" charset="0"/>
                <a:cs typeface="Times New Roman" pitchFamily="18" charset="0"/>
              </a:rPr>
              <a:t>The following factors are responsible for the work's selection:</a:t>
            </a:r>
          </a:p>
          <a:p>
            <a:pPr lvl="0" algn="just"/>
            <a:r>
              <a:rPr lang="en-US" dirty="0">
                <a:latin typeface="Times New Roman" pitchFamily="18" charset="0"/>
                <a:cs typeface="Times New Roman" pitchFamily="18" charset="0"/>
              </a:rPr>
              <a:t>There are currently insufficient studies in the literature on how quality management systems affect food supply chains' ability to function. </a:t>
            </a:r>
          </a:p>
          <a:p>
            <a:pPr lvl="0" algn="just"/>
            <a:r>
              <a:rPr lang="en-US" dirty="0">
                <a:latin typeface="Times New Roman" pitchFamily="18" charset="0"/>
                <a:cs typeface="Times New Roman" pitchFamily="18" charset="0"/>
              </a:rPr>
              <a:t>The idea of the food chain supply is crucial to modern business operations, both practically and scientifically.</a:t>
            </a:r>
          </a:p>
          <a:p>
            <a:pPr lvl="0" algn="just"/>
            <a:r>
              <a:rPr lang="en-US" dirty="0">
                <a:latin typeface="Times New Roman" pitchFamily="18" charset="0"/>
                <a:cs typeface="Times New Roman" pitchFamily="18" charset="0"/>
              </a:rPr>
              <a:t>In the context of customer happiness in the European Union, food product quality is very crucial. </a:t>
            </a:r>
          </a:p>
          <a:p>
            <a:pPr lvl="0" algn="just"/>
            <a:r>
              <a:rPr lang="en-US" dirty="0">
                <a:latin typeface="Times New Roman" pitchFamily="18" charset="0"/>
                <a:cs typeface="Times New Roman" pitchFamily="18" charset="0"/>
              </a:rPr>
              <a:t>Through careful integration of logistics and quality management, businesses may create a synergistic effect that greatly streamlines their operations.</a:t>
            </a:r>
          </a:p>
          <a:p>
            <a:pPr algn="just"/>
            <a:endParaRPr lang="en-US" dirty="0">
              <a:latin typeface="Times New Roman" pitchFamily="18" charset="0"/>
              <a:cs typeface="Times New Roman" pitchFamily="18" charset="0"/>
            </a:endParaRPr>
          </a:p>
        </p:txBody>
      </p:sp>
      <p:sp>
        <p:nvSpPr>
          <p:cNvPr id="3" name="Title 2"/>
          <p:cNvSpPr>
            <a:spLocks noGrp="1"/>
          </p:cNvSpPr>
          <p:nvPr>
            <p:ph type="title"/>
          </p:nvPr>
        </p:nvSpPr>
        <p:spPr/>
        <p:txBody>
          <a:bodyPr>
            <a:noAutofit/>
          </a:bodyPr>
          <a:lstStyle/>
          <a:p>
            <a:r>
              <a:rPr lang="en-US" b="1" dirty="0">
                <a:effectLst>
                  <a:outerShdw blurRad="38100" dist="38100" dir="2700000" algn="tl">
                    <a:srgbClr val="000000">
                      <a:alpha val="43137"/>
                    </a:srgbClr>
                  </a:outerShdw>
                </a:effectLst>
                <a:latin typeface="Times New Roman" pitchFamily="18" charset="0"/>
                <a:cs typeface="Times New Roman" pitchFamily="18" charset="0"/>
              </a:rPr>
              <a:t>RESEARCH METHODOLOGY </a:t>
            </a:r>
          </a:p>
        </p:txBody>
      </p:sp>
    </p:spTree>
    <p:extLst>
      <p:ext uri="{BB962C8B-B14F-4D97-AF65-F5344CB8AC3E}">
        <p14:creationId xmlns:p14="http://schemas.microsoft.com/office/powerpoint/2010/main" xmlns="" val="841621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n-US" sz="2000" dirty="0">
                <a:latin typeface="Times New Roman" pitchFamily="18" charset="0"/>
                <a:cs typeface="Times New Roman" pitchFamily="18" charset="0"/>
              </a:rPr>
              <a:t>The survey's findings will be shown in the section that follows. Finding out how introducing quality management systems improved food supply chains was the aim of the first inquiry (Fig. 1</a:t>
            </a:r>
            <a:r>
              <a:rPr lang="en-US" sz="2000" dirty="0" smtClean="0">
                <a:latin typeface="Times New Roman" pitchFamily="18" charset="0"/>
                <a:cs typeface="Times New Roman" pitchFamily="18" charset="0"/>
              </a:rPr>
              <a:t>.).</a:t>
            </a:r>
          </a:p>
          <a:p>
            <a:pPr marL="0" indent="0">
              <a:buNone/>
            </a:pPr>
            <a:endParaRPr lang="en-US" dirty="0"/>
          </a:p>
        </p:txBody>
      </p:sp>
      <p:sp>
        <p:nvSpPr>
          <p:cNvPr id="3" name="Title 2"/>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itchFamily="18" charset="0"/>
                <a:cs typeface="Times New Roman" pitchFamily="18" charset="0"/>
              </a:rPr>
              <a:t>RESEARCH RESULTS </a:t>
            </a:r>
          </a:p>
        </p:txBody>
      </p:sp>
      <p:pic>
        <p:nvPicPr>
          <p:cNvPr id="4" name="Picture 3"/>
          <p:cNvPicPr/>
          <p:nvPr/>
        </p:nvPicPr>
        <p:blipFill>
          <a:blip r:embed="rId2"/>
          <a:stretch>
            <a:fillRect/>
          </a:stretch>
        </p:blipFill>
        <p:spPr>
          <a:xfrm>
            <a:off x="3191306" y="3657600"/>
            <a:ext cx="2733675" cy="2419350"/>
          </a:xfrm>
          <a:prstGeom prst="rect">
            <a:avLst/>
          </a:prstGeom>
        </p:spPr>
      </p:pic>
    </p:spTree>
    <p:extLst>
      <p:ext uri="{BB962C8B-B14F-4D97-AF65-F5344CB8AC3E}">
        <p14:creationId xmlns:p14="http://schemas.microsoft.com/office/powerpoint/2010/main" xmlns="" val="3020755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latin typeface="Times New Roman" pitchFamily="18" charset="0"/>
                <a:cs typeface="Times New Roman" pitchFamily="18" charset="0"/>
              </a:rPr>
              <a:t>Quality management improves supply chain aspects</a:t>
            </a:r>
          </a:p>
        </p:txBody>
      </p:sp>
      <p:sp>
        <p:nvSpPr>
          <p:cNvPr id="5" name="Content Placeholder 4"/>
          <p:cNvSpPr>
            <a:spLocks noGrp="1"/>
          </p:cNvSpPr>
          <p:nvPr>
            <p:ph idx="1"/>
          </p:nvPr>
        </p:nvSpPr>
        <p:spPr/>
        <p:txBody>
          <a:bodyPr>
            <a:normAutofit/>
          </a:bodyPr>
          <a:lstStyle/>
          <a:p>
            <a:r>
              <a:rPr lang="en-US" sz="2000" dirty="0" smtClean="0">
                <a:latin typeface="Times New Roman" pitchFamily="18" charset="0"/>
                <a:cs typeface="Times New Roman" pitchFamily="18" charset="0"/>
              </a:rPr>
              <a:t>Figure shows </a:t>
            </a:r>
            <a:r>
              <a:rPr lang="en-US" sz="2000" dirty="0">
                <a:latin typeface="Times New Roman" pitchFamily="18" charset="0"/>
                <a:cs typeface="Times New Roman" pitchFamily="18" charset="0"/>
              </a:rPr>
              <a:t>the distribution of </a:t>
            </a:r>
            <a:r>
              <a:rPr lang="en-US" sz="2000" dirty="0" smtClean="0">
                <a:latin typeface="Times New Roman" pitchFamily="18" charset="0"/>
                <a:cs typeface="Times New Roman" pitchFamily="18" charset="0"/>
              </a:rPr>
              <a:t>responses</a:t>
            </a:r>
          </a:p>
          <a:p>
            <a:endParaRPr lang="en-US" sz="2000" dirty="0">
              <a:latin typeface="Times New Roman" pitchFamily="18" charset="0"/>
              <a:cs typeface="Times New Roman" pitchFamily="18" charset="0"/>
            </a:endParaRPr>
          </a:p>
        </p:txBody>
      </p:sp>
      <p:pic>
        <p:nvPicPr>
          <p:cNvPr id="6" name="Picture 5"/>
          <p:cNvPicPr/>
          <p:nvPr/>
        </p:nvPicPr>
        <p:blipFill>
          <a:blip r:embed="rId2"/>
          <a:stretch>
            <a:fillRect/>
          </a:stretch>
        </p:blipFill>
        <p:spPr>
          <a:xfrm>
            <a:off x="3200400" y="3463635"/>
            <a:ext cx="3009900" cy="2181225"/>
          </a:xfrm>
          <a:prstGeom prst="rect">
            <a:avLst/>
          </a:prstGeom>
        </p:spPr>
      </p:pic>
    </p:spTree>
    <p:extLst>
      <p:ext uri="{BB962C8B-B14F-4D97-AF65-F5344CB8AC3E}">
        <p14:creationId xmlns:p14="http://schemas.microsoft.com/office/powerpoint/2010/main" xmlns="" val="3882898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algn="just"/>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food supply chain's quality problem is a complicated one. Every logistic subsystem has a specific objective and influences the food product's quality in a unique way.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Based </a:t>
            </a:r>
            <a:r>
              <a:rPr lang="en-US" dirty="0">
                <a:latin typeface="Times New Roman" pitchFamily="18" charset="0"/>
                <a:cs typeface="Times New Roman" pitchFamily="18" charset="0"/>
              </a:rPr>
              <a:t>on research and analysis, it is possible to conclude that: quality management systems improve food supply chains, particularly in areas like enhancing supplier collaboration, streamlining quality control, and improving customer service logistics; the implementation of quality management systems should be predicated on a carefully chosen strategy that enables an increase in their effectiveness and efficiency; and quality management systems have the least impact on processes that are directly related to the physical flow of products.</a:t>
            </a:r>
          </a:p>
          <a:p>
            <a:endParaRPr lang="en-US" dirty="0"/>
          </a:p>
        </p:txBody>
      </p:sp>
      <p:sp>
        <p:nvSpPr>
          <p:cNvPr id="3" name="Title 2"/>
          <p:cNvSpPr>
            <a:spLocks noGrp="1"/>
          </p:cNvSpPr>
          <p:nvPr>
            <p:ph type="title"/>
          </p:nvPr>
        </p:nvSpPr>
        <p:spPr/>
        <p:txBody>
          <a:bodyPr>
            <a:normAutofit/>
          </a:bodyPr>
          <a:lstStyle/>
          <a:p>
            <a:r>
              <a:rPr lang="en-US" sz="4800" b="1" dirty="0">
                <a:effectLst>
                  <a:outerShdw blurRad="38100" dist="38100" dir="2700000" algn="tl">
                    <a:srgbClr val="000000">
                      <a:alpha val="43137"/>
                    </a:srgbClr>
                  </a:outerShdw>
                </a:effectLst>
                <a:latin typeface="Times New Roman" pitchFamily="18" charset="0"/>
                <a:cs typeface="Times New Roman" pitchFamily="18" charset="0"/>
              </a:rPr>
              <a:t>CONCLUSION </a:t>
            </a:r>
          </a:p>
        </p:txBody>
      </p:sp>
    </p:spTree>
    <p:extLst>
      <p:ext uri="{BB962C8B-B14F-4D97-AF65-F5344CB8AC3E}">
        <p14:creationId xmlns:p14="http://schemas.microsoft.com/office/powerpoint/2010/main" xmlns="" val="4276643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marL="457200" indent="-457200" algn="just">
              <a:buFont typeface="+mj-lt"/>
              <a:buAutoNum type="arabicPeriod"/>
            </a:pPr>
            <a:r>
              <a:rPr lang="en-US" dirty="0" smtClean="0">
                <a:latin typeface="Times New Roman" pitchFamily="18" charset="0"/>
                <a:cs typeface="Times New Roman" pitchFamily="18" charset="0"/>
              </a:rPr>
              <a:t>Zhao</a:t>
            </a:r>
            <a:r>
              <a:rPr lang="en-US" dirty="0">
                <a:latin typeface="Times New Roman" pitchFamily="18" charset="0"/>
                <a:cs typeface="Times New Roman" pitchFamily="18" charset="0"/>
              </a:rPr>
              <a:t>, X., Wang, P., &amp; Pal, R. (2021). The effects of agro-food supply chain integration on product quality and financial performance: Evidence from Chinese agro-food processing business. International Journal of Production Economics, 231, 107832.</a:t>
            </a:r>
          </a:p>
          <a:p>
            <a:pPr marL="457200" indent="-457200" algn="just">
              <a:buFont typeface="+mj-lt"/>
              <a:buAutoNum type="arabicPeriod"/>
            </a:pPr>
            <a:r>
              <a:rPr lang="en-US" dirty="0" smtClean="0">
                <a:latin typeface="Times New Roman" pitchFamily="18" charset="0"/>
                <a:cs typeface="Times New Roman" pitchFamily="18" charset="0"/>
              </a:rPr>
              <a:t>Ben-</a:t>
            </a:r>
            <a:r>
              <a:rPr lang="en-US" dirty="0" err="1" smtClean="0">
                <a:latin typeface="Times New Roman" pitchFamily="18" charset="0"/>
                <a:cs typeface="Times New Roman" pitchFamily="18" charset="0"/>
              </a:rPr>
              <a:t>Daya</a:t>
            </a:r>
            <a:r>
              <a:rPr lang="en-US" dirty="0">
                <a:latin typeface="Times New Roman" pitchFamily="18" charset="0"/>
                <a:cs typeface="Times New Roman" pitchFamily="18" charset="0"/>
              </a:rPr>
              <a:t>, M., </a:t>
            </a:r>
            <a:r>
              <a:rPr lang="en-US" dirty="0" err="1">
                <a:latin typeface="Times New Roman" pitchFamily="18" charset="0"/>
                <a:cs typeface="Times New Roman" pitchFamily="18" charset="0"/>
              </a:rPr>
              <a:t>Hassini</a:t>
            </a:r>
            <a:r>
              <a:rPr lang="en-US" dirty="0">
                <a:latin typeface="Times New Roman" pitchFamily="18" charset="0"/>
                <a:cs typeface="Times New Roman" pitchFamily="18" charset="0"/>
              </a:rPr>
              <a:t>, E., </a:t>
            </a:r>
            <a:r>
              <a:rPr lang="en-US" dirty="0" err="1">
                <a:latin typeface="Times New Roman" pitchFamily="18" charset="0"/>
                <a:cs typeface="Times New Roman" pitchFamily="18" charset="0"/>
              </a:rPr>
              <a:t>Bahroun</a:t>
            </a:r>
            <a:r>
              <a:rPr lang="en-US" dirty="0">
                <a:latin typeface="Times New Roman" pitchFamily="18" charset="0"/>
                <a:cs typeface="Times New Roman" pitchFamily="18" charset="0"/>
              </a:rPr>
              <a:t>, Z., &amp; </a:t>
            </a:r>
            <a:r>
              <a:rPr lang="en-US" dirty="0" err="1">
                <a:latin typeface="Times New Roman" pitchFamily="18" charset="0"/>
                <a:cs typeface="Times New Roman" pitchFamily="18" charset="0"/>
              </a:rPr>
              <a:t>Banimfreg</a:t>
            </a:r>
            <a:r>
              <a:rPr lang="en-US" dirty="0">
                <a:latin typeface="Times New Roman" pitchFamily="18" charset="0"/>
                <a:cs typeface="Times New Roman" pitchFamily="18" charset="0"/>
              </a:rPr>
              <a:t>, B. H. (2020). The role of internet of things in food supply chain quality management: A review. Quality management journal, 28(1), 17-40.</a:t>
            </a:r>
          </a:p>
          <a:p>
            <a:pPr marL="457200" indent="-457200" algn="just">
              <a:buFont typeface="+mj-lt"/>
              <a:buAutoNum type="arabicPeriod"/>
            </a:pPr>
            <a:r>
              <a:rPr lang="en-US" dirty="0" smtClean="0">
                <a:latin typeface="Times New Roman" pitchFamily="18" charset="0"/>
                <a:cs typeface="Times New Roman" pitchFamily="18" charset="0"/>
              </a:rPr>
              <a:t>Reyes</a:t>
            </a:r>
            <a:r>
              <a:rPr lang="en-US" dirty="0">
                <a:latin typeface="Times New Roman" pitchFamily="18" charset="0"/>
                <a:cs typeface="Times New Roman" pitchFamily="18" charset="0"/>
              </a:rPr>
              <a:t>, J., Mula, J., &amp; </a:t>
            </a:r>
            <a:r>
              <a:rPr lang="en-US" dirty="0" err="1">
                <a:latin typeface="Times New Roman" pitchFamily="18" charset="0"/>
                <a:cs typeface="Times New Roman" pitchFamily="18" charset="0"/>
              </a:rPr>
              <a:t>Díaz-Madroñero</a:t>
            </a:r>
            <a:r>
              <a:rPr lang="en-US" dirty="0">
                <a:latin typeface="Times New Roman" pitchFamily="18" charset="0"/>
                <a:cs typeface="Times New Roman" pitchFamily="18" charset="0"/>
              </a:rPr>
              <a:t>, M. (2023). Development of a conceptual model for lean supply chain planning in industry 4.0: multidimensional analysis for operations management. Production Planning &amp; Control, 34(12), 1209-1224.</a:t>
            </a:r>
          </a:p>
          <a:p>
            <a:pPr marL="457200" indent="-457200" algn="just">
              <a:buFont typeface="+mj-lt"/>
              <a:buAutoNum type="arabicPeriod"/>
            </a:pPr>
            <a:r>
              <a:rPr lang="en-US" dirty="0" smtClean="0">
                <a:latin typeface="Times New Roman" pitchFamily="18" charset="0"/>
                <a:cs typeface="Times New Roman" pitchFamily="18" charset="0"/>
              </a:rPr>
              <a:t>Lu</a:t>
            </a:r>
            <a:r>
              <a:rPr lang="en-US" dirty="0">
                <a:latin typeface="Times New Roman" pitchFamily="18" charset="0"/>
                <a:cs typeface="Times New Roman" pitchFamily="18" charset="0"/>
              </a:rPr>
              <a:t>, H., Zhao, G., &amp; Liu, S. (2024). Integrating circular economy and Industry 4.0 for sustainable supply chain management: a dynamic capability view. Production Planning &amp; Control, 35(2), 170-186.</a:t>
            </a:r>
          </a:p>
          <a:p>
            <a:pPr marL="457200" indent="-457200" algn="just">
              <a:buFont typeface="+mj-lt"/>
              <a:buAutoNum type="arabicPeriod"/>
            </a:pPr>
            <a:r>
              <a:rPr lang="en-US" dirty="0" err="1" smtClean="0">
                <a:latin typeface="Times New Roman" pitchFamily="18" charset="0"/>
                <a:cs typeface="Times New Roman" pitchFamily="18" charset="0"/>
              </a:rPr>
              <a:t>Kayikci</a:t>
            </a:r>
            <a:r>
              <a:rPr lang="en-US" dirty="0">
                <a:latin typeface="Times New Roman" pitchFamily="18" charset="0"/>
                <a:cs typeface="Times New Roman" pitchFamily="18" charset="0"/>
              </a:rPr>
              <a:t>, Y., Subramanian, N., Dora, M., &amp; Bhatia, M. S. (2022). Food supply chain in the era of Industry 4.0: Blockchain technology implementation opportunities and impediments from the perspective of people, process, performance, and technology. Production planning &amp; control, 33(2-3), 301-321.</a:t>
            </a:r>
          </a:p>
          <a:p>
            <a:endParaRPr lang="en-US" dirty="0"/>
          </a:p>
        </p:txBody>
      </p:sp>
      <p:sp>
        <p:nvSpPr>
          <p:cNvPr id="3" name="Title 2"/>
          <p:cNvSpPr>
            <a:spLocks noGrp="1"/>
          </p:cNvSpPr>
          <p:nvPr>
            <p:ph type="title"/>
          </p:nvPr>
        </p:nvSpPr>
        <p:spPr/>
        <p:txBody>
          <a:bodyPr>
            <a:normAutofit/>
          </a:bodyPr>
          <a:lstStyle/>
          <a:p>
            <a:r>
              <a:rPr lang="en-US" sz="4800" b="1" dirty="0">
                <a:effectLst>
                  <a:outerShdw blurRad="38100" dist="38100" dir="2700000" algn="tl">
                    <a:srgbClr val="000000">
                      <a:alpha val="43137"/>
                    </a:srgbClr>
                  </a:outerShdw>
                </a:effectLst>
                <a:latin typeface="Times New Roman" pitchFamily="18" charset="0"/>
                <a:cs typeface="Times New Roman" pitchFamily="18" charset="0"/>
              </a:rPr>
              <a:t>REFERENCES </a:t>
            </a:r>
          </a:p>
        </p:txBody>
      </p:sp>
    </p:spTree>
    <p:extLst>
      <p:ext uri="{BB962C8B-B14F-4D97-AF65-F5344CB8AC3E}">
        <p14:creationId xmlns:p14="http://schemas.microsoft.com/office/powerpoint/2010/main" xmlns="" val="3307984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8229600" cy="5681472"/>
          </a:xfrm>
        </p:spPr>
        <p:txBody>
          <a:bodyPr>
            <a:normAutofit/>
          </a:bodyPr>
          <a:lstStyle/>
          <a:p>
            <a:r>
              <a:rPr lang="en-US" sz="8000" dirty="0" smtClean="0">
                <a:solidFill>
                  <a:schemeClr val="accent6">
                    <a:lumMod val="75000"/>
                  </a:schemeClr>
                </a:solidFill>
                <a:latin typeface="Algerian" pitchFamily="82" charset="0"/>
              </a:rPr>
              <a:t/>
            </a:r>
            <a:br>
              <a:rPr lang="en-US" sz="8000" dirty="0" smtClean="0">
                <a:solidFill>
                  <a:schemeClr val="accent6">
                    <a:lumMod val="75000"/>
                  </a:schemeClr>
                </a:solidFill>
                <a:latin typeface="Algerian" pitchFamily="82" charset="0"/>
              </a:rPr>
            </a:br>
            <a:r>
              <a:rPr lang="en-US" sz="8000" dirty="0">
                <a:solidFill>
                  <a:schemeClr val="accent6">
                    <a:lumMod val="75000"/>
                  </a:schemeClr>
                </a:solidFill>
                <a:latin typeface="Algerian" pitchFamily="82" charset="0"/>
              </a:rPr>
              <a:t/>
            </a:r>
            <a:br>
              <a:rPr lang="en-US" sz="8000" dirty="0">
                <a:solidFill>
                  <a:schemeClr val="accent6">
                    <a:lumMod val="75000"/>
                  </a:schemeClr>
                </a:solidFill>
                <a:latin typeface="Algerian" pitchFamily="82" charset="0"/>
              </a:rPr>
            </a:br>
            <a:r>
              <a:rPr lang="en-US" sz="8000" dirty="0" smtClean="0">
                <a:solidFill>
                  <a:schemeClr val="accent6">
                    <a:lumMod val="75000"/>
                  </a:schemeClr>
                </a:solidFill>
                <a:latin typeface="Algerian" pitchFamily="82" charset="0"/>
              </a:rPr>
              <a:t>THANK YOU </a:t>
            </a:r>
            <a:endParaRPr lang="en-US" sz="8000" dirty="0">
              <a:solidFill>
                <a:schemeClr val="accent6">
                  <a:lumMod val="75000"/>
                </a:schemeClr>
              </a:solidFill>
              <a:latin typeface="Algerian" pitchFamily="82" charset="0"/>
            </a:endParaRPr>
          </a:p>
        </p:txBody>
      </p:sp>
    </p:spTree>
    <p:extLst>
      <p:ext uri="{BB962C8B-B14F-4D97-AF65-F5344CB8AC3E}">
        <p14:creationId xmlns:p14="http://schemas.microsoft.com/office/powerpoint/2010/main" xmlns="" val="9146638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9</TotalTime>
  <Words>782</Words>
  <Application>Microsoft Office PowerPoint</Application>
  <PresentationFormat>On-screen Show (4:3)</PresentationFormat>
  <Paragraphs>31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Waveform</vt:lpstr>
      <vt:lpstr>ENHANCING SUPPLY CHAIN MANAGEMENT IN FOOD MANUFACTURING: INTEGRATING PRODUCTION, PLANNING, AND QUALITY CONTROL </vt:lpstr>
      <vt:lpstr>INTRODUCTION </vt:lpstr>
      <vt:lpstr>LITERATURE REVIEW </vt:lpstr>
      <vt:lpstr>RESEARCH METHODOLOGY </vt:lpstr>
      <vt:lpstr>RESEARCH RESULTS </vt:lpstr>
      <vt:lpstr>Quality management improves supply chain aspects</vt:lpstr>
      <vt:lpstr>CONCLUSION </vt:lpstr>
      <vt:lpstr>REFERENCES </vt:lpstr>
      <vt:lpstr>  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SUPPLY CHAIN MANAGEMENT IN FOOD MANUFACTURING: INTEGRATING PRODUCTION, PLANNING, AND QUALITY CONTROL</dc:title>
  <dc:creator>Shruti</dc:creator>
  <cp:lastModifiedBy>pc</cp:lastModifiedBy>
  <cp:revision>3</cp:revision>
  <dcterms:created xsi:type="dcterms:W3CDTF">2024-02-24T10:20:05Z</dcterms:created>
  <dcterms:modified xsi:type="dcterms:W3CDTF">2024-03-12T10:40:11Z</dcterms:modified>
</cp:coreProperties>
</file>