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8937DD3C-B023-458E-A073-21CDB509D6BC}" type="datetimeFigureOut">
              <a:rPr lang="en-US" smtClean="0"/>
              <a:pPr/>
              <a:t>3/12/2024</a:t>
            </a:fld>
            <a:endParaRPr lang="en-IN"/>
          </a:p>
        </p:txBody>
      </p:sp>
      <p:sp>
        <p:nvSpPr>
          <p:cNvPr id="17" name="Footer Placeholder 16"/>
          <p:cNvSpPr>
            <a:spLocks noGrp="1"/>
          </p:cNvSpPr>
          <p:nvPr>
            <p:ph type="ftr" sz="quarter" idx="11"/>
          </p:nvPr>
        </p:nvSpPr>
        <p:spPr/>
        <p:txBody>
          <a:bodyPr/>
          <a:lstStyle/>
          <a:p>
            <a:endParaRPr lang="en-IN"/>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A67D35F-6527-4438-A549-03865ECF5166}" type="slidenum">
              <a:rPr lang="en-IN" smtClean="0"/>
              <a:pPr/>
              <a:t>‹#›</a:t>
            </a:fld>
            <a:endParaRPr lang="en-IN"/>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937DD3C-B023-458E-A073-21CDB509D6BC}" type="datetimeFigureOut">
              <a:rPr lang="en-US" smtClean="0"/>
              <a:pPr/>
              <a:t>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4361688" y="1026372"/>
            <a:ext cx="457200" cy="441325"/>
          </a:xfrm>
        </p:spPr>
        <p:txBody>
          <a:bodyPr/>
          <a:lstStyle/>
          <a:p>
            <a:fld id="{4A67D35F-6527-4438-A549-03865ECF5166}" type="slidenum">
              <a:rPr lang="en-IN" smtClean="0"/>
              <a:pPr/>
              <a:t>‹#›</a:t>
            </a:fld>
            <a:endParaRPr lang="en-IN"/>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IN"/>
          </a:p>
        </p:txBody>
      </p:sp>
      <p:sp>
        <p:nvSpPr>
          <p:cNvPr id="4" name="Date Placeholder 3"/>
          <p:cNvSpPr>
            <a:spLocks noGrp="1"/>
          </p:cNvSpPr>
          <p:nvPr>
            <p:ph type="dt" sz="half" idx="10"/>
          </p:nvPr>
        </p:nvSpPr>
        <p:spPr/>
        <p:txBody>
          <a:bodyPr/>
          <a:lstStyle/>
          <a:p>
            <a:fld id="{8937DD3C-B023-458E-A073-21CDB509D6BC}" type="datetimeFigureOut">
              <a:rPr lang="en-US" smtClean="0"/>
              <a:pPr/>
              <a:t>3/12/2024</a:t>
            </a:fld>
            <a:endParaRPr lang="en-IN"/>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A67D35F-6527-4438-A549-03865ECF5166}" type="slidenum">
              <a:rPr lang="en-IN" smtClean="0"/>
              <a:pPr/>
              <a:t>‹#›</a:t>
            </a:fld>
            <a:endParaRPr lang="en-IN"/>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8937DD3C-B023-458E-A073-21CDB509D6BC}" type="datetimeFigureOut">
              <a:rPr lang="en-US" smtClean="0"/>
              <a:pPr/>
              <a:t>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A67D35F-6527-4438-A549-03865ECF5166}" type="slidenum">
              <a:rPr lang="en-IN" smtClean="0"/>
              <a:pPr/>
              <a:t>‹#›</a:t>
            </a:fld>
            <a:endParaRPr lang="en-IN"/>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8937DD3C-B023-458E-A073-21CDB509D6BC}" type="datetimeFigureOut">
              <a:rPr lang="en-US" smtClean="0"/>
              <a:pPr/>
              <a:t>3/12/2024</a:t>
            </a:fld>
            <a:endParaRPr lang="en-IN"/>
          </a:p>
        </p:txBody>
      </p:sp>
      <p:sp>
        <p:nvSpPr>
          <p:cNvPr id="8" name="Footer Placeholder 7"/>
          <p:cNvSpPr>
            <a:spLocks noGrp="1"/>
          </p:cNvSpPr>
          <p:nvPr>
            <p:ph type="ftr" sz="quarter" idx="11"/>
          </p:nvPr>
        </p:nvSpPr>
        <p:spPr>
          <a:xfrm>
            <a:off x="304800" y="6409944"/>
            <a:ext cx="3581400" cy="365760"/>
          </a:xfrm>
        </p:spPr>
        <p:txBody>
          <a:bodyPr/>
          <a:lstStyle/>
          <a:p>
            <a:endParaRPr lang="en-IN"/>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4A67D35F-6527-4438-A549-03865ECF5166}" type="slidenum">
              <a:rPr lang="en-IN" smtClean="0"/>
              <a:pPr/>
              <a:t>‹#›</a:t>
            </a:fld>
            <a:endParaRPr lang="en-IN"/>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937DD3C-B023-458E-A073-21CDB509D6BC}" type="datetimeFigureOut">
              <a:rPr lang="en-US" smtClean="0"/>
              <a:pPr/>
              <a:t>3/12/2024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a:xfrm>
            <a:off x="4343400" y="1036020"/>
            <a:ext cx="457200" cy="441325"/>
          </a:xfrm>
        </p:spPr>
        <p:txBody>
          <a:bodyPr/>
          <a:lstStyle/>
          <a:p>
            <a:fld id="{4A67D35F-6527-4438-A549-03865ECF5166}"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8937DD3C-B023-458E-A073-21CDB509D6BC}" type="datetimeFigureOut">
              <a:rPr lang="en-US" smtClean="0"/>
              <a:pPr/>
              <a:t>3/12/2024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A67D35F-6527-4438-A549-03865ECF5166}"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A67D35F-6527-4438-A549-03865ECF5166}" type="slidenum">
              <a:rPr lang="en-IN" smtClean="0"/>
              <a:pPr/>
              <a:t>‹#›</a:t>
            </a:fld>
            <a:endParaRPr lang="en-IN"/>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8937DD3C-B023-458E-A073-21CDB509D6BC}" type="datetimeFigureOut">
              <a:rPr lang="en-US" smtClean="0"/>
              <a:pPr/>
              <a:t>3/12/2024</a:t>
            </a:fld>
            <a:endParaRPr lang="en-IN"/>
          </a:p>
        </p:txBody>
      </p:sp>
      <p:sp>
        <p:nvSpPr>
          <p:cNvPr id="6" name="Footer Placeholder 5"/>
          <p:cNvSpPr>
            <a:spLocks noGrp="1"/>
          </p:cNvSpPr>
          <p:nvPr>
            <p:ph type="ftr" sz="quarter" idx="11"/>
          </p:nvPr>
        </p:nvSpPr>
        <p:spPr>
          <a:xfrm>
            <a:off x="301752" y="6410848"/>
            <a:ext cx="3383280" cy="365760"/>
          </a:xfrm>
        </p:spPr>
        <p:txBody>
          <a:bodyPr/>
          <a:lstStyle/>
          <a:p>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4A67D35F-6527-4438-A549-03865ECF5166}" type="slidenum">
              <a:rPr lang="en-IN" smtClean="0"/>
              <a:pPr/>
              <a:t>‹#›</a:t>
            </a:fld>
            <a:endParaRPr lang="en-IN"/>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8937DD3C-B023-458E-A073-21CDB509D6BC}" type="datetimeFigureOut">
              <a:rPr lang="en-US" smtClean="0"/>
              <a:pPr/>
              <a:t>3/12/2024</a:t>
            </a:fld>
            <a:endParaRPr lang="en-IN"/>
          </a:p>
        </p:txBody>
      </p:sp>
      <p:sp>
        <p:nvSpPr>
          <p:cNvPr id="6" name="Footer Placeholder 5"/>
          <p:cNvSpPr>
            <a:spLocks noGrp="1"/>
          </p:cNvSpPr>
          <p:nvPr>
            <p:ph type="ftr" sz="quarter" idx="11"/>
          </p:nvPr>
        </p:nvSpPr>
        <p:spPr>
          <a:xfrm>
            <a:off x="301752" y="6410848"/>
            <a:ext cx="3584448" cy="365760"/>
          </a:xfrm>
        </p:spPr>
        <p:txBody>
          <a:bodyPr/>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37DD3C-B023-458E-A073-21CDB509D6BC}" type="datetimeFigureOut">
              <a:rPr lang="en-US" smtClean="0"/>
              <a:pPr/>
              <a:t>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A67D35F-6527-4438-A549-03865ECF5166}"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4A67D35F-6527-4438-A549-03865ECF5166}" type="slidenum">
              <a:rPr lang="en-IN" smtClean="0"/>
              <a:pPr/>
              <a:t>‹#›</a:t>
            </a:fld>
            <a:endParaRPr lang="en-IN"/>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37DD3C-B023-458E-A073-21CDB509D6BC}" type="datetimeFigureOut">
              <a:rPr lang="en-US" smtClean="0"/>
              <a:pPr/>
              <a:t>3/12/2024</a:t>
            </a:fld>
            <a:endParaRPr lang="en-IN"/>
          </a:p>
        </p:txBody>
      </p:sp>
      <p:sp>
        <p:nvSpPr>
          <p:cNvPr id="5" name="Footer Placeholder 4"/>
          <p:cNvSpPr>
            <a:spLocks noGrp="1"/>
          </p:cNvSpPr>
          <p:nvPr>
            <p:ph type="ftr" sz="quarter" idx="11"/>
          </p:nvPr>
        </p:nvSpPr>
        <p:spPr/>
        <p:txBody>
          <a:bodyPr/>
          <a:lstStyle/>
          <a:p>
            <a:endParaRPr lang="en-IN"/>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8937DD3C-B023-458E-A073-21CDB509D6BC}" type="datetimeFigureOut">
              <a:rPr lang="en-US" smtClean="0"/>
              <a:pPr/>
              <a:t>3/12/2024</a:t>
            </a:fld>
            <a:endParaRPr lang="en-IN"/>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IN"/>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A67D35F-6527-4438-A549-03865ECF5166}" type="slidenum">
              <a:rPr lang="en-IN" smtClean="0"/>
              <a:pPr/>
              <a:t>‹#›</a:t>
            </a:fld>
            <a:endParaRPr lang="en-IN"/>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IN" sz="2800" b="1" dirty="0">
                <a:latin typeface="Times New Roman" pitchFamily="18" charset="0"/>
                <a:cs typeface="Times New Roman" pitchFamily="18" charset="0"/>
              </a:rPr>
              <a:t>Education under Globalization: the constitutional dream of India</a:t>
            </a:r>
            <a:r>
              <a:rPr lang="en-IN" dirty="0"/>
              <a:t/>
            </a:r>
            <a:br>
              <a:rPr lang="en-IN" dirty="0"/>
            </a:br>
            <a:endParaRPr lang="en-IN" dirty="0"/>
          </a:p>
        </p:txBody>
      </p:sp>
      <p:sp>
        <p:nvSpPr>
          <p:cNvPr id="3" name="Rectangle 2"/>
          <p:cNvSpPr/>
          <p:nvPr/>
        </p:nvSpPr>
        <p:spPr>
          <a:xfrm>
            <a:off x="142844" y="5572140"/>
            <a:ext cx="2133918" cy="369332"/>
          </a:xfrm>
          <a:prstGeom prst="rect">
            <a:avLst/>
          </a:prstGeom>
        </p:spPr>
        <p:txBody>
          <a:bodyPr wrap="none">
            <a:spAutoFit/>
          </a:bodyPr>
          <a:lstStyle/>
          <a:p>
            <a:r>
              <a:rPr lang="en-US" dirty="0" smtClean="0"/>
              <a:t>Chandrakanta </a:t>
            </a:r>
            <a:r>
              <a:rPr lang="en-US" dirty="0" smtClean="0"/>
              <a:t>paik</a:t>
            </a:r>
            <a:endParaRPr lang="en-US" dirty="0"/>
          </a:p>
        </p:txBody>
      </p:sp>
      <p:sp>
        <p:nvSpPr>
          <p:cNvPr id="4" name="Rectangle 3"/>
          <p:cNvSpPr/>
          <p:nvPr/>
        </p:nvSpPr>
        <p:spPr>
          <a:xfrm>
            <a:off x="142844" y="5929330"/>
            <a:ext cx="4397358" cy="369332"/>
          </a:xfrm>
          <a:prstGeom prst="rect">
            <a:avLst/>
          </a:prstGeom>
        </p:spPr>
        <p:txBody>
          <a:bodyPr wrap="none">
            <a:spAutoFit/>
          </a:bodyPr>
          <a:lstStyle/>
          <a:p>
            <a:r>
              <a:rPr lang="en-US" dirty="0" smtClean="0"/>
              <a:t>Subject: Library </a:t>
            </a:r>
            <a:r>
              <a:rPr lang="en-US" dirty="0" smtClean="0"/>
              <a:t>and Information Science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itchFamily="18" charset="0"/>
                <a:cs typeface="Times New Roman" pitchFamily="18" charset="0"/>
              </a:rPr>
              <a:t>INTRODUCTION</a:t>
            </a:r>
            <a:endParaRPr lang="en-IN" sz="4000"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a:bodyPr>
          <a:lstStyle/>
          <a:p>
            <a:r>
              <a:rPr lang="en-IN" sz="1600" dirty="0">
                <a:latin typeface="Times New Roman" pitchFamily="18" charset="0"/>
                <a:cs typeface="Times New Roman" pitchFamily="18" charset="0"/>
              </a:rPr>
              <a:t>The term "globalisation" refers to the increasing interconnectedness, integration, and interdependence of the world's economies, societies, technologies, cultures, politics, and environments. </a:t>
            </a:r>
            <a:endParaRPr lang="en-IN" sz="1600" dirty="0" smtClean="0">
              <a:latin typeface="Times New Roman" pitchFamily="18" charset="0"/>
              <a:cs typeface="Times New Roman" pitchFamily="18" charset="0"/>
            </a:endParaRPr>
          </a:p>
          <a:p>
            <a:r>
              <a:rPr lang="en-IN" sz="1600" dirty="0">
                <a:latin typeface="Times New Roman" pitchFamily="18" charset="0"/>
                <a:cs typeface="Times New Roman" pitchFamily="18" charset="0"/>
              </a:rPr>
              <a:t>Over the past 20 years, globalisation has redefined the components and forces behind monetary advancement. </a:t>
            </a:r>
            <a:endParaRPr lang="en-IN" sz="1600" dirty="0" smtClean="0">
              <a:latin typeface="Times New Roman" pitchFamily="18" charset="0"/>
              <a:cs typeface="Times New Roman" pitchFamily="18" charset="0"/>
            </a:endParaRPr>
          </a:p>
          <a:p>
            <a:r>
              <a:rPr lang="en-IN" sz="1600" dirty="0">
                <a:latin typeface="Times New Roman" pitchFamily="18" charset="0"/>
                <a:cs typeface="Times New Roman" pitchFamily="18" charset="0"/>
              </a:rPr>
              <a:t>In order for a nation to progress and for individuals to reach their full potential, education is essential. Education is a major investment in the development of human capital, which drives economic growth and technological revolution. </a:t>
            </a:r>
            <a:endParaRPr lang="en-IN" sz="1600" dirty="0" smtClean="0">
              <a:latin typeface="Times New Roman" pitchFamily="18" charset="0"/>
              <a:cs typeface="Times New Roman" pitchFamily="18" charset="0"/>
            </a:endParaRPr>
          </a:p>
          <a:p>
            <a:r>
              <a:rPr lang="en-IN" sz="1600" dirty="0">
                <a:latin typeface="Times New Roman" pitchFamily="18" charset="0"/>
                <a:cs typeface="Times New Roman" pitchFamily="18" charset="0"/>
              </a:rPr>
              <a:t>The confluence of education and constitutional ambitions becomes a crucial focal point in the age of globalisation, especially when considering India. This study explores the complex dynamics of education in the context of globalisation, paying particular attention to how it fits with India's constitutional ambition. </a:t>
            </a:r>
            <a:endParaRPr lang="en-IN" sz="1600" dirty="0" smtClean="0">
              <a:latin typeface="Times New Roman" pitchFamily="18" charset="0"/>
              <a:cs typeface="Times New Roman" pitchFamily="18" charset="0"/>
            </a:endParaRPr>
          </a:p>
          <a:p>
            <a:r>
              <a:rPr lang="en-IN" sz="1600" dirty="0">
                <a:latin typeface="Times New Roman" pitchFamily="18" charset="0"/>
                <a:cs typeface="Times New Roman" pitchFamily="18" charset="0"/>
              </a:rPr>
              <a:t>This research looks at institutional processes, policy frameworks, and the changing character of educational practices in order to explore the potential and problems that India has in its efforts to create an educational system that aligns with both global trends and constitutional principles.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IN" b="1" dirty="0">
                <a:latin typeface="Times New Roman" pitchFamily="18" charset="0"/>
                <a:cs typeface="Times New Roman" pitchFamily="18" charset="0"/>
              </a:rPr>
              <a:t>LITERATURE </a:t>
            </a:r>
            <a:r>
              <a:rPr lang="en-IN" b="1" dirty="0" smtClean="0">
                <a:latin typeface="Times New Roman" pitchFamily="18" charset="0"/>
                <a:cs typeface="Times New Roman" pitchFamily="18" charset="0"/>
              </a:rPr>
              <a:t>REVIEW</a:t>
            </a:r>
            <a:endParaRPr lang="en-IN" dirty="0"/>
          </a:p>
        </p:txBody>
      </p:sp>
      <p:sp>
        <p:nvSpPr>
          <p:cNvPr id="3" name="Content Placeholder 2"/>
          <p:cNvSpPr>
            <a:spLocks noGrp="1"/>
          </p:cNvSpPr>
          <p:nvPr>
            <p:ph sz="quarter" idx="1"/>
          </p:nvPr>
        </p:nvSpPr>
        <p:spPr>
          <a:xfrm>
            <a:off x="457200" y="1600201"/>
            <a:ext cx="8229600" cy="4114816"/>
          </a:xfrm>
        </p:spPr>
        <p:txBody>
          <a:bodyPr>
            <a:normAutofit/>
          </a:bodyPr>
          <a:lstStyle/>
          <a:p>
            <a:pPr algn="just"/>
            <a:r>
              <a:rPr lang="en-IN" sz="1600" dirty="0">
                <a:latin typeface="Times New Roman" pitchFamily="18" charset="0"/>
                <a:cs typeface="Times New Roman" pitchFamily="18" charset="0"/>
              </a:rPr>
              <a:t>The Right to Education in India is the subject of a critical examination by Almeida (2019), who investigates whether this constitutional provision has become a concrete reality. It is likely that the study explores how legislative frameworks, policy implementations, and socioeconomic factors influence the effectiveness of the right to education in India.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The study conducted by Singh (2013) examines the significant effects of globalisation on the education system in India. The study is anticipated to examine how globalisation has affected institutional structures, instructional techniques, and curriculum design when it is published in a respectable publication. Since Singh's work focuses on the technological, economic, and cultural aspects of globalisation, it probably offers a thorough grasp of the transformative forces influencing the Indian education system.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Sharma's (2018) research offers a specialised investigation of how globalisation affects higher education. The year of publishing (2018) suggests a recent analysis that could provide insights into opportunities and difficulties of the modern world. The research likely explores the dynamic changes in pedagogy, technology integration, and international cooperation within higher education institutions by concentrating on new trends and innovations.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IN" b="1" dirty="0" smtClean="0">
                <a:latin typeface="Times New Roman" pitchFamily="18" charset="0"/>
                <a:cs typeface="Times New Roman" pitchFamily="18" charset="0"/>
              </a:rPr>
              <a:t>GLOBALIZATION AND EDUCATION</a:t>
            </a:r>
            <a:endParaRPr lang="en-IN" dirty="0"/>
          </a:p>
        </p:txBody>
      </p:sp>
      <p:sp>
        <p:nvSpPr>
          <p:cNvPr id="3" name="Content Placeholder 2"/>
          <p:cNvSpPr>
            <a:spLocks noGrp="1"/>
          </p:cNvSpPr>
          <p:nvPr>
            <p:ph sz="quarter" idx="1"/>
          </p:nvPr>
        </p:nvSpPr>
        <p:spPr/>
        <p:txBody>
          <a:bodyPr/>
          <a:lstStyle/>
          <a:p>
            <a:pPr algn="just"/>
            <a:r>
              <a:rPr lang="en-IN" sz="1600" dirty="0">
                <a:latin typeface="Times New Roman" pitchFamily="18" charset="0"/>
                <a:cs typeface="Times New Roman" pitchFamily="18" charset="0"/>
              </a:rPr>
              <a:t>Globalisation and education go hand in hand. Due to the importance of education in shaping society and the profound influence of global activities on education, there must be a connection between globalisation and education. As the world economy continues to become more interconnected, it is crucial that school curricula begin to include more international perspectives.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Globalisation is one of the most powerful forces altering the basis of economic competition; paradoxically, it foretells a future in which little, regional communities of practice may dominate structural forms.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The national education system has outgrown itself and had to adjust to newer trends in the globalising education system due to the shifting dynamics of a world that is becoming more and more globalised. By combining the educational practices, policies, and approaches of other nations with their own educational systems, countries are broadening their educational horizons</a:t>
            </a:r>
            <a:r>
              <a:rPr lang="en-IN" sz="1600" dirty="0" smtClean="0">
                <a:latin typeface="Times New Roman" pitchFamily="18" charset="0"/>
                <a:cs typeface="Times New Roman" pitchFamily="18" charset="0"/>
              </a:rPr>
              <a:t>.</a:t>
            </a:r>
          </a:p>
          <a:p>
            <a:pPr algn="just"/>
            <a:r>
              <a:rPr lang="en-IN" sz="1600" dirty="0">
                <a:latin typeface="Times New Roman" pitchFamily="18" charset="0"/>
                <a:cs typeface="Times New Roman" pitchFamily="18" charset="0"/>
              </a:rPr>
              <a:t>The acceptance of a broad range of learning techniques that arise from the globalisation of knowledge and the subsequent integration of technology and the gathered data to influence national education is known as globalised education.</a:t>
            </a:r>
            <a:endParaRPr lang="en-IN" sz="1600" dirty="0" smtClean="0">
              <a:latin typeface="Times New Roman" pitchFamily="18" charset="0"/>
              <a:cs typeface="Times New Roman" pitchFamily="18" charset="0"/>
            </a:endParaRPr>
          </a:p>
          <a:p>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IN" b="1" dirty="0">
                <a:latin typeface="Times New Roman" pitchFamily="18" charset="0"/>
                <a:cs typeface="Times New Roman" pitchFamily="18" charset="0"/>
              </a:rPr>
              <a:t>IMPACT OF GLOBALIZATION ON INDIAN EDUCATION </a:t>
            </a:r>
            <a:endParaRPr lang="en-IN" dirty="0"/>
          </a:p>
        </p:txBody>
      </p:sp>
      <p:sp>
        <p:nvSpPr>
          <p:cNvPr id="3" name="Content Placeholder 2"/>
          <p:cNvSpPr>
            <a:spLocks noGrp="1"/>
          </p:cNvSpPr>
          <p:nvPr>
            <p:ph sz="quarter" idx="1"/>
          </p:nvPr>
        </p:nvSpPr>
        <p:spPr>
          <a:xfrm>
            <a:off x="457200" y="1600201"/>
            <a:ext cx="8229600" cy="4400568"/>
          </a:xfrm>
        </p:spPr>
        <p:txBody>
          <a:bodyPr>
            <a:normAutofit/>
          </a:bodyPr>
          <a:lstStyle/>
          <a:p>
            <a:pPr algn="just"/>
            <a:r>
              <a:rPr lang="en-IN" sz="1600" dirty="0">
                <a:latin typeface="Times New Roman" pitchFamily="18" charset="0"/>
                <a:cs typeface="Times New Roman" pitchFamily="18" charset="0"/>
              </a:rPr>
              <a:t>Commercialization has led to the education sector being more commonly known as the education industry than the service sector. Education is one area where free market principles have already taken root. The current trend in education is the commercialization of learning. Specialised education provided by commercial institutions has proliferated worldwide.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If these groups can achieve "self-financing," their expenses will be comparable to those of similar organisations around the world, putting them within reach of the same privileged class. As soon as job markets get more competitive, the gap between the wealthy and everyone else will widen.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Very few Indian universities have international accreditation or recognition, with the exception of a select few prestigious ones. Thus, there is intense rivalry for admission to the handful of world-class institutions. It is not possible for the Indian educational system to independently collect fees from students.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The educational sector has emerged as a prime commercial opportunity with far-reaching effects on the labour market as a result of globalisation. In order to take advantage of India's booming economy, institutions around the globe are exploring the possibility of forming partnerships with their Indian counterparts.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IN" b="1" dirty="0" smtClean="0">
                <a:latin typeface="Times New Roman" pitchFamily="18" charset="0"/>
                <a:cs typeface="Times New Roman" pitchFamily="18" charset="0"/>
              </a:rPr>
              <a:t>CONCLUSION</a:t>
            </a:r>
            <a:endParaRPr lang="en-IN" dirty="0"/>
          </a:p>
        </p:txBody>
      </p:sp>
      <p:sp>
        <p:nvSpPr>
          <p:cNvPr id="3" name="Content Placeholder 2"/>
          <p:cNvSpPr>
            <a:spLocks noGrp="1"/>
          </p:cNvSpPr>
          <p:nvPr>
            <p:ph sz="quarter" idx="1"/>
          </p:nvPr>
        </p:nvSpPr>
        <p:spPr>
          <a:xfrm>
            <a:off x="457200" y="1928801"/>
            <a:ext cx="8229600" cy="3286149"/>
          </a:xfrm>
        </p:spPr>
        <p:txBody>
          <a:bodyPr/>
          <a:lstStyle/>
          <a:p>
            <a:pPr algn="just"/>
            <a:r>
              <a:rPr lang="en-IN" sz="1600" dirty="0">
                <a:latin typeface="Times New Roman" pitchFamily="18" charset="0"/>
                <a:cs typeface="Times New Roman" pitchFamily="18" charset="0"/>
              </a:rPr>
              <a:t>In light of the constantly globalising world, this study examines the complex relationship between education and globalisation within the context of India's constitution, highlighting both potential and problems in delivering high-quality education to all.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The study recognises the intricacies brought about by globalization's commercialization and corporatization of education, along with any possible repercussions including elitism and financial restrictions. </a:t>
            </a:r>
            <a:endParaRPr lang="en-IN" sz="1600" dirty="0" smtClean="0">
              <a:latin typeface="Times New Roman" pitchFamily="18" charset="0"/>
              <a:cs typeface="Times New Roman" pitchFamily="18" charset="0"/>
            </a:endParaRPr>
          </a:p>
          <a:p>
            <a:pPr algn="just"/>
            <a:r>
              <a:rPr lang="en-IN" sz="1600" dirty="0">
                <a:latin typeface="Times New Roman" pitchFamily="18" charset="0"/>
                <a:cs typeface="Times New Roman" pitchFamily="18" charset="0"/>
              </a:rPr>
              <a:t>In the end, the conclusion highlights the necessity of strategic plans that balance global pressures with constitutional principles, guaranteeing an inclusive and adaptable educational system in line with India's ambition for comprehensive national development in the ever-changing global context.</a:t>
            </a:r>
          </a:p>
          <a:p>
            <a:endParaRPr lang="en-IN" sz="1600" dirty="0" smtClean="0"/>
          </a:p>
          <a:p>
            <a:endParaRPr lang="en-US" dirty="0" smtClean="0"/>
          </a:p>
          <a:p>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b="1" dirty="0" smtClean="0">
                <a:latin typeface="Times New Roman" pitchFamily="18" charset="0"/>
                <a:cs typeface="Times New Roman" pitchFamily="18" charset="0"/>
              </a:rPr>
              <a:t>REFERENCES</a:t>
            </a:r>
            <a:endParaRPr lang="en-IN" dirty="0"/>
          </a:p>
        </p:txBody>
      </p:sp>
      <p:sp>
        <p:nvSpPr>
          <p:cNvPr id="3" name="Content Placeholder 2"/>
          <p:cNvSpPr>
            <a:spLocks noGrp="1"/>
          </p:cNvSpPr>
          <p:nvPr>
            <p:ph sz="quarter" idx="1"/>
          </p:nvPr>
        </p:nvSpPr>
        <p:spPr>
          <a:xfrm>
            <a:off x="457200" y="1714487"/>
            <a:ext cx="8229600" cy="3357587"/>
          </a:xfrm>
        </p:spPr>
        <p:txBody>
          <a:bodyPr>
            <a:normAutofit/>
          </a:bodyPr>
          <a:lstStyle/>
          <a:p>
            <a:pPr lvl="0" algn="just"/>
            <a:r>
              <a:rPr lang="en-IN" sz="1700" dirty="0">
                <a:latin typeface="Times New Roman" pitchFamily="18" charset="0"/>
                <a:cs typeface="Times New Roman" pitchFamily="18" charset="0"/>
              </a:rPr>
              <a:t>Almeida, F. A. (2019). Right to Education in India: A Dream or A Reality?.</a:t>
            </a:r>
          </a:p>
          <a:p>
            <a:pPr lvl="0" algn="just"/>
            <a:r>
              <a:rPr lang="en-IN" sz="1700" dirty="0" err="1">
                <a:latin typeface="Times New Roman" pitchFamily="18" charset="0"/>
                <a:cs typeface="Times New Roman" pitchFamily="18" charset="0"/>
              </a:rPr>
              <a:t>Amritpal</a:t>
            </a:r>
            <a:r>
              <a:rPr lang="en-IN" sz="1700" dirty="0">
                <a:latin typeface="Times New Roman" pitchFamily="18" charset="0"/>
                <a:cs typeface="Times New Roman" pitchFamily="18" charset="0"/>
              </a:rPr>
              <a:t> Singh (2013), Impact of Globalization on Indian Education System, International Journal of Engineering Research &amp; Technology, Dec 12, 2013.</a:t>
            </a:r>
          </a:p>
          <a:p>
            <a:pPr lvl="0" algn="just"/>
            <a:r>
              <a:rPr lang="en-IN" sz="1700" dirty="0" err="1">
                <a:latin typeface="Times New Roman" pitchFamily="18" charset="0"/>
                <a:cs typeface="Times New Roman" pitchFamily="18" charset="0"/>
              </a:rPr>
              <a:t>Arnove</a:t>
            </a:r>
            <a:r>
              <a:rPr lang="en-IN" sz="1700" dirty="0">
                <a:latin typeface="Times New Roman" pitchFamily="18" charset="0"/>
                <a:cs typeface="Times New Roman" pitchFamily="18" charset="0"/>
              </a:rPr>
              <a:t>, R. F. (2009). World-systems analysis and comparative education in the age of globalization. In International handbook of comparative education (pp. 101-119). Dordrecht: Springer Netherlands.</a:t>
            </a:r>
          </a:p>
          <a:p>
            <a:pPr lvl="0" algn="just"/>
            <a:r>
              <a:rPr lang="en-IN" sz="1700" dirty="0">
                <a:latin typeface="Times New Roman" pitchFamily="18" charset="0"/>
                <a:cs typeface="Times New Roman" pitchFamily="18" charset="0"/>
              </a:rPr>
              <a:t>Dr. </a:t>
            </a:r>
            <a:r>
              <a:rPr lang="en-IN" sz="1700" dirty="0" err="1">
                <a:latin typeface="Times New Roman" pitchFamily="18" charset="0"/>
                <a:cs typeface="Times New Roman" pitchFamily="18" charset="0"/>
              </a:rPr>
              <a:t>Pramod</a:t>
            </a:r>
            <a:r>
              <a:rPr lang="en-IN" sz="1700" dirty="0">
                <a:latin typeface="Times New Roman" pitchFamily="18" charset="0"/>
                <a:cs typeface="Times New Roman" pitchFamily="18" charset="0"/>
              </a:rPr>
              <a:t> Kumar </a:t>
            </a:r>
            <a:r>
              <a:rPr lang="en-IN" sz="1700" dirty="0" err="1">
                <a:latin typeface="Times New Roman" pitchFamily="18" charset="0"/>
                <a:cs typeface="Times New Roman" pitchFamily="18" charset="0"/>
              </a:rPr>
              <a:t>Naik</a:t>
            </a:r>
            <a:r>
              <a:rPr lang="en-IN" sz="1700" dirty="0">
                <a:latin typeface="Times New Roman" pitchFamily="18" charset="0"/>
                <a:cs typeface="Times New Roman" pitchFamily="18" charset="0"/>
              </a:rPr>
              <a:t>,(2015) Globalization and its Impact on Higher Education in India, International Journal of Humanities and Management Sciences (IJHMS) Volume 3, Issue 6 (2015) ISSN 2320–4044 (Online)</a:t>
            </a:r>
          </a:p>
          <a:p>
            <a:pPr lvl="0" algn="just"/>
            <a:r>
              <a:rPr lang="en-IN" sz="1700" dirty="0" err="1">
                <a:latin typeface="Times New Roman" pitchFamily="18" charset="0"/>
                <a:cs typeface="Times New Roman" pitchFamily="18" charset="0"/>
              </a:rPr>
              <a:t>Dutt</a:t>
            </a:r>
            <a:r>
              <a:rPr lang="en-IN" sz="1700" dirty="0">
                <a:latin typeface="Times New Roman" pitchFamily="18" charset="0"/>
                <a:cs typeface="Times New Roman" pitchFamily="18" charset="0"/>
              </a:rPr>
              <a:t>, S. (2013). India in a globalized world. In India in a globalized world. Manchester University Press.</a:t>
            </a:r>
          </a:p>
          <a:p>
            <a:pPr>
              <a:buNone/>
            </a:pPr>
            <a:endParaRPr lang="en-IN"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298" y="2214554"/>
            <a:ext cx="4357718" cy="1011222"/>
          </a:xfrm>
        </p:spPr>
        <p:txBody>
          <a:bodyPr/>
          <a:lstStyle/>
          <a:p>
            <a:r>
              <a:rPr lang="en-US" b="1" dirty="0" smtClean="0">
                <a:latin typeface="Times New Roman" pitchFamily="18" charset="0"/>
                <a:cs typeface="Times New Roman" pitchFamily="18" charset="0"/>
              </a:rPr>
              <a:t>THANK YOU</a:t>
            </a:r>
            <a:endParaRPr lang="en-IN" b="1"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10</TotalTime>
  <Words>993</Words>
  <Application>Microsoft Office PowerPoint</Application>
  <PresentationFormat>On-screen Show (4:3)</PresentationFormat>
  <Paragraphs>35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Civic</vt:lpstr>
      <vt:lpstr>Education under Globalization: the constitutional dream of India </vt:lpstr>
      <vt:lpstr>INTRODUCTION</vt:lpstr>
      <vt:lpstr>LITERATURE REVIEW</vt:lpstr>
      <vt:lpstr>GLOBALIZATION AND EDUCATION</vt:lpstr>
      <vt:lpstr>IMPACT OF GLOBALIZATION ON INDIAN EDUCATION </vt:lpstr>
      <vt:lpstr>CONCLUSION</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under Globalization: the constitutional dream of India</dc:title>
  <dc:creator>HP</dc:creator>
  <cp:lastModifiedBy>pc</cp:lastModifiedBy>
  <cp:revision>10</cp:revision>
  <dcterms:created xsi:type="dcterms:W3CDTF">2024-03-12T12:12:48Z</dcterms:created>
  <dcterms:modified xsi:type="dcterms:W3CDTF">2024-03-12T12:36:39Z</dcterms:modified>
</cp:coreProperties>
</file>