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notesSlides/notesSlide1.xml" ContentType="application/vnd.openxmlformats-officedocument.presentationml.notesSlide+xml"/>
  <Default Extension="png" ContentType="image/png"/>
  <Override PartName="/ppt/notesSlides/notesSlide2.xml" ContentType="application/vnd.openxmlformats-officedocument.presentationml.notesSlide+xml"/>
  <Override PartName="/ppt/notesSlides/notesSlide3.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rels" ContentType="application/vnd.openxmlformats-package.relationships+xml"/>
  <Default Extension="xml" ContentType="application/xml"/>
  <Override PartName="/ppt/presentation.xml" ContentType="application/vnd.openxmlformats-officedocument.presentationml.presentation.main+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tableStyles.xml" ContentType="application/vnd.openxmlformats-officedocument.presentationml.tableStyles+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10.xml" ContentType="application/vnd.openxmlformats-officedocument.presentationml.notes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notesMasterIdLst>
    <p:notesMasterId r:id="rId12"/>
  </p:notesMasterIdLst>
  <p:sldIdLst>
    <p:sldId id="256" r:id="rId2"/>
    <p:sldId id="257" r:id="rId3"/>
    <p:sldId id="258" r:id="rId4"/>
    <p:sldId id="259" r:id="rId5"/>
    <p:sldId id="260" r:id="rId6"/>
    <p:sldId id="261" r:id="rId7"/>
    <p:sldId id="262" r:id="rId8"/>
    <p:sldId id="263" r:id="rId9"/>
    <p:sldId id="264" r:id="rId10"/>
    <p:sldId id="265" r:id="rId11"/>
  </p:sldIdLst>
  <p:sldSz cx="14630400" cy="8229600"/>
  <p:notesSz cx="8229600" cy="14630400"/>
  <p:defaultTextStyle>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horzBarState="maximized">
    <p:restoredLeft sz="15611"/>
    <p:restoredTop sz="94610"/>
  </p:normalViewPr>
  <p:slideViewPr>
    <p:cSldViewPr snapToGrid="0" snapToObjects="1">
      <p:cViewPr varScale="1">
        <p:scale>
          <a:sx n="75" d="100"/>
          <a:sy n="75" d="100"/>
        </p:scale>
        <p:origin x="-126" y="-126"/>
      </p:cViewPr>
      <p:guideLst>
        <p:guide orient="horz" pos="2592"/>
        <p:guide pos="4608"/>
      </p:guideLst>
    </p:cSldViewPr>
  </p:slideViewPr>
  <p:notesTextViewPr>
    <p:cViewPr>
      <p:scale>
        <a:sx n="1" d="1"/>
        <a:sy n="1" d="1"/>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heme" Target="theme/theme1.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pPr/>
              <a:t>1</a:t>
            </a:fld>
            <a:endParaRPr lang="en-US"/>
          </a:p>
        </p:txBody>
      </p:sp>
    </p:spTree>
    <p:extLst>
      <p:ext uri="{BB962C8B-B14F-4D97-AF65-F5344CB8AC3E}">
        <p14:creationId xmlns:p14="http://schemas.microsoft.com/office/powerpoint/2010/main" xmlns="" val="102408699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pPr/>
              <a:t>2</a:t>
            </a:fld>
            <a:endParaRPr lang="en-US"/>
          </a:p>
        </p:txBody>
      </p:sp>
    </p:spTree>
    <p:extLst>
      <p:ext uri="{BB962C8B-B14F-4D97-AF65-F5344CB8AC3E}">
        <p14:creationId xmlns:p14="http://schemas.microsoft.com/office/powerpoint/2010/main" xmlns="" val="102408699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pPr/>
              <a:t>3</a:t>
            </a:fld>
            <a:endParaRPr lang="en-US"/>
          </a:p>
        </p:txBody>
      </p:sp>
    </p:spTree>
    <p:extLst>
      <p:ext uri="{BB962C8B-B14F-4D97-AF65-F5344CB8AC3E}">
        <p14:creationId xmlns:p14="http://schemas.microsoft.com/office/powerpoint/2010/main" xmlns="" val="102408699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pPr/>
              <a:t>4</a:t>
            </a:fld>
            <a:endParaRPr lang="en-US"/>
          </a:p>
        </p:txBody>
      </p:sp>
    </p:spTree>
    <p:extLst>
      <p:ext uri="{BB962C8B-B14F-4D97-AF65-F5344CB8AC3E}">
        <p14:creationId xmlns:p14="http://schemas.microsoft.com/office/powerpoint/2010/main" xmlns="" val="102408699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pPr/>
              <a:t>5</a:t>
            </a:fld>
            <a:endParaRPr lang="en-US"/>
          </a:p>
        </p:txBody>
      </p:sp>
    </p:spTree>
    <p:extLst>
      <p:ext uri="{BB962C8B-B14F-4D97-AF65-F5344CB8AC3E}">
        <p14:creationId xmlns:p14="http://schemas.microsoft.com/office/powerpoint/2010/main" xmlns="" val="102408699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pPr/>
              <a:t>6</a:t>
            </a:fld>
            <a:endParaRPr lang="en-US"/>
          </a:p>
        </p:txBody>
      </p:sp>
    </p:spTree>
    <p:extLst>
      <p:ext uri="{BB962C8B-B14F-4D97-AF65-F5344CB8AC3E}">
        <p14:creationId xmlns:p14="http://schemas.microsoft.com/office/powerpoint/2010/main" xmlns="" val="102408699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pPr/>
              <a:t>7</a:t>
            </a:fld>
            <a:endParaRPr lang="en-US"/>
          </a:p>
        </p:txBody>
      </p:sp>
    </p:spTree>
    <p:extLst>
      <p:ext uri="{BB962C8B-B14F-4D97-AF65-F5344CB8AC3E}">
        <p14:creationId xmlns:p14="http://schemas.microsoft.com/office/powerpoint/2010/main" xmlns="" val="102408699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pPr/>
              <a:t>8</a:t>
            </a:fld>
            <a:endParaRPr lang="en-US"/>
          </a:p>
        </p:txBody>
      </p:sp>
    </p:spTree>
    <p:extLst>
      <p:ext uri="{BB962C8B-B14F-4D97-AF65-F5344CB8AC3E}">
        <p14:creationId xmlns:p14="http://schemas.microsoft.com/office/powerpoint/2010/main" xmlns="" val="102408699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pPr/>
              <a:t>9</a:t>
            </a:fld>
            <a:endParaRPr lang="en-US"/>
          </a:p>
        </p:txBody>
      </p:sp>
    </p:spTree>
    <p:extLst>
      <p:ext uri="{BB962C8B-B14F-4D97-AF65-F5344CB8AC3E}">
        <p14:creationId xmlns:p14="http://schemas.microsoft.com/office/powerpoint/2010/main" xmlns="" val="102408699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pPr/>
              <a:t>10</a:t>
            </a:fld>
            <a:endParaRPr lang="en-US"/>
          </a:p>
        </p:txBody>
      </p:sp>
    </p:spTree>
    <p:extLst>
      <p:ext uri="{BB962C8B-B14F-4D97-AF65-F5344CB8AC3E}">
        <p14:creationId xmlns:p14="http://schemas.microsoft.com/office/powerpoint/2010/main" xmlns="" val="102408699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name="DEFAULT">
    <p:bg>
      <p:bgRef idx="1001">
        <a:schemeClr val="bg1"/>
      </p:bgRef>
    </p:bg>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Relationship Id="rId2" Type="http://schemas.openxmlformats.org/officeDocument/2006/relationships/theme" Target="../theme/theme1.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147483649" r:id="rId1"/>
  </p:sldLayoutIdLst>
  <p:hf sldNum="0" hdr="0" ftr="0" dt="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hyperlink" Target="https://gamma.app" TargetMode="External"/><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3" Type="http://schemas.openxmlformats.org/officeDocument/2006/relationships/hyperlink" Target="https://gamma.app" TargetMode="External"/><Relationship Id="rId2" Type="http://schemas.openxmlformats.org/officeDocument/2006/relationships/notesSlide" Target="../notesSlides/notesSlide2.xml"/><Relationship Id="rId1" Type="http://schemas.openxmlformats.org/officeDocument/2006/relationships/slideLayout" Target="../slideLayouts/slideLayout1.xml"/><Relationship Id="rId4" Type="http://schemas.openxmlformats.org/officeDocument/2006/relationships/image" Target="../media/image1.png"/></Relationships>
</file>

<file path=ppt/slides/_rels/slide3.xml.rels><?xml version="1.0" encoding="UTF-8" standalone="yes"?>
<Relationships xmlns="http://schemas.openxmlformats.org/package/2006/relationships"><Relationship Id="rId3" Type="http://schemas.openxmlformats.org/officeDocument/2006/relationships/hyperlink" Target="https://gamma.app" TargetMode="External"/><Relationship Id="rId2" Type="http://schemas.openxmlformats.org/officeDocument/2006/relationships/notesSlide" Target="../notesSlides/notesSlide3.xml"/><Relationship Id="rId1" Type="http://schemas.openxmlformats.org/officeDocument/2006/relationships/slideLayout" Target="../slideLayouts/slideLayout1.xml"/><Relationship Id="rId4" Type="http://schemas.openxmlformats.org/officeDocument/2006/relationships/image" Target="../media/image1.png"/></Relationships>
</file>

<file path=ppt/slides/_rels/slide4.xml.rels><?xml version="1.0" encoding="UTF-8" standalone="yes"?>
<Relationships xmlns="http://schemas.openxmlformats.org/package/2006/relationships"><Relationship Id="rId3" Type="http://schemas.openxmlformats.org/officeDocument/2006/relationships/hyperlink" Target="https://gamma.app" TargetMode="External"/><Relationship Id="rId2" Type="http://schemas.openxmlformats.org/officeDocument/2006/relationships/notesSlide" Target="../notesSlides/notesSlide4.xml"/><Relationship Id="rId1" Type="http://schemas.openxmlformats.org/officeDocument/2006/relationships/slideLayout" Target="../slideLayouts/slideLayout1.xml"/><Relationship Id="rId4" Type="http://schemas.openxmlformats.org/officeDocument/2006/relationships/image" Target="../media/image1.png"/></Relationships>
</file>

<file path=ppt/slides/_rels/slide5.xml.rels><?xml version="1.0" encoding="UTF-8" standalone="yes"?>
<Relationships xmlns="http://schemas.openxmlformats.org/package/2006/relationships"><Relationship Id="rId3" Type="http://schemas.openxmlformats.org/officeDocument/2006/relationships/hyperlink" Target="https://gamma.app" TargetMode="External"/><Relationship Id="rId2" Type="http://schemas.openxmlformats.org/officeDocument/2006/relationships/notesSlide" Target="../notesSlides/notesSlide5.xml"/><Relationship Id="rId1" Type="http://schemas.openxmlformats.org/officeDocument/2006/relationships/slideLayout" Target="../slideLayouts/slideLayout1.xml"/><Relationship Id="rId4" Type="http://schemas.openxmlformats.org/officeDocument/2006/relationships/image" Target="../media/image1.png"/></Relationships>
</file>

<file path=ppt/slides/_rels/slide6.xml.rels><?xml version="1.0" encoding="UTF-8" standalone="yes"?>
<Relationships xmlns="http://schemas.openxmlformats.org/package/2006/relationships"><Relationship Id="rId3" Type="http://schemas.openxmlformats.org/officeDocument/2006/relationships/image" Target="../media/image2.png"/><Relationship Id="rId7" Type="http://schemas.openxmlformats.org/officeDocument/2006/relationships/image" Target="../media/image1.png"/><Relationship Id="rId2" Type="http://schemas.openxmlformats.org/officeDocument/2006/relationships/notesSlide" Target="../notesSlides/notesSlide6.xml"/><Relationship Id="rId1" Type="http://schemas.openxmlformats.org/officeDocument/2006/relationships/slideLayout" Target="../slideLayouts/slideLayout1.xml"/><Relationship Id="rId6" Type="http://schemas.openxmlformats.org/officeDocument/2006/relationships/hyperlink" Target="https://gamma.app" TargetMode="External"/><Relationship Id="rId5" Type="http://schemas.openxmlformats.org/officeDocument/2006/relationships/image" Target="../media/image4.png"/><Relationship Id="rId4" Type="http://schemas.openxmlformats.org/officeDocument/2006/relationships/image" Target="../media/image3.png"/></Relationships>
</file>

<file path=ppt/slides/_rels/slide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7.xml"/><Relationship Id="rId1" Type="http://schemas.openxmlformats.org/officeDocument/2006/relationships/slideLayout" Target="../slideLayouts/slideLayout1.xml"/><Relationship Id="rId5" Type="http://schemas.openxmlformats.org/officeDocument/2006/relationships/image" Target="../media/image1.png"/><Relationship Id="rId4" Type="http://schemas.openxmlformats.org/officeDocument/2006/relationships/hyperlink" Target="https://gamma.app" TargetMode="External"/></Relationships>
</file>

<file path=ppt/slides/_rels/slide8.xml.rels><?xml version="1.0" encoding="UTF-8" standalone="yes"?>
<Relationships xmlns="http://schemas.openxmlformats.org/package/2006/relationships"><Relationship Id="rId3" Type="http://schemas.openxmlformats.org/officeDocument/2006/relationships/hyperlink" Target="https://gamma.app" TargetMode="External"/><Relationship Id="rId2" Type="http://schemas.openxmlformats.org/officeDocument/2006/relationships/notesSlide" Target="../notesSlides/notesSlide8.xml"/><Relationship Id="rId1" Type="http://schemas.openxmlformats.org/officeDocument/2006/relationships/slideLayout" Target="../slideLayouts/slideLayout1.xml"/><Relationship Id="rId4" Type="http://schemas.openxmlformats.org/officeDocument/2006/relationships/image" Target="../media/image1.png"/></Relationships>
</file>

<file path=ppt/slides/_rels/slide9.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1.png"/><Relationship Id="rId2" Type="http://schemas.openxmlformats.org/officeDocument/2006/relationships/notesSlide" Target="../notesSlides/notesSlide9.xml"/><Relationship Id="rId1" Type="http://schemas.openxmlformats.org/officeDocument/2006/relationships/slideLayout" Target="../slideLayouts/slideLayout1.xml"/><Relationship Id="rId6" Type="http://schemas.openxmlformats.org/officeDocument/2006/relationships/hyperlink" Target="https://gamma.app" TargetMode="External"/><Relationship Id="rId5" Type="http://schemas.openxmlformats.org/officeDocument/2006/relationships/image" Target="../media/image8.png"/><Relationship Id="rId4" Type="http://schemas.openxmlformats.org/officeDocument/2006/relationships/image" Target="../media/image7.png"/></Relationships>
</file>

<file path=ppt/slides/_rels/slide10.xml.rels><?xml version="1.0" encoding="UTF-8" standalone="yes"?>
<Relationships xmlns="http://schemas.openxmlformats.org/package/2006/relationships"><Relationship Id="rId3" Type="http://schemas.openxmlformats.org/officeDocument/2006/relationships/hyperlink" Target="https://gamma.app" TargetMode="External"/><Relationship Id="rId2" Type="http://schemas.openxmlformats.org/officeDocument/2006/relationships/notesSlide" Target="../notesSlides/notesSlide10.xml"/><Relationship Id="rId1" Type="http://schemas.openxmlformats.org/officeDocument/2006/relationships/slideLayout" Target="../slideLayouts/slideLayout1.xml"/><Relationship Id="rId4" Type="http://schemas.openxmlformats.org/officeDocument/2006/relationships/image" Target="../media/image1.png"/></Relationships>
</file>

<file path=ppt/slides/slide1.xml><?xml version="1.0" encoding="utf-8"?>
<p:sld xmlns:a="http://schemas.openxmlformats.org/drawingml/2006/main" xmlns:r="http://schemas.openxmlformats.org/officeDocument/2006/relationships" xmlns:p="http://schemas.openxmlformats.org/presentationml/2006/main">
  <p:cSld name="Slide 1">
    <p:spTree>
      <p:nvGrpSpPr>
        <p:cNvPr id="1" name=""/>
        <p:cNvGrpSpPr/>
        <p:nvPr/>
      </p:nvGrpSpPr>
      <p:grpSpPr>
        <a:xfrm>
          <a:off x="0" y="0"/>
          <a:ext cx="0" cy="0"/>
          <a:chOff x="0" y="0"/>
          <a:chExt cx="0" cy="0"/>
        </a:xfrm>
      </p:grpSpPr>
      <p:sp>
        <p:nvSpPr>
          <p:cNvPr id="2" name="Shape 0"/>
          <p:cNvSpPr/>
          <p:nvPr/>
        </p:nvSpPr>
        <p:spPr>
          <a:xfrm>
            <a:off x="0" y="0"/>
            <a:ext cx="14630400" cy="8229600"/>
          </a:xfrm>
          <a:prstGeom prst="rect">
            <a:avLst/>
          </a:prstGeom>
          <a:solidFill>
            <a:srgbClr val="1C4241"/>
          </a:solidFill>
          <a:ln/>
        </p:spPr>
      </p:sp>
      <p:sp>
        <p:nvSpPr>
          <p:cNvPr id="3" name="Shape 1"/>
          <p:cNvSpPr/>
          <p:nvPr/>
        </p:nvSpPr>
        <p:spPr>
          <a:xfrm>
            <a:off x="0" y="0"/>
            <a:ext cx="14630400" cy="8229600"/>
          </a:xfrm>
          <a:prstGeom prst="rect">
            <a:avLst/>
          </a:prstGeom>
          <a:solidFill>
            <a:srgbClr val="123332"/>
          </a:solidFill>
          <a:ln/>
        </p:spPr>
      </p:sp>
      <p:sp>
        <p:nvSpPr>
          <p:cNvPr id="4" name="Text 2"/>
          <p:cNvSpPr/>
          <p:nvPr/>
        </p:nvSpPr>
        <p:spPr>
          <a:xfrm>
            <a:off x="2348389" y="973812"/>
            <a:ext cx="9933503" cy="3471863"/>
          </a:xfrm>
          <a:prstGeom prst="rect">
            <a:avLst/>
          </a:prstGeom>
          <a:noFill/>
          <a:ln/>
        </p:spPr>
        <p:txBody>
          <a:bodyPr wrap="square" rtlCol="0" anchor="t"/>
          <a:lstStyle/>
          <a:p>
            <a:pPr marL="0" indent="0">
              <a:lnSpc>
                <a:spcPts val="5468"/>
              </a:lnSpc>
              <a:buNone/>
            </a:pPr>
            <a:r>
              <a:rPr lang="en-US" sz="4374" dirty="0">
                <a:solidFill>
                  <a:srgbClr val="FFD9BE"/>
                </a:solidFill>
                <a:latin typeface="Quattrocento" pitchFamily="34" charset="0"/>
                <a:ea typeface="Quattrocento" pitchFamily="34" charset="-122"/>
                <a:cs typeface="Quattrocento" pitchFamily="34" charset="-120"/>
              </a:rPr>
              <a:t>Application of Generative Artificial Intelligence in Exploring Innovative Research Methodologies in Multidisciplinary Fields: A Glimpse into the Future of Research and Innovation</a:t>
            </a:r>
            <a:endParaRPr lang="en-US" sz="4374" dirty="0"/>
          </a:p>
        </p:txBody>
      </p:sp>
      <p:sp>
        <p:nvSpPr>
          <p:cNvPr id="5" name="Text 3"/>
          <p:cNvSpPr/>
          <p:nvPr/>
        </p:nvSpPr>
        <p:spPr>
          <a:xfrm>
            <a:off x="2348389" y="4890016"/>
            <a:ext cx="9933503" cy="710803"/>
          </a:xfrm>
          <a:prstGeom prst="rect">
            <a:avLst/>
          </a:prstGeom>
          <a:noFill/>
          <a:ln/>
        </p:spPr>
        <p:txBody>
          <a:bodyPr wrap="square" rtlCol="0" anchor="t"/>
          <a:lstStyle/>
          <a:p>
            <a:pPr marL="0" indent="0">
              <a:lnSpc>
                <a:spcPts val="2799"/>
              </a:lnSpc>
              <a:buNone/>
            </a:pPr>
            <a:r>
              <a:rPr lang="en-US" sz="1750" dirty="0">
                <a:solidFill>
                  <a:srgbClr val="F9EEE7"/>
                </a:solidFill>
                <a:latin typeface="Quattrocento" pitchFamily="34" charset="0"/>
                <a:ea typeface="Quattrocento" pitchFamily="34" charset="-122"/>
                <a:cs typeface="Quattrocento" pitchFamily="34" charset="-120"/>
              </a:rPr>
              <a:t>International Conference on "Exploring Innovative Research Methodologies in a Variety of Multidisciplinary Fields and Their Prospective Future Impact"</a:t>
            </a:r>
            <a:endParaRPr lang="en-US" sz="1750" dirty="0"/>
          </a:p>
        </p:txBody>
      </p:sp>
      <p:sp>
        <p:nvSpPr>
          <p:cNvPr id="6" name="Text 4"/>
          <p:cNvSpPr/>
          <p:nvPr/>
        </p:nvSpPr>
        <p:spPr>
          <a:xfrm>
            <a:off x="2348389" y="5850731"/>
            <a:ext cx="9933503" cy="710803"/>
          </a:xfrm>
          <a:prstGeom prst="rect">
            <a:avLst/>
          </a:prstGeom>
          <a:noFill/>
          <a:ln/>
        </p:spPr>
        <p:txBody>
          <a:bodyPr wrap="square" rtlCol="0" anchor="t"/>
          <a:lstStyle/>
          <a:p>
            <a:pPr marL="0" indent="0">
              <a:lnSpc>
                <a:spcPts val="2799"/>
              </a:lnSpc>
              <a:buNone/>
            </a:pPr>
            <a:r>
              <a:rPr lang="en-US" sz="1750" dirty="0">
                <a:solidFill>
                  <a:srgbClr val="F9EEE7"/>
                </a:solidFill>
                <a:latin typeface="Quattrocento" pitchFamily="34" charset="0"/>
                <a:ea typeface="Quattrocento" pitchFamily="34" charset="-122"/>
                <a:cs typeface="Quattrocento" pitchFamily="34" charset="-120"/>
              </a:rPr>
              <a:t>Jointly Organized By: AIRO Journals and Department of Mechanical Engineering, Mangalayatan University Aligarh</a:t>
            </a:r>
            <a:endParaRPr lang="en-US" sz="1750" dirty="0"/>
          </a:p>
        </p:txBody>
      </p:sp>
      <p:sp>
        <p:nvSpPr>
          <p:cNvPr id="7" name="Text 5"/>
          <p:cNvSpPr/>
          <p:nvPr/>
        </p:nvSpPr>
        <p:spPr>
          <a:xfrm>
            <a:off x="2348389" y="6811447"/>
            <a:ext cx="9933503" cy="444341"/>
          </a:xfrm>
          <a:prstGeom prst="rect">
            <a:avLst/>
          </a:prstGeom>
          <a:noFill/>
          <a:ln/>
        </p:spPr>
        <p:txBody>
          <a:bodyPr wrap="none" rtlCol="0" anchor="t"/>
          <a:lstStyle/>
          <a:p>
            <a:pPr marL="0" indent="0">
              <a:lnSpc>
                <a:spcPts val="3499"/>
              </a:lnSpc>
              <a:buNone/>
            </a:pPr>
            <a:r>
              <a:rPr lang="en-US" sz="2187" dirty="0">
                <a:solidFill>
                  <a:srgbClr val="F9EEE7"/>
                </a:solidFill>
                <a:latin typeface="Quattrocento" pitchFamily="34" charset="0"/>
                <a:ea typeface="Quattrocento" pitchFamily="34" charset="-122"/>
                <a:cs typeface="Quattrocento" pitchFamily="34" charset="-120"/>
              </a:rPr>
              <a:t>Rashmi Singh, Ph.D. Scholar, CIIS, Mumbai, India</a:t>
            </a:r>
            <a:endParaRPr lang="en-US" sz="2187" dirty="0"/>
          </a:p>
        </p:txBody>
      </p:sp>
      <p:pic>
        <p:nvPicPr>
          <p:cNvPr id="8" name="Image 0" descr="preencoded.png">
            <a:hlinkClick r:id="rId3"/>
          </p:cNvPr>
          <p:cNvPicPr>
            <a:picLocks noChangeAspect="1"/>
          </p:cNvPicPr>
          <p:nvPr/>
        </p:nvPicPr>
        <p:blipFill>
          <a:blip r:embed="rId4"/>
          <a:stretch>
            <a:fillRect/>
          </a:stretch>
        </p:blipFill>
        <p:spPr>
          <a:xfrm>
            <a:off x="12242153" y="7589520"/>
            <a:ext cx="2296807" cy="548640"/>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name="Slide 2">
    <p:spTree>
      <p:nvGrpSpPr>
        <p:cNvPr id="1" name=""/>
        <p:cNvGrpSpPr/>
        <p:nvPr/>
      </p:nvGrpSpPr>
      <p:grpSpPr>
        <a:xfrm>
          <a:off x="0" y="0"/>
          <a:ext cx="0" cy="0"/>
          <a:chOff x="0" y="0"/>
          <a:chExt cx="0" cy="0"/>
        </a:xfrm>
      </p:grpSpPr>
      <p:sp>
        <p:nvSpPr>
          <p:cNvPr id="2" name="Shape 0"/>
          <p:cNvSpPr/>
          <p:nvPr/>
        </p:nvSpPr>
        <p:spPr>
          <a:xfrm>
            <a:off x="0" y="0"/>
            <a:ext cx="14630400" cy="8229600"/>
          </a:xfrm>
          <a:prstGeom prst="rect">
            <a:avLst/>
          </a:prstGeom>
          <a:solidFill>
            <a:srgbClr val="1C4241"/>
          </a:solidFill>
          <a:ln/>
        </p:spPr>
      </p:sp>
      <p:sp>
        <p:nvSpPr>
          <p:cNvPr id="3" name="Shape 1"/>
          <p:cNvSpPr/>
          <p:nvPr/>
        </p:nvSpPr>
        <p:spPr>
          <a:xfrm>
            <a:off x="0" y="0"/>
            <a:ext cx="14630400" cy="8229600"/>
          </a:xfrm>
          <a:prstGeom prst="rect">
            <a:avLst/>
          </a:prstGeom>
          <a:solidFill>
            <a:srgbClr val="123332"/>
          </a:solidFill>
          <a:ln/>
        </p:spPr>
      </p:sp>
      <p:sp>
        <p:nvSpPr>
          <p:cNvPr id="4" name="Text 2"/>
          <p:cNvSpPr/>
          <p:nvPr/>
        </p:nvSpPr>
        <p:spPr>
          <a:xfrm>
            <a:off x="2348389" y="627102"/>
            <a:ext cx="9933503" cy="1110853"/>
          </a:xfrm>
          <a:prstGeom prst="rect">
            <a:avLst/>
          </a:prstGeom>
          <a:noFill/>
          <a:ln/>
        </p:spPr>
        <p:txBody>
          <a:bodyPr wrap="square" rtlCol="0" anchor="t"/>
          <a:lstStyle/>
          <a:p>
            <a:pPr marL="0" indent="0">
              <a:lnSpc>
                <a:spcPts val="4374"/>
              </a:lnSpc>
              <a:buNone/>
            </a:pPr>
            <a:r>
              <a:rPr lang="en-US" sz="3499" dirty="0">
                <a:solidFill>
                  <a:srgbClr val="FFD9BE"/>
                </a:solidFill>
                <a:latin typeface="Quattrocento" pitchFamily="34" charset="0"/>
                <a:ea typeface="Quattrocento" pitchFamily="34" charset="-122"/>
                <a:cs typeface="Quattrocento" pitchFamily="34" charset="-120"/>
              </a:rPr>
              <a:t>A Snapshot of Generative Artificial Intelligence (GenAI)</a:t>
            </a:r>
            <a:endParaRPr lang="en-US" sz="3499" dirty="0"/>
          </a:p>
        </p:txBody>
      </p:sp>
      <p:sp>
        <p:nvSpPr>
          <p:cNvPr id="5" name="Text 3"/>
          <p:cNvSpPr/>
          <p:nvPr/>
        </p:nvSpPr>
        <p:spPr>
          <a:xfrm>
            <a:off x="2348389" y="2182297"/>
            <a:ext cx="9933503" cy="1421606"/>
          </a:xfrm>
          <a:prstGeom prst="rect">
            <a:avLst/>
          </a:prstGeom>
          <a:noFill/>
          <a:ln/>
        </p:spPr>
        <p:txBody>
          <a:bodyPr wrap="square" rtlCol="0" anchor="t"/>
          <a:lstStyle/>
          <a:p>
            <a:pPr marL="0" indent="0">
              <a:lnSpc>
                <a:spcPts val="2799"/>
              </a:lnSpc>
              <a:buNone/>
            </a:pPr>
            <a:r>
              <a:rPr lang="en-US" sz="1750" dirty="0">
                <a:solidFill>
                  <a:srgbClr val="F9EEE7"/>
                </a:solidFill>
                <a:latin typeface="Quattrocento" pitchFamily="34" charset="0"/>
                <a:ea typeface="Quattrocento" pitchFamily="34" charset="-122"/>
                <a:cs typeface="Quattrocento" pitchFamily="34" charset="-120"/>
              </a:rPr>
              <a:t>GenAI refers to a class of AI algorithms capable of generating new content, like text, images, and code. Unlike traditional AI, which analyzes existing data, GenAI "creates" entirely new information based on its training data. This opens doors to various applications, from generating research questions to designing simulations and even creating data for analysis.</a:t>
            </a:r>
            <a:endParaRPr lang="en-US" sz="1750" dirty="0"/>
          </a:p>
        </p:txBody>
      </p:sp>
      <p:sp>
        <p:nvSpPr>
          <p:cNvPr id="6" name="Text 4"/>
          <p:cNvSpPr/>
          <p:nvPr/>
        </p:nvSpPr>
        <p:spPr>
          <a:xfrm>
            <a:off x="2348389" y="3937159"/>
            <a:ext cx="8189714" cy="555427"/>
          </a:xfrm>
          <a:prstGeom prst="rect">
            <a:avLst/>
          </a:prstGeom>
          <a:noFill/>
          <a:ln/>
        </p:spPr>
        <p:txBody>
          <a:bodyPr wrap="none" rtlCol="0" anchor="t"/>
          <a:lstStyle/>
          <a:p>
            <a:pPr marL="0" indent="0">
              <a:lnSpc>
                <a:spcPts val="4374"/>
              </a:lnSpc>
              <a:buNone/>
            </a:pPr>
            <a:r>
              <a:rPr lang="en-US" sz="3499" dirty="0">
                <a:solidFill>
                  <a:srgbClr val="FFD9BE"/>
                </a:solidFill>
                <a:latin typeface="Quattrocento" pitchFamily="34" charset="0"/>
                <a:ea typeface="Quattrocento" pitchFamily="34" charset="-122"/>
                <a:cs typeface="Quattrocento" pitchFamily="34" charset="-120"/>
              </a:rPr>
              <a:t>Current State of Research Methodologies</a:t>
            </a:r>
            <a:endParaRPr lang="en-US" sz="3499" dirty="0"/>
          </a:p>
        </p:txBody>
      </p:sp>
      <p:sp>
        <p:nvSpPr>
          <p:cNvPr id="7" name="Text 5"/>
          <p:cNvSpPr/>
          <p:nvPr/>
        </p:nvSpPr>
        <p:spPr>
          <a:xfrm>
            <a:off x="2348389" y="4825841"/>
            <a:ext cx="9933503" cy="355402"/>
          </a:xfrm>
          <a:prstGeom prst="rect">
            <a:avLst/>
          </a:prstGeom>
          <a:noFill/>
          <a:ln/>
        </p:spPr>
        <p:txBody>
          <a:bodyPr wrap="none" rtlCol="0" anchor="t"/>
          <a:lstStyle/>
          <a:p>
            <a:pPr marL="0" indent="0">
              <a:lnSpc>
                <a:spcPts val="2799"/>
              </a:lnSpc>
              <a:buNone/>
            </a:pPr>
            <a:r>
              <a:rPr lang="en-US" sz="1750" dirty="0">
                <a:solidFill>
                  <a:srgbClr val="F9EEE7"/>
                </a:solidFill>
                <a:latin typeface="Quattrocento" pitchFamily="34" charset="0"/>
                <a:ea typeface="Quattrocento" pitchFamily="34" charset="-122"/>
                <a:cs typeface="Quattrocento" pitchFamily="34" charset="-120"/>
              </a:rPr>
              <a:t>GenAI in Research Methodology Innovation</a:t>
            </a:r>
            <a:endParaRPr lang="en-US" sz="1750" dirty="0"/>
          </a:p>
        </p:txBody>
      </p:sp>
      <p:sp>
        <p:nvSpPr>
          <p:cNvPr id="8" name="Text 6"/>
          <p:cNvSpPr/>
          <p:nvPr/>
        </p:nvSpPr>
        <p:spPr>
          <a:xfrm>
            <a:off x="2348389" y="5431155"/>
            <a:ext cx="9933503" cy="355402"/>
          </a:xfrm>
          <a:prstGeom prst="rect">
            <a:avLst/>
          </a:prstGeom>
          <a:noFill/>
          <a:ln/>
        </p:spPr>
        <p:txBody>
          <a:bodyPr wrap="none" rtlCol="0" anchor="t"/>
          <a:lstStyle/>
          <a:p>
            <a:pPr marL="0" indent="0">
              <a:lnSpc>
                <a:spcPts val="2799"/>
              </a:lnSpc>
              <a:buNone/>
            </a:pPr>
            <a:r>
              <a:rPr lang="en-US" sz="1750" dirty="0">
                <a:solidFill>
                  <a:srgbClr val="F9EEE7"/>
                </a:solidFill>
                <a:latin typeface="Quattrocento" pitchFamily="34" charset="0"/>
                <a:ea typeface="Quattrocento" pitchFamily="34" charset="-122"/>
                <a:cs typeface="Quattrocento" pitchFamily="34" charset="-120"/>
              </a:rPr>
              <a:t>Multidisciplinary Applications of GenAI</a:t>
            </a:r>
            <a:endParaRPr lang="en-US" sz="1750" dirty="0"/>
          </a:p>
        </p:txBody>
      </p:sp>
      <p:sp>
        <p:nvSpPr>
          <p:cNvPr id="9" name="Text 7"/>
          <p:cNvSpPr/>
          <p:nvPr/>
        </p:nvSpPr>
        <p:spPr>
          <a:xfrm>
            <a:off x="2348389" y="6036469"/>
            <a:ext cx="9933503" cy="355402"/>
          </a:xfrm>
          <a:prstGeom prst="rect">
            <a:avLst/>
          </a:prstGeom>
          <a:noFill/>
          <a:ln/>
        </p:spPr>
        <p:txBody>
          <a:bodyPr wrap="none" rtlCol="0" anchor="t"/>
          <a:lstStyle/>
          <a:p>
            <a:pPr marL="0" indent="0">
              <a:lnSpc>
                <a:spcPts val="2799"/>
              </a:lnSpc>
              <a:buNone/>
            </a:pPr>
            <a:r>
              <a:rPr lang="en-US" sz="1750" dirty="0">
                <a:solidFill>
                  <a:srgbClr val="F9EEE7"/>
                </a:solidFill>
                <a:latin typeface="Quattrocento" pitchFamily="34" charset="0"/>
                <a:ea typeface="Quattrocento" pitchFamily="34" charset="-122"/>
                <a:cs typeface="Quattrocento" pitchFamily="34" charset="-120"/>
              </a:rPr>
              <a:t>Challenges and Ethical Considerations</a:t>
            </a:r>
            <a:endParaRPr lang="en-US" sz="1750" dirty="0"/>
          </a:p>
        </p:txBody>
      </p:sp>
      <p:sp>
        <p:nvSpPr>
          <p:cNvPr id="10" name="Text 8"/>
          <p:cNvSpPr/>
          <p:nvPr/>
        </p:nvSpPr>
        <p:spPr>
          <a:xfrm>
            <a:off x="2348389" y="6641783"/>
            <a:ext cx="9933503" cy="355402"/>
          </a:xfrm>
          <a:prstGeom prst="rect">
            <a:avLst/>
          </a:prstGeom>
          <a:noFill/>
          <a:ln/>
        </p:spPr>
        <p:txBody>
          <a:bodyPr wrap="none" rtlCol="0" anchor="t"/>
          <a:lstStyle/>
          <a:p>
            <a:pPr marL="0" indent="0">
              <a:lnSpc>
                <a:spcPts val="2799"/>
              </a:lnSpc>
              <a:buNone/>
            </a:pPr>
            <a:r>
              <a:rPr lang="en-US" sz="1750" dirty="0">
                <a:solidFill>
                  <a:srgbClr val="F9EEE7"/>
                </a:solidFill>
                <a:latin typeface="Quattrocento" pitchFamily="34" charset="0"/>
                <a:ea typeface="Quattrocento" pitchFamily="34" charset="-122"/>
                <a:cs typeface="Quattrocento" pitchFamily="34" charset="-120"/>
              </a:rPr>
              <a:t>Prospects and Impact</a:t>
            </a:r>
            <a:endParaRPr lang="en-US" sz="1750" dirty="0"/>
          </a:p>
        </p:txBody>
      </p:sp>
      <p:sp>
        <p:nvSpPr>
          <p:cNvPr id="11" name="Text 9"/>
          <p:cNvSpPr/>
          <p:nvPr/>
        </p:nvSpPr>
        <p:spPr>
          <a:xfrm>
            <a:off x="2348389" y="7247096"/>
            <a:ext cx="9933503" cy="355402"/>
          </a:xfrm>
          <a:prstGeom prst="rect">
            <a:avLst/>
          </a:prstGeom>
          <a:noFill/>
          <a:ln/>
        </p:spPr>
        <p:txBody>
          <a:bodyPr wrap="none" rtlCol="0" anchor="t"/>
          <a:lstStyle/>
          <a:p>
            <a:pPr marL="0" indent="0">
              <a:lnSpc>
                <a:spcPts val="2799"/>
              </a:lnSpc>
              <a:buNone/>
            </a:pPr>
            <a:r>
              <a:rPr lang="en-US" sz="1750" dirty="0">
                <a:solidFill>
                  <a:srgbClr val="F9EEE7"/>
                </a:solidFill>
                <a:latin typeface="Quattrocento" pitchFamily="34" charset="0"/>
                <a:ea typeface="Quattrocento" pitchFamily="34" charset="-122"/>
                <a:cs typeface="Quattrocento" pitchFamily="34" charset="-120"/>
              </a:rPr>
              <a:t>Application of GenAI in Social Science Research</a:t>
            </a:r>
            <a:endParaRPr lang="en-US" sz="1750" dirty="0"/>
          </a:p>
        </p:txBody>
      </p:sp>
      <p:pic>
        <p:nvPicPr>
          <p:cNvPr id="12" name="Image 0" descr="preencoded.png">
            <a:hlinkClick r:id="rId3"/>
          </p:cNvPr>
          <p:cNvPicPr>
            <a:picLocks noChangeAspect="1"/>
          </p:cNvPicPr>
          <p:nvPr/>
        </p:nvPicPr>
        <p:blipFill>
          <a:blip r:embed="rId4"/>
          <a:stretch>
            <a:fillRect/>
          </a:stretch>
        </p:blipFill>
        <p:spPr>
          <a:xfrm>
            <a:off x="12242153" y="7589520"/>
            <a:ext cx="2296807" cy="548640"/>
          </a:xfrm>
          <a:prstGeom prst="rect">
            <a:avLst/>
          </a:prstGeom>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name="Slide 3">
    <p:spTree>
      <p:nvGrpSpPr>
        <p:cNvPr id="1" name=""/>
        <p:cNvGrpSpPr/>
        <p:nvPr/>
      </p:nvGrpSpPr>
      <p:grpSpPr>
        <a:xfrm>
          <a:off x="0" y="0"/>
          <a:ext cx="0" cy="0"/>
          <a:chOff x="0" y="0"/>
          <a:chExt cx="0" cy="0"/>
        </a:xfrm>
      </p:grpSpPr>
      <p:sp>
        <p:nvSpPr>
          <p:cNvPr id="2" name="Shape 0"/>
          <p:cNvSpPr/>
          <p:nvPr/>
        </p:nvSpPr>
        <p:spPr>
          <a:xfrm>
            <a:off x="0" y="0"/>
            <a:ext cx="14630400" cy="8229600"/>
          </a:xfrm>
          <a:prstGeom prst="rect">
            <a:avLst/>
          </a:prstGeom>
          <a:solidFill>
            <a:srgbClr val="1C4241"/>
          </a:solidFill>
          <a:ln/>
        </p:spPr>
      </p:sp>
      <p:sp>
        <p:nvSpPr>
          <p:cNvPr id="3" name="Shape 1"/>
          <p:cNvSpPr/>
          <p:nvPr/>
        </p:nvSpPr>
        <p:spPr>
          <a:xfrm>
            <a:off x="0" y="0"/>
            <a:ext cx="14630400" cy="8229600"/>
          </a:xfrm>
          <a:prstGeom prst="rect">
            <a:avLst/>
          </a:prstGeom>
          <a:solidFill>
            <a:srgbClr val="123332"/>
          </a:solidFill>
          <a:ln/>
        </p:spPr>
      </p:sp>
      <p:sp>
        <p:nvSpPr>
          <p:cNvPr id="4" name="Text 2"/>
          <p:cNvSpPr/>
          <p:nvPr/>
        </p:nvSpPr>
        <p:spPr>
          <a:xfrm>
            <a:off x="3472696" y="473273"/>
            <a:ext cx="7284839" cy="537091"/>
          </a:xfrm>
          <a:prstGeom prst="rect">
            <a:avLst/>
          </a:prstGeom>
          <a:noFill/>
          <a:ln/>
        </p:spPr>
        <p:txBody>
          <a:bodyPr wrap="none" rtlCol="0" anchor="t"/>
          <a:lstStyle/>
          <a:p>
            <a:pPr marL="0" indent="0">
              <a:lnSpc>
                <a:spcPts val="4230"/>
              </a:lnSpc>
              <a:buNone/>
            </a:pPr>
            <a:r>
              <a:rPr lang="en-US" sz="3384" dirty="0">
                <a:solidFill>
                  <a:srgbClr val="FFD9BE"/>
                </a:solidFill>
                <a:latin typeface="Quattrocento" pitchFamily="34" charset="0"/>
                <a:ea typeface="Quattrocento" pitchFamily="34" charset="-122"/>
                <a:cs typeface="Quattrocento" pitchFamily="34" charset="-120"/>
              </a:rPr>
              <a:t>GenAI in Data Collection and Analysis</a:t>
            </a:r>
            <a:endParaRPr lang="en-US" sz="3384" dirty="0"/>
          </a:p>
        </p:txBody>
      </p:sp>
      <p:sp>
        <p:nvSpPr>
          <p:cNvPr id="5" name="Shape 3"/>
          <p:cNvSpPr/>
          <p:nvPr/>
        </p:nvSpPr>
        <p:spPr>
          <a:xfrm>
            <a:off x="3719751" y="1354098"/>
            <a:ext cx="21431" cy="6402110"/>
          </a:xfrm>
          <a:prstGeom prst="rect">
            <a:avLst/>
          </a:prstGeom>
          <a:solidFill>
            <a:srgbClr val="EF9C82"/>
          </a:solidFill>
          <a:ln/>
        </p:spPr>
      </p:sp>
      <p:sp>
        <p:nvSpPr>
          <p:cNvPr id="6" name="Shape 4"/>
          <p:cNvSpPr/>
          <p:nvPr/>
        </p:nvSpPr>
        <p:spPr>
          <a:xfrm>
            <a:off x="3923824" y="1670923"/>
            <a:ext cx="601623" cy="21431"/>
          </a:xfrm>
          <a:prstGeom prst="rect">
            <a:avLst/>
          </a:prstGeom>
          <a:solidFill>
            <a:srgbClr val="EF9C82"/>
          </a:solidFill>
          <a:ln/>
        </p:spPr>
      </p:sp>
      <p:sp>
        <p:nvSpPr>
          <p:cNvPr id="7" name="Shape 5"/>
          <p:cNvSpPr/>
          <p:nvPr/>
        </p:nvSpPr>
        <p:spPr>
          <a:xfrm>
            <a:off x="3537109" y="1488400"/>
            <a:ext cx="386715" cy="386715"/>
          </a:xfrm>
          <a:prstGeom prst="roundRect">
            <a:avLst>
              <a:gd name="adj" fmla="val 13336"/>
            </a:avLst>
          </a:prstGeom>
          <a:solidFill>
            <a:srgbClr val="234A49"/>
          </a:solidFill>
          <a:ln/>
        </p:spPr>
      </p:sp>
      <p:sp>
        <p:nvSpPr>
          <p:cNvPr id="8" name="Text 6"/>
          <p:cNvSpPr/>
          <p:nvPr/>
        </p:nvSpPr>
        <p:spPr>
          <a:xfrm>
            <a:off x="3684746" y="1520547"/>
            <a:ext cx="91321" cy="322302"/>
          </a:xfrm>
          <a:prstGeom prst="rect">
            <a:avLst/>
          </a:prstGeom>
          <a:noFill/>
          <a:ln/>
        </p:spPr>
        <p:txBody>
          <a:bodyPr wrap="none" rtlCol="0" anchor="t"/>
          <a:lstStyle/>
          <a:p>
            <a:pPr marL="0" indent="0" algn="ctr">
              <a:lnSpc>
                <a:spcPts val="2538"/>
              </a:lnSpc>
              <a:buNone/>
            </a:pPr>
            <a:r>
              <a:rPr lang="en-US" sz="2030" dirty="0">
                <a:solidFill>
                  <a:srgbClr val="FFD9BE"/>
                </a:solidFill>
                <a:latin typeface="Quattrocento" pitchFamily="34" charset="0"/>
                <a:ea typeface="Quattrocento" pitchFamily="34" charset="-122"/>
                <a:cs typeface="Quattrocento" pitchFamily="34" charset="-120"/>
              </a:rPr>
              <a:t>1</a:t>
            </a:r>
            <a:endParaRPr lang="en-US" sz="2030" dirty="0"/>
          </a:p>
        </p:txBody>
      </p:sp>
      <p:sp>
        <p:nvSpPr>
          <p:cNvPr id="9" name="Text 7"/>
          <p:cNvSpPr/>
          <p:nvPr/>
        </p:nvSpPr>
        <p:spPr>
          <a:xfrm>
            <a:off x="4675823" y="1525905"/>
            <a:ext cx="2148721" cy="268605"/>
          </a:xfrm>
          <a:prstGeom prst="rect">
            <a:avLst/>
          </a:prstGeom>
          <a:noFill/>
          <a:ln/>
        </p:spPr>
        <p:txBody>
          <a:bodyPr wrap="none" rtlCol="0" anchor="t"/>
          <a:lstStyle/>
          <a:p>
            <a:pPr marL="0" indent="0" algn="l">
              <a:lnSpc>
                <a:spcPts val="2115"/>
              </a:lnSpc>
              <a:buNone/>
            </a:pPr>
            <a:r>
              <a:rPr lang="en-US" sz="1692" dirty="0">
                <a:solidFill>
                  <a:srgbClr val="FFD9BE"/>
                </a:solidFill>
                <a:latin typeface="Quattrocento" pitchFamily="34" charset="0"/>
                <a:ea typeface="Quattrocento" pitchFamily="34" charset="-122"/>
                <a:cs typeface="Quattrocento" pitchFamily="34" charset="-120"/>
              </a:rPr>
              <a:t>Data Automation</a:t>
            </a:r>
            <a:endParaRPr lang="en-US" sz="1692" dirty="0"/>
          </a:p>
        </p:txBody>
      </p:sp>
      <p:sp>
        <p:nvSpPr>
          <p:cNvPr id="10" name="Text 8"/>
          <p:cNvSpPr/>
          <p:nvPr/>
        </p:nvSpPr>
        <p:spPr>
          <a:xfrm>
            <a:off x="4675823" y="1897618"/>
            <a:ext cx="6481882" cy="825103"/>
          </a:xfrm>
          <a:prstGeom prst="rect">
            <a:avLst/>
          </a:prstGeom>
          <a:noFill/>
          <a:ln/>
        </p:spPr>
        <p:txBody>
          <a:bodyPr wrap="square" rtlCol="0" anchor="t"/>
          <a:lstStyle/>
          <a:p>
            <a:pPr marL="0" indent="0" algn="l">
              <a:lnSpc>
                <a:spcPts val="2166"/>
              </a:lnSpc>
              <a:buNone/>
            </a:pPr>
            <a:r>
              <a:rPr lang="en-US" sz="1354" dirty="0">
                <a:solidFill>
                  <a:srgbClr val="F9EEE7"/>
                </a:solidFill>
                <a:latin typeface="Quattrocento" pitchFamily="34" charset="0"/>
                <a:ea typeface="Quattrocento" pitchFamily="34" charset="-122"/>
                <a:cs typeface="Quattrocento" pitchFamily="34" charset="-120"/>
              </a:rPr>
              <a:t>GenAI technologies can help automate data collection and analysis. It can also help the processing of large datasets and identify complex trends and patterns in social behaviors and cultural dynamics.</a:t>
            </a:r>
            <a:endParaRPr lang="en-US" sz="1354" dirty="0"/>
          </a:p>
        </p:txBody>
      </p:sp>
      <p:sp>
        <p:nvSpPr>
          <p:cNvPr id="11" name="Shape 9"/>
          <p:cNvSpPr/>
          <p:nvPr/>
        </p:nvSpPr>
        <p:spPr>
          <a:xfrm>
            <a:off x="3923824" y="3383161"/>
            <a:ext cx="601623" cy="21431"/>
          </a:xfrm>
          <a:prstGeom prst="rect">
            <a:avLst/>
          </a:prstGeom>
          <a:solidFill>
            <a:srgbClr val="EF9C82"/>
          </a:solidFill>
          <a:ln/>
        </p:spPr>
      </p:sp>
      <p:sp>
        <p:nvSpPr>
          <p:cNvPr id="12" name="Shape 10"/>
          <p:cNvSpPr/>
          <p:nvPr/>
        </p:nvSpPr>
        <p:spPr>
          <a:xfrm>
            <a:off x="3537109" y="3200638"/>
            <a:ext cx="386715" cy="386715"/>
          </a:xfrm>
          <a:prstGeom prst="roundRect">
            <a:avLst>
              <a:gd name="adj" fmla="val 13336"/>
            </a:avLst>
          </a:prstGeom>
          <a:solidFill>
            <a:srgbClr val="234A49"/>
          </a:solidFill>
          <a:ln/>
        </p:spPr>
      </p:sp>
      <p:sp>
        <p:nvSpPr>
          <p:cNvPr id="13" name="Text 11"/>
          <p:cNvSpPr/>
          <p:nvPr/>
        </p:nvSpPr>
        <p:spPr>
          <a:xfrm>
            <a:off x="3661291" y="3232785"/>
            <a:ext cx="138232" cy="322302"/>
          </a:xfrm>
          <a:prstGeom prst="rect">
            <a:avLst/>
          </a:prstGeom>
          <a:noFill/>
          <a:ln/>
        </p:spPr>
        <p:txBody>
          <a:bodyPr wrap="none" rtlCol="0" anchor="t"/>
          <a:lstStyle/>
          <a:p>
            <a:pPr marL="0" indent="0" algn="ctr">
              <a:lnSpc>
                <a:spcPts val="2538"/>
              </a:lnSpc>
              <a:buNone/>
            </a:pPr>
            <a:r>
              <a:rPr lang="en-US" sz="2030" dirty="0">
                <a:solidFill>
                  <a:srgbClr val="FFD9BE"/>
                </a:solidFill>
                <a:latin typeface="Quattrocento" pitchFamily="34" charset="0"/>
                <a:ea typeface="Quattrocento" pitchFamily="34" charset="-122"/>
                <a:cs typeface="Quattrocento" pitchFamily="34" charset="-120"/>
              </a:rPr>
              <a:t>2</a:t>
            </a:r>
            <a:endParaRPr lang="en-US" sz="2030" dirty="0"/>
          </a:p>
        </p:txBody>
      </p:sp>
      <p:sp>
        <p:nvSpPr>
          <p:cNvPr id="14" name="Text 12"/>
          <p:cNvSpPr/>
          <p:nvPr/>
        </p:nvSpPr>
        <p:spPr>
          <a:xfrm>
            <a:off x="4675823" y="3238143"/>
            <a:ext cx="3059906" cy="268605"/>
          </a:xfrm>
          <a:prstGeom prst="rect">
            <a:avLst/>
          </a:prstGeom>
          <a:noFill/>
          <a:ln/>
        </p:spPr>
        <p:txBody>
          <a:bodyPr wrap="none" rtlCol="0" anchor="t"/>
          <a:lstStyle/>
          <a:p>
            <a:pPr marL="0" indent="0" algn="l">
              <a:lnSpc>
                <a:spcPts val="2115"/>
              </a:lnSpc>
              <a:buNone/>
            </a:pPr>
            <a:r>
              <a:rPr lang="en-US" sz="1692" dirty="0">
                <a:solidFill>
                  <a:srgbClr val="FFD9BE"/>
                </a:solidFill>
                <a:latin typeface="Quattrocento" pitchFamily="34" charset="0"/>
                <a:ea typeface="Quattrocento" pitchFamily="34" charset="-122"/>
                <a:cs typeface="Quattrocento" pitchFamily="34" charset="-120"/>
              </a:rPr>
              <a:t>Enhancing Qualitative Research</a:t>
            </a:r>
            <a:endParaRPr lang="en-US" sz="1692" dirty="0"/>
          </a:p>
        </p:txBody>
      </p:sp>
      <p:sp>
        <p:nvSpPr>
          <p:cNvPr id="15" name="Text 13"/>
          <p:cNvSpPr/>
          <p:nvPr/>
        </p:nvSpPr>
        <p:spPr>
          <a:xfrm>
            <a:off x="4675823" y="3609856"/>
            <a:ext cx="6481882" cy="550069"/>
          </a:xfrm>
          <a:prstGeom prst="rect">
            <a:avLst/>
          </a:prstGeom>
          <a:noFill/>
          <a:ln/>
        </p:spPr>
        <p:txBody>
          <a:bodyPr wrap="square" rtlCol="0" anchor="t"/>
          <a:lstStyle/>
          <a:p>
            <a:pPr marL="0" indent="0" algn="l">
              <a:lnSpc>
                <a:spcPts val="2166"/>
              </a:lnSpc>
              <a:buNone/>
            </a:pPr>
            <a:r>
              <a:rPr lang="en-US" sz="1354" dirty="0">
                <a:solidFill>
                  <a:srgbClr val="F9EEE7"/>
                </a:solidFill>
                <a:latin typeface="Quattrocento" pitchFamily="34" charset="0"/>
                <a:ea typeface="Quattrocento" pitchFamily="34" charset="-122"/>
                <a:cs typeface="Quattrocento" pitchFamily="34" charset="-120"/>
              </a:rPr>
              <a:t>Since GenAI is powered by natural language processing (NLP) and machine learning algorithms, it can improve the efficiency and objectivity of qualitative data analysis.</a:t>
            </a:r>
            <a:endParaRPr lang="en-US" sz="1354" dirty="0"/>
          </a:p>
        </p:txBody>
      </p:sp>
      <p:sp>
        <p:nvSpPr>
          <p:cNvPr id="16" name="Shape 14"/>
          <p:cNvSpPr/>
          <p:nvPr/>
        </p:nvSpPr>
        <p:spPr>
          <a:xfrm>
            <a:off x="3923824" y="4820364"/>
            <a:ext cx="601623" cy="21431"/>
          </a:xfrm>
          <a:prstGeom prst="rect">
            <a:avLst/>
          </a:prstGeom>
          <a:solidFill>
            <a:srgbClr val="EF9C82"/>
          </a:solidFill>
          <a:ln/>
        </p:spPr>
      </p:sp>
      <p:sp>
        <p:nvSpPr>
          <p:cNvPr id="17" name="Shape 15"/>
          <p:cNvSpPr/>
          <p:nvPr/>
        </p:nvSpPr>
        <p:spPr>
          <a:xfrm>
            <a:off x="3537109" y="4637842"/>
            <a:ext cx="386715" cy="386715"/>
          </a:xfrm>
          <a:prstGeom prst="roundRect">
            <a:avLst>
              <a:gd name="adj" fmla="val 13336"/>
            </a:avLst>
          </a:prstGeom>
          <a:solidFill>
            <a:srgbClr val="234A49"/>
          </a:solidFill>
          <a:ln/>
        </p:spPr>
      </p:sp>
      <p:sp>
        <p:nvSpPr>
          <p:cNvPr id="18" name="Text 16"/>
          <p:cNvSpPr/>
          <p:nvPr/>
        </p:nvSpPr>
        <p:spPr>
          <a:xfrm>
            <a:off x="3660338" y="4669988"/>
            <a:ext cx="140256" cy="322302"/>
          </a:xfrm>
          <a:prstGeom prst="rect">
            <a:avLst/>
          </a:prstGeom>
          <a:noFill/>
          <a:ln/>
        </p:spPr>
        <p:txBody>
          <a:bodyPr wrap="none" rtlCol="0" anchor="t"/>
          <a:lstStyle/>
          <a:p>
            <a:pPr marL="0" indent="0" algn="ctr">
              <a:lnSpc>
                <a:spcPts val="2538"/>
              </a:lnSpc>
              <a:buNone/>
            </a:pPr>
            <a:r>
              <a:rPr lang="en-US" sz="2030" dirty="0">
                <a:solidFill>
                  <a:srgbClr val="FFD9BE"/>
                </a:solidFill>
                <a:latin typeface="Quattrocento" pitchFamily="34" charset="0"/>
                <a:ea typeface="Quattrocento" pitchFamily="34" charset="-122"/>
                <a:cs typeface="Quattrocento" pitchFamily="34" charset="-120"/>
              </a:rPr>
              <a:t>3</a:t>
            </a:r>
            <a:endParaRPr lang="en-US" sz="2030" dirty="0"/>
          </a:p>
        </p:txBody>
      </p:sp>
      <p:sp>
        <p:nvSpPr>
          <p:cNvPr id="19" name="Text 17"/>
          <p:cNvSpPr/>
          <p:nvPr/>
        </p:nvSpPr>
        <p:spPr>
          <a:xfrm>
            <a:off x="4675823" y="4675346"/>
            <a:ext cx="3659029" cy="268605"/>
          </a:xfrm>
          <a:prstGeom prst="rect">
            <a:avLst/>
          </a:prstGeom>
          <a:noFill/>
          <a:ln/>
        </p:spPr>
        <p:txBody>
          <a:bodyPr wrap="none" rtlCol="0" anchor="t"/>
          <a:lstStyle/>
          <a:p>
            <a:pPr marL="0" indent="0" algn="l">
              <a:lnSpc>
                <a:spcPts val="2115"/>
              </a:lnSpc>
              <a:buNone/>
            </a:pPr>
            <a:r>
              <a:rPr lang="en-US" sz="1692" dirty="0">
                <a:solidFill>
                  <a:srgbClr val="FFD9BE"/>
                </a:solidFill>
                <a:latin typeface="Quattrocento" pitchFamily="34" charset="0"/>
                <a:ea typeface="Quattrocento" pitchFamily="34" charset="-122"/>
                <a:cs typeface="Quattrocento" pitchFamily="34" charset="-120"/>
              </a:rPr>
              <a:t>Predictive Analytics in Social Sciences</a:t>
            </a:r>
            <a:endParaRPr lang="en-US" sz="1692" dirty="0"/>
          </a:p>
        </p:txBody>
      </p:sp>
      <p:sp>
        <p:nvSpPr>
          <p:cNvPr id="20" name="Text 18"/>
          <p:cNvSpPr/>
          <p:nvPr/>
        </p:nvSpPr>
        <p:spPr>
          <a:xfrm>
            <a:off x="4675823" y="5047059"/>
            <a:ext cx="6481882" cy="1100138"/>
          </a:xfrm>
          <a:prstGeom prst="rect">
            <a:avLst/>
          </a:prstGeom>
          <a:noFill/>
          <a:ln/>
        </p:spPr>
        <p:txBody>
          <a:bodyPr wrap="square" rtlCol="0" anchor="t"/>
          <a:lstStyle/>
          <a:p>
            <a:pPr marL="0" indent="0" algn="l">
              <a:lnSpc>
                <a:spcPts val="2166"/>
              </a:lnSpc>
              <a:buNone/>
            </a:pPr>
            <a:r>
              <a:rPr lang="en-US" sz="1354" dirty="0">
                <a:solidFill>
                  <a:srgbClr val="F9EEE7"/>
                </a:solidFill>
                <a:latin typeface="Quattrocento" pitchFamily="34" charset="0"/>
                <a:ea typeface="Quattrocento" pitchFamily="34" charset="-122"/>
                <a:cs typeface="Quattrocento" pitchFamily="34" charset="-120"/>
              </a:rPr>
              <a:t>Developing prediction models based on social data is challenging. Hence, GenAI models can be advantageous in the development of prediction models that will enable researchers to forecast social and economic trends based on historical data analysis.</a:t>
            </a:r>
            <a:endParaRPr lang="en-US" sz="1354" dirty="0"/>
          </a:p>
        </p:txBody>
      </p:sp>
      <p:sp>
        <p:nvSpPr>
          <p:cNvPr id="21" name="Shape 19"/>
          <p:cNvSpPr/>
          <p:nvPr/>
        </p:nvSpPr>
        <p:spPr>
          <a:xfrm>
            <a:off x="3923824" y="6807637"/>
            <a:ext cx="601623" cy="21431"/>
          </a:xfrm>
          <a:prstGeom prst="rect">
            <a:avLst/>
          </a:prstGeom>
          <a:solidFill>
            <a:srgbClr val="EF9C82"/>
          </a:solidFill>
          <a:ln/>
        </p:spPr>
      </p:sp>
      <p:sp>
        <p:nvSpPr>
          <p:cNvPr id="22" name="Shape 20"/>
          <p:cNvSpPr/>
          <p:nvPr/>
        </p:nvSpPr>
        <p:spPr>
          <a:xfrm>
            <a:off x="3537109" y="6625114"/>
            <a:ext cx="386715" cy="386715"/>
          </a:xfrm>
          <a:prstGeom prst="roundRect">
            <a:avLst>
              <a:gd name="adj" fmla="val 13336"/>
            </a:avLst>
          </a:prstGeom>
          <a:solidFill>
            <a:srgbClr val="234A49"/>
          </a:solidFill>
          <a:ln/>
        </p:spPr>
      </p:sp>
      <p:sp>
        <p:nvSpPr>
          <p:cNvPr id="23" name="Text 21"/>
          <p:cNvSpPr/>
          <p:nvPr/>
        </p:nvSpPr>
        <p:spPr>
          <a:xfrm>
            <a:off x="3664982" y="6657261"/>
            <a:ext cx="130969" cy="322302"/>
          </a:xfrm>
          <a:prstGeom prst="rect">
            <a:avLst/>
          </a:prstGeom>
          <a:noFill/>
          <a:ln/>
        </p:spPr>
        <p:txBody>
          <a:bodyPr wrap="none" rtlCol="0" anchor="t"/>
          <a:lstStyle/>
          <a:p>
            <a:pPr marL="0" indent="0" algn="ctr">
              <a:lnSpc>
                <a:spcPts val="2538"/>
              </a:lnSpc>
              <a:buNone/>
            </a:pPr>
            <a:r>
              <a:rPr lang="en-US" sz="2030" dirty="0">
                <a:solidFill>
                  <a:srgbClr val="FFD9BE"/>
                </a:solidFill>
                <a:latin typeface="Quattrocento" pitchFamily="34" charset="0"/>
                <a:ea typeface="Quattrocento" pitchFamily="34" charset="-122"/>
                <a:cs typeface="Quattrocento" pitchFamily="34" charset="-120"/>
              </a:rPr>
              <a:t>4</a:t>
            </a:r>
            <a:endParaRPr lang="en-US" sz="2030" dirty="0"/>
          </a:p>
        </p:txBody>
      </p:sp>
      <p:sp>
        <p:nvSpPr>
          <p:cNvPr id="24" name="Text 22"/>
          <p:cNvSpPr/>
          <p:nvPr/>
        </p:nvSpPr>
        <p:spPr>
          <a:xfrm>
            <a:off x="4675823" y="6662618"/>
            <a:ext cx="3021925" cy="268605"/>
          </a:xfrm>
          <a:prstGeom prst="rect">
            <a:avLst/>
          </a:prstGeom>
          <a:noFill/>
          <a:ln/>
        </p:spPr>
        <p:txBody>
          <a:bodyPr wrap="none" rtlCol="0" anchor="t"/>
          <a:lstStyle/>
          <a:p>
            <a:pPr marL="0" indent="0" algn="l">
              <a:lnSpc>
                <a:spcPts val="2115"/>
              </a:lnSpc>
              <a:buNone/>
            </a:pPr>
            <a:r>
              <a:rPr lang="en-US" sz="1692" dirty="0">
                <a:solidFill>
                  <a:srgbClr val="FFD9BE"/>
                </a:solidFill>
                <a:latin typeface="Quattrocento" pitchFamily="34" charset="0"/>
                <a:ea typeface="Quattrocento" pitchFamily="34" charset="-122"/>
                <a:cs typeface="Quattrocento" pitchFamily="34" charset="-120"/>
              </a:rPr>
              <a:t>Ethical and Bias Considerations</a:t>
            </a:r>
            <a:endParaRPr lang="en-US" sz="1692" dirty="0"/>
          </a:p>
        </p:txBody>
      </p:sp>
      <p:sp>
        <p:nvSpPr>
          <p:cNvPr id="25" name="Text 23"/>
          <p:cNvSpPr/>
          <p:nvPr/>
        </p:nvSpPr>
        <p:spPr>
          <a:xfrm>
            <a:off x="4675823" y="7034332"/>
            <a:ext cx="6481882" cy="550069"/>
          </a:xfrm>
          <a:prstGeom prst="rect">
            <a:avLst/>
          </a:prstGeom>
          <a:noFill/>
          <a:ln/>
        </p:spPr>
        <p:txBody>
          <a:bodyPr wrap="square" rtlCol="0" anchor="t"/>
          <a:lstStyle/>
          <a:p>
            <a:pPr marL="0" indent="0" algn="l">
              <a:lnSpc>
                <a:spcPts val="2166"/>
              </a:lnSpc>
              <a:buNone/>
            </a:pPr>
            <a:r>
              <a:rPr lang="en-US" sz="1354" dirty="0">
                <a:solidFill>
                  <a:srgbClr val="F9EEE7"/>
                </a:solidFill>
                <a:latin typeface="Quattrocento" pitchFamily="34" charset="0"/>
                <a:ea typeface="Quattrocento" pitchFamily="34" charset="-122"/>
                <a:cs typeface="Quattrocento" pitchFamily="34" charset="-120"/>
              </a:rPr>
              <a:t>Data collected from social research could be biased. Therefore, GenAI can help reduce biases and improve ethical practices.</a:t>
            </a:r>
            <a:endParaRPr lang="en-US" sz="1354" dirty="0"/>
          </a:p>
        </p:txBody>
      </p:sp>
      <p:pic>
        <p:nvPicPr>
          <p:cNvPr id="26" name="Image 0" descr="preencoded.png">
            <a:hlinkClick r:id="rId3"/>
          </p:cNvPr>
          <p:cNvPicPr>
            <a:picLocks noChangeAspect="1"/>
          </p:cNvPicPr>
          <p:nvPr/>
        </p:nvPicPr>
        <p:blipFill>
          <a:blip r:embed="rId4"/>
          <a:stretch>
            <a:fillRect/>
          </a:stretch>
        </p:blipFill>
        <p:spPr>
          <a:xfrm>
            <a:off x="12242153" y="7589520"/>
            <a:ext cx="2296807" cy="548640"/>
          </a:xfrm>
          <a:prstGeom prst="rect">
            <a:avLst/>
          </a:prstGeom>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name="Slide 4">
    <p:spTree>
      <p:nvGrpSpPr>
        <p:cNvPr id="1" name=""/>
        <p:cNvGrpSpPr/>
        <p:nvPr/>
      </p:nvGrpSpPr>
      <p:grpSpPr>
        <a:xfrm>
          <a:off x="0" y="0"/>
          <a:ext cx="0" cy="0"/>
          <a:chOff x="0" y="0"/>
          <a:chExt cx="0" cy="0"/>
        </a:xfrm>
      </p:grpSpPr>
      <p:sp>
        <p:nvSpPr>
          <p:cNvPr id="2" name="Shape 0"/>
          <p:cNvSpPr/>
          <p:nvPr/>
        </p:nvSpPr>
        <p:spPr>
          <a:xfrm>
            <a:off x="0" y="0"/>
            <a:ext cx="14630400" cy="8229600"/>
          </a:xfrm>
          <a:prstGeom prst="rect">
            <a:avLst/>
          </a:prstGeom>
          <a:solidFill>
            <a:srgbClr val="1C4241"/>
          </a:solidFill>
          <a:ln/>
        </p:spPr>
      </p:sp>
      <p:sp>
        <p:nvSpPr>
          <p:cNvPr id="3" name="Shape 1"/>
          <p:cNvSpPr/>
          <p:nvPr/>
        </p:nvSpPr>
        <p:spPr>
          <a:xfrm>
            <a:off x="0" y="0"/>
            <a:ext cx="14630400" cy="8229600"/>
          </a:xfrm>
          <a:prstGeom prst="rect">
            <a:avLst/>
          </a:prstGeom>
          <a:solidFill>
            <a:srgbClr val="123332"/>
          </a:solidFill>
          <a:ln/>
        </p:spPr>
      </p:sp>
      <p:sp>
        <p:nvSpPr>
          <p:cNvPr id="4" name="Text 2"/>
          <p:cNvSpPr/>
          <p:nvPr/>
        </p:nvSpPr>
        <p:spPr>
          <a:xfrm>
            <a:off x="2348389" y="2727603"/>
            <a:ext cx="8311991" cy="694373"/>
          </a:xfrm>
          <a:prstGeom prst="rect">
            <a:avLst/>
          </a:prstGeom>
          <a:noFill/>
          <a:ln/>
        </p:spPr>
        <p:txBody>
          <a:bodyPr wrap="none" rtlCol="0" anchor="t"/>
          <a:lstStyle/>
          <a:p>
            <a:pPr marL="0" indent="0">
              <a:lnSpc>
                <a:spcPts val="5468"/>
              </a:lnSpc>
              <a:buNone/>
            </a:pPr>
            <a:r>
              <a:rPr lang="en-US" sz="4374" dirty="0">
                <a:solidFill>
                  <a:srgbClr val="FFD9BE"/>
                </a:solidFill>
                <a:latin typeface="Quattrocento" pitchFamily="34" charset="0"/>
                <a:ea typeface="Quattrocento" pitchFamily="34" charset="-122"/>
                <a:cs typeface="Quattrocento" pitchFamily="34" charset="-120"/>
              </a:rPr>
              <a:t>Future Directions and Challenges</a:t>
            </a:r>
            <a:endParaRPr lang="en-US" sz="4374" dirty="0"/>
          </a:p>
        </p:txBody>
      </p:sp>
      <p:sp>
        <p:nvSpPr>
          <p:cNvPr id="5" name="Text 3"/>
          <p:cNvSpPr/>
          <p:nvPr/>
        </p:nvSpPr>
        <p:spPr>
          <a:xfrm>
            <a:off x="2348389" y="3755231"/>
            <a:ext cx="2777490" cy="347186"/>
          </a:xfrm>
          <a:prstGeom prst="rect">
            <a:avLst/>
          </a:prstGeom>
          <a:noFill/>
          <a:ln/>
        </p:spPr>
        <p:txBody>
          <a:bodyPr wrap="none" rtlCol="0" anchor="t"/>
          <a:lstStyle/>
          <a:p>
            <a:pPr marL="0" indent="0">
              <a:lnSpc>
                <a:spcPts val="2734"/>
              </a:lnSpc>
              <a:buNone/>
            </a:pPr>
            <a:r>
              <a:rPr lang="en-US" sz="2187" dirty="0">
                <a:solidFill>
                  <a:srgbClr val="FFD9BE"/>
                </a:solidFill>
                <a:latin typeface="Quattrocento" pitchFamily="34" charset="0"/>
                <a:ea typeface="Quattrocento" pitchFamily="34" charset="-122"/>
                <a:cs typeface="Quattrocento" pitchFamily="34" charset="-120"/>
              </a:rPr>
              <a:t>Promising Integration</a:t>
            </a:r>
            <a:endParaRPr lang="en-US" sz="2187" dirty="0"/>
          </a:p>
        </p:txBody>
      </p:sp>
      <p:sp>
        <p:nvSpPr>
          <p:cNvPr id="6" name="Text 4"/>
          <p:cNvSpPr/>
          <p:nvPr/>
        </p:nvSpPr>
        <p:spPr>
          <a:xfrm>
            <a:off x="2348389" y="4435673"/>
            <a:ext cx="9933503" cy="1066205"/>
          </a:xfrm>
          <a:prstGeom prst="rect">
            <a:avLst/>
          </a:prstGeom>
          <a:noFill/>
          <a:ln/>
        </p:spPr>
        <p:txBody>
          <a:bodyPr wrap="square" rtlCol="0" anchor="t"/>
          <a:lstStyle/>
          <a:p>
            <a:pPr marL="0" indent="0">
              <a:lnSpc>
                <a:spcPts val="2799"/>
              </a:lnSpc>
              <a:buNone/>
            </a:pPr>
            <a:r>
              <a:rPr lang="en-US" sz="1750" dirty="0">
                <a:solidFill>
                  <a:srgbClr val="F9EEE7"/>
                </a:solidFill>
                <a:latin typeface="Quattrocento" pitchFamily="34" charset="0"/>
                <a:ea typeface="Quattrocento" pitchFamily="34" charset="-122"/>
                <a:cs typeface="Quattrocento" pitchFamily="34" charset="-120"/>
              </a:rPr>
              <a:t>The integration of GenAI in social science research is promising; however, navigating these technologies' ethical implications and technical challenges will be critical for their successful application.</a:t>
            </a:r>
            <a:endParaRPr lang="en-US" sz="1750" dirty="0"/>
          </a:p>
        </p:txBody>
      </p:sp>
      <p:pic>
        <p:nvPicPr>
          <p:cNvPr id="7" name="Image 0" descr="preencoded.png">
            <a:hlinkClick r:id="rId3"/>
          </p:cNvPr>
          <p:cNvPicPr>
            <a:picLocks noChangeAspect="1"/>
          </p:cNvPicPr>
          <p:nvPr/>
        </p:nvPicPr>
        <p:blipFill>
          <a:blip r:embed="rId4"/>
          <a:stretch>
            <a:fillRect/>
          </a:stretch>
        </p:blipFill>
        <p:spPr>
          <a:xfrm>
            <a:off x="12242153" y="7589520"/>
            <a:ext cx="2296807" cy="548640"/>
          </a:xfrm>
          <a:prstGeom prst="rect">
            <a:avLst/>
          </a:prstGeom>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name="Slide 5">
    <p:spTree>
      <p:nvGrpSpPr>
        <p:cNvPr id="1" name=""/>
        <p:cNvGrpSpPr/>
        <p:nvPr/>
      </p:nvGrpSpPr>
      <p:grpSpPr>
        <a:xfrm>
          <a:off x="0" y="0"/>
          <a:ext cx="0" cy="0"/>
          <a:chOff x="0" y="0"/>
          <a:chExt cx="0" cy="0"/>
        </a:xfrm>
      </p:grpSpPr>
      <p:sp>
        <p:nvSpPr>
          <p:cNvPr id="2" name="Shape 0"/>
          <p:cNvSpPr/>
          <p:nvPr/>
        </p:nvSpPr>
        <p:spPr>
          <a:xfrm>
            <a:off x="0" y="0"/>
            <a:ext cx="14630400" cy="8229600"/>
          </a:xfrm>
          <a:prstGeom prst="rect">
            <a:avLst/>
          </a:prstGeom>
          <a:solidFill>
            <a:srgbClr val="1C4241"/>
          </a:solidFill>
          <a:ln/>
        </p:spPr>
      </p:sp>
      <p:sp>
        <p:nvSpPr>
          <p:cNvPr id="3" name="Shape 1"/>
          <p:cNvSpPr/>
          <p:nvPr/>
        </p:nvSpPr>
        <p:spPr>
          <a:xfrm>
            <a:off x="0" y="0"/>
            <a:ext cx="14630400" cy="8230195"/>
          </a:xfrm>
          <a:prstGeom prst="rect">
            <a:avLst/>
          </a:prstGeom>
          <a:solidFill>
            <a:srgbClr val="123332"/>
          </a:solidFill>
          <a:ln/>
        </p:spPr>
      </p:sp>
      <p:sp>
        <p:nvSpPr>
          <p:cNvPr id="4" name="Text 2"/>
          <p:cNvSpPr/>
          <p:nvPr/>
        </p:nvSpPr>
        <p:spPr>
          <a:xfrm>
            <a:off x="2943463" y="537805"/>
            <a:ext cx="8743474" cy="1222296"/>
          </a:xfrm>
          <a:prstGeom prst="rect">
            <a:avLst/>
          </a:prstGeom>
          <a:noFill/>
          <a:ln/>
        </p:spPr>
        <p:txBody>
          <a:bodyPr wrap="square" rtlCol="0" anchor="t"/>
          <a:lstStyle/>
          <a:p>
            <a:pPr marL="0" indent="0">
              <a:lnSpc>
                <a:spcPts val="4812"/>
              </a:lnSpc>
              <a:buNone/>
            </a:pPr>
            <a:r>
              <a:rPr lang="en-US" sz="3850" dirty="0">
                <a:solidFill>
                  <a:srgbClr val="FFD9BE"/>
                </a:solidFill>
                <a:latin typeface="Quattrocento" pitchFamily="34" charset="0"/>
                <a:ea typeface="Quattrocento" pitchFamily="34" charset="-122"/>
                <a:cs typeface="Quattrocento" pitchFamily="34" charset="-120"/>
              </a:rPr>
              <a:t>GenAI and Research Methodology Innovation</a:t>
            </a:r>
            <a:endParaRPr lang="en-US" sz="3850" dirty="0"/>
          </a:p>
        </p:txBody>
      </p:sp>
      <p:sp>
        <p:nvSpPr>
          <p:cNvPr id="5" name="Shape 3"/>
          <p:cNvSpPr/>
          <p:nvPr/>
        </p:nvSpPr>
        <p:spPr>
          <a:xfrm>
            <a:off x="2943463" y="2303978"/>
            <a:ext cx="439936" cy="439936"/>
          </a:xfrm>
          <a:prstGeom prst="roundRect">
            <a:avLst>
              <a:gd name="adj" fmla="val 13337"/>
            </a:avLst>
          </a:prstGeom>
          <a:solidFill>
            <a:srgbClr val="234A49"/>
          </a:solidFill>
          <a:ln/>
        </p:spPr>
      </p:sp>
      <p:sp>
        <p:nvSpPr>
          <p:cNvPr id="6" name="Text 4"/>
          <p:cNvSpPr/>
          <p:nvPr/>
        </p:nvSpPr>
        <p:spPr>
          <a:xfrm>
            <a:off x="3111460" y="2340531"/>
            <a:ext cx="103823" cy="366713"/>
          </a:xfrm>
          <a:prstGeom prst="rect">
            <a:avLst/>
          </a:prstGeom>
          <a:noFill/>
          <a:ln/>
        </p:spPr>
        <p:txBody>
          <a:bodyPr wrap="none" rtlCol="0" anchor="t"/>
          <a:lstStyle/>
          <a:p>
            <a:pPr marL="0" indent="0" algn="ctr">
              <a:lnSpc>
                <a:spcPts val="2887"/>
              </a:lnSpc>
              <a:buNone/>
            </a:pPr>
            <a:r>
              <a:rPr lang="en-US" sz="2310" dirty="0">
                <a:solidFill>
                  <a:srgbClr val="FFD9BE"/>
                </a:solidFill>
                <a:latin typeface="Quattrocento" pitchFamily="34" charset="0"/>
                <a:ea typeface="Quattrocento" pitchFamily="34" charset="-122"/>
                <a:cs typeface="Quattrocento" pitchFamily="34" charset="-120"/>
              </a:rPr>
              <a:t>1</a:t>
            </a:r>
            <a:endParaRPr lang="en-US" sz="2310" dirty="0"/>
          </a:p>
        </p:txBody>
      </p:sp>
      <p:sp>
        <p:nvSpPr>
          <p:cNvPr id="7" name="Text 5"/>
          <p:cNvSpPr/>
          <p:nvPr/>
        </p:nvSpPr>
        <p:spPr>
          <a:xfrm>
            <a:off x="3578900" y="2371130"/>
            <a:ext cx="2444710" cy="305514"/>
          </a:xfrm>
          <a:prstGeom prst="rect">
            <a:avLst/>
          </a:prstGeom>
          <a:noFill/>
          <a:ln/>
        </p:spPr>
        <p:txBody>
          <a:bodyPr wrap="none" rtlCol="0" anchor="t"/>
          <a:lstStyle/>
          <a:p>
            <a:pPr marL="0" indent="0">
              <a:lnSpc>
                <a:spcPts val="2406"/>
              </a:lnSpc>
              <a:buNone/>
            </a:pPr>
            <a:r>
              <a:rPr lang="en-US" sz="1925" dirty="0">
                <a:solidFill>
                  <a:srgbClr val="FFD9BE"/>
                </a:solidFill>
                <a:latin typeface="Quattrocento" pitchFamily="34" charset="0"/>
                <a:ea typeface="Quattrocento" pitchFamily="34" charset="-122"/>
                <a:cs typeface="Quattrocento" pitchFamily="34" charset="-120"/>
              </a:rPr>
              <a:t>Data Automation</a:t>
            </a:r>
            <a:endParaRPr lang="en-US" sz="1925" dirty="0"/>
          </a:p>
        </p:txBody>
      </p:sp>
      <p:sp>
        <p:nvSpPr>
          <p:cNvPr id="8" name="Text 6"/>
          <p:cNvSpPr/>
          <p:nvPr/>
        </p:nvSpPr>
        <p:spPr>
          <a:xfrm>
            <a:off x="3578900" y="2793921"/>
            <a:ext cx="3638550" cy="1564481"/>
          </a:xfrm>
          <a:prstGeom prst="rect">
            <a:avLst/>
          </a:prstGeom>
          <a:noFill/>
          <a:ln/>
        </p:spPr>
        <p:txBody>
          <a:bodyPr wrap="square" rtlCol="0" anchor="t"/>
          <a:lstStyle/>
          <a:p>
            <a:pPr marL="0" indent="0">
              <a:lnSpc>
                <a:spcPts val="2464"/>
              </a:lnSpc>
              <a:buNone/>
            </a:pPr>
            <a:r>
              <a:rPr lang="en-US" sz="1540" dirty="0">
                <a:solidFill>
                  <a:srgbClr val="F9EEE7"/>
                </a:solidFill>
                <a:latin typeface="Quattrocento" pitchFamily="34" charset="0"/>
                <a:ea typeface="Quattrocento" pitchFamily="34" charset="-122"/>
                <a:cs typeface="Quattrocento" pitchFamily="34" charset="-120"/>
              </a:rPr>
              <a:t>GenAI technologies can help automate data collection and analysis. It can also help the processing of large datasets and identify complex trends and patterns in social behaviors and cultural dynamics.</a:t>
            </a:r>
            <a:endParaRPr lang="en-US" sz="1540" dirty="0"/>
          </a:p>
        </p:txBody>
      </p:sp>
      <p:sp>
        <p:nvSpPr>
          <p:cNvPr id="9" name="Shape 7"/>
          <p:cNvSpPr/>
          <p:nvPr/>
        </p:nvSpPr>
        <p:spPr>
          <a:xfrm>
            <a:off x="7412950" y="2303978"/>
            <a:ext cx="439936" cy="439936"/>
          </a:xfrm>
          <a:prstGeom prst="roundRect">
            <a:avLst>
              <a:gd name="adj" fmla="val 13337"/>
            </a:avLst>
          </a:prstGeom>
          <a:solidFill>
            <a:srgbClr val="234A49"/>
          </a:solidFill>
          <a:ln/>
        </p:spPr>
      </p:sp>
      <p:sp>
        <p:nvSpPr>
          <p:cNvPr id="10" name="Text 8"/>
          <p:cNvSpPr/>
          <p:nvPr/>
        </p:nvSpPr>
        <p:spPr>
          <a:xfrm>
            <a:off x="7554278" y="2340531"/>
            <a:ext cx="157282" cy="366713"/>
          </a:xfrm>
          <a:prstGeom prst="rect">
            <a:avLst/>
          </a:prstGeom>
          <a:noFill/>
          <a:ln/>
        </p:spPr>
        <p:txBody>
          <a:bodyPr wrap="none" rtlCol="0" anchor="t"/>
          <a:lstStyle/>
          <a:p>
            <a:pPr marL="0" indent="0" algn="ctr">
              <a:lnSpc>
                <a:spcPts val="2887"/>
              </a:lnSpc>
              <a:buNone/>
            </a:pPr>
            <a:r>
              <a:rPr lang="en-US" sz="2310" dirty="0">
                <a:solidFill>
                  <a:srgbClr val="FFD9BE"/>
                </a:solidFill>
                <a:latin typeface="Quattrocento" pitchFamily="34" charset="0"/>
                <a:ea typeface="Quattrocento" pitchFamily="34" charset="-122"/>
                <a:cs typeface="Quattrocento" pitchFamily="34" charset="-120"/>
              </a:rPr>
              <a:t>2</a:t>
            </a:r>
            <a:endParaRPr lang="en-US" sz="2310" dirty="0"/>
          </a:p>
        </p:txBody>
      </p:sp>
      <p:sp>
        <p:nvSpPr>
          <p:cNvPr id="11" name="Text 9"/>
          <p:cNvSpPr/>
          <p:nvPr/>
        </p:nvSpPr>
        <p:spPr>
          <a:xfrm>
            <a:off x="8048387" y="2371130"/>
            <a:ext cx="3482221" cy="305514"/>
          </a:xfrm>
          <a:prstGeom prst="rect">
            <a:avLst/>
          </a:prstGeom>
          <a:noFill/>
          <a:ln/>
        </p:spPr>
        <p:txBody>
          <a:bodyPr wrap="none" rtlCol="0" anchor="t"/>
          <a:lstStyle/>
          <a:p>
            <a:pPr marL="0" indent="0">
              <a:lnSpc>
                <a:spcPts val="2406"/>
              </a:lnSpc>
              <a:buNone/>
            </a:pPr>
            <a:r>
              <a:rPr lang="en-US" sz="1925" dirty="0">
                <a:solidFill>
                  <a:srgbClr val="FFD9BE"/>
                </a:solidFill>
                <a:latin typeface="Quattrocento" pitchFamily="34" charset="0"/>
                <a:ea typeface="Quattrocento" pitchFamily="34" charset="-122"/>
                <a:cs typeface="Quattrocento" pitchFamily="34" charset="-120"/>
              </a:rPr>
              <a:t>Enhancing Qualitative Research</a:t>
            </a:r>
            <a:endParaRPr lang="en-US" sz="1925" dirty="0"/>
          </a:p>
        </p:txBody>
      </p:sp>
      <p:sp>
        <p:nvSpPr>
          <p:cNvPr id="12" name="Text 10"/>
          <p:cNvSpPr/>
          <p:nvPr/>
        </p:nvSpPr>
        <p:spPr>
          <a:xfrm>
            <a:off x="8048387" y="2793921"/>
            <a:ext cx="3638550" cy="1564481"/>
          </a:xfrm>
          <a:prstGeom prst="rect">
            <a:avLst/>
          </a:prstGeom>
          <a:noFill/>
          <a:ln/>
        </p:spPr>
        <p:txBody>
          <a:bodyPr wrap="square" rtlCol="0" anchor="t"/>
          <a:lstStyle/>
          <a:p>
            <a:pPr marL="0" indent="0">
              <a:lnSpc>
                <a:spcPts val="2464"/>
              </a:lnSpc>
              <a:buNone/>
            </a:pPr>
            <a:r>
              <a:rPr lang="en-US" sz="1540" dirty="0">
                <a:solidFill>
                  <a:srgbClr val="F9EEE7"/>
                </a:solidFill>
                <a:latin typeface="Quattrocento" pitchFamily="34" charset="0"/>
                <a:ea typeface="Quattrocento" pitchFamily="34" charset="-122"/>
                <a:cs typeface="Quattrocento" pitchFamily="34" charset="-120"/>
              </a:rPr>
              <a:t>Since GenAI is powered by natural language processing (NLP) and machine learning algorithms, it can improve the efficiency and objectivity of qualitative data analysis.</a:t>
            </a:r>
            <a:endParaRPr lang="en-US" sz="1540" dirty="0"/>
          </a:p>
        </p:txBody>
      </p:sp>
      <p:sp>
        <p:nvSpPr>
          <p:cNvPr id="13" name="Shape 11"/>
          <p:cNvSpPr/>
          <p:nvPr/>
        </p:nvSpPr>
        <p:spPr>
          <a:xfrm>
            <a:off x="2943463" y="4706660"/>
            <a:ext cx="439936" cy="439936"/>
          </a:xfrm>
          <a:prstGeom prst="roundRect">
            <a:avLst>
              <a:gd name="adj" fmla="val 13337"/>
            </a:avLst>
          </a:prstGeom>
          <a:solidFill>
            <a:srgbClr val="234A49"/>
          </a:solidFill>
          <a:ln/>
        </p:spPr>
      </p:sp>
      <p:sp>
        <p:nvSpPr>
          <p:cNvPr id="14" name="Text 12"/>
          <p:cNvSpPr/>
          <p:nvPr/>
        </p:nvSpPr>
        <p:spPr>
          <a:xfrm>
            <a:off x="3083600" y="4743212"/>
            <a:ext cx="159544" cy="366713"/>
          </a:xfrm>
          <a:prstGeom prst="rect">
            <a:avLst/>
          </a:prstGeom>
          <a:noFill/>
          <a:ln/>
        </p:spPr>
        <p:txBody>
          <a:bodyPr wrap="none" rtlCol="0" anchor="t"/>
          <a:lstStyle/>
          <a:p>
            <a:pPr marL="0" indent="0" algn="ctr">
              <a:lnSpc>
                <a:spcPts val="2887"/>
              </a:lnSpc>
              <a:buNone/>
            </a:pPr>
            <a:r>
              <a:rPr lang="en-US" sz="2310" dirty="0">
                <a:solidFill>
                  <a:srgbClr val="FFD9BE"/>
                </a:solidFill>
                <a:latin typeface="Quattrocento" pitchFamily="34" charset="0"/>
                <a:ea typeface="Quattrocento" pitchFamily="34" charset="-122"/>
                <a:cs typeface="Quattrocento" pitchFamily="34" charset="-120"/>
              </a:rPr>
              <a:t>3</a:t>
            </a:r>
            <a:endParaRPr lang="en-US" sz="2310" dirty="0"/>
          </a:p>
        </p:txBody>
      </p:sp>
      <p:sp>
        <p:nvSpPr>
          <p:cNvPr id="15" name="Text 13"/>
          <p:cNvSpPr/>
          <p:nvPr/>
        </p:nvSpPr>
        <p:spPr>
          <a:xfrm>
            <a:off x="3578900" y="4773811"/>
            <a:ext cx="3638550" cy="611029"/>
          </a:xfrm>
          <a:prstGeom prst="rect">
            <a:avLst/>
          </a:prstGeom>
          <a:noFill/>
          <a:ln/>
        </p:spPr>
        <p:txBody>
          <a:bodyPr wrap="square" rtlCol="0" anchor="t"/>
          <a:lstStyle/>
          <a:p>
            <a:pPr marL="0" indent="0">
              <a:lnSpc>
                <a:spcPts val="2406"/>
              </a:lnSpc>
              <a:buNone/>
            </a:pPr>
            <a:r>
              <a:rPr lang="en-US" sz="1925" dirty="0">
                <a:solidFill>
                  <a:srgbClr val="FFD9BE"/>
                </a:solidFill>
                <a:latin typeface="Quattrocento" pitchFamily="34" charset="0"/>
                <a:ea typeface="Quattrocento" pitchFamily="34" charset="-122"/>
                <a:cs typeface="Quattrocento" pitchFamily="34" charset="-120"/>
              </a:rPr>
              <a:t>Predictive Analytics in Social Sciences</a:t>
            </a:r>
            <a:endParaRPr lang="en-US" sz="1925" dirty="0"/>
          </a:p>
        </p:txBody>
      </p:sp>
      <p:sp>
        <p:nvSpPr>
          <p:cNvPr id="16" name="Text 14"/>
          <p:cNvSpPr/>
          <p:nvPr/>
        </p:nvSpPr>
        <p:spPr>
          <a:xfrm>
            <a:off x="3578900" y="5502116"/>
            <a:ext cx="3638550" cy="2190274"/>
          </a:xfrm>
          <a:prstGeom prst="rect">
            <a:avLst/>
          </a:prstGeom>
          <a:noFill/>
          <a:ln/>
        </p:spPr>
        <p:txBody>
          <a:bodyPr wrap="square" rtlCol="0" anchor="t"/>
          <a:lstStyle/>
          <a:p>
            <a:pPr marL="0" indent="0">
              <a:lnSpc>
                <a:spcPts val="2464"/>
              </a:lnSpc>
              <a:buNone/>
            </a:pPr>
            <a:r>
              <a:rPr lang="en-US" sz="1540" dirty="0">
                <a:solidFill>
                  <a:srgbClr val="F9EEE7"/>
                </a:solidFill>
                <a:latin typeface="Quattrocento" pitchFamily="34" charset="0"/>
                <a:ea typeface="Quattrocento" pitchFamily="34" charset="-122"/>
                <a:cs typeface="Quattrocento" pitchFamily="34" charset="-120"/>
              </a:rPr>
              <a:t>Developing prediction models based on social data is challenging. Hence, GenAI models can be advantageous in the development of prediction models that will enable researchers to forecast social and economic trends based on historical data analysis.</a:t>
            </a:r>
            <a:endParaRPr lang="en-US" sz="1540" dirty="0"/>
          </a:p>
        </p:txBody>
      </p:sp>
      <p:sp>
        <p:nvSpPr>
          <p:cNvPr id="17" name="Shape 15"/>
          <p:cNvSpPr/>
          <p:nvPr/>
        </p:nvSpPr>
        <p:spPr>
          <a:xfrm>
            <a:off x="7412950" y="4706660"/>
            <a:ext cx="439936" cy="439936"/>
          </a:xfrm>
          <a:prstGeom prst="roundRect">
            <a:avLst>
              <a:gd name="adj" fmla="val 13337"/>
            </a:avLst>
          </a:prstGeom>
          <a:solidFill>
            <a:srgbClr val="234A49"/>
          </a:solidFill>
          <a:ln/>
        </p:spPr>
      </p:sp>
      <p:sp>
        <p:nvSpPr>
          <p:cNvPr id="18" name="Text 16"/>
          <p:cNvSpPr/>
          <p:nvPr/>
        </p:nvSpPr>
        <p:spPr>
          <a:xfrm>
            <a:off x="7558326" y="4743212"/>
            <a:ext cx="149066" cy="366713"/>
          </a:xfrm>
          <a:prstGeom prst="rect">
            <a:avLst/>
          </a:prstGeom>
          <a:noFill/>
          <a:ln/>
        </p:spPr>
        <p:txBody>
          <a:bodyPr wrap="none" rtlCol="0" anchor="t"/>
          <a:lstStyle/>
          <a:p>
            <a:pPr marL="0" indent="0" algn="ctr">
              <a:lnSpc>
                <a:spcPts val="2887"/>
              </a:lnSpc>
              <a:buNone/>
            </a:pPr>
            <a:r>
              <a:rPr lang="en-US" sz="2310" dirty="0">
                <a:solidFill>
                  <a:srgbClr val="FFD9BE"/>
                </a:solidFill>
                <a:latin typeface="Quattrocento" pitchFamily="34" charset="0"/>
                <a:ea typeface="Quattrocento" pitchFamily="34" charset="-122"/>
                <a:cs typeface="Quattrocento" pitchFamily="34" charset="-120"/>
              </a:rPr>
              <a:t>4</a:t>
            </a:r>
            <a:endParaRPr lang="en-US" sz="2310" dirty="0"/>
          </a:p>
        </p:txBody>
      </p:sp>
      <p:sp>
        <p:nvSpPr>
          <p:cNvPr id="19" name="Text 17"/>
          <p:cNvSpPr/>
          <p:nvPr/>
        </p:nvSpPr>
        <p:spPr>
          <a:xfrm>
            <a:off x="8048387" y="4773811"/>
            <a:ext cx="3439001" cy="305514"/>
          </a:xfrm>
          <a:prstGeom prst="rect">
            <a:avLst/>
          </a:prstGeom>
          <a:noFill/>
          <a:ln/>
        </p:spPr>
        <p:txBody>
          <a:bodyPr wrap="none" rtlCol="0" anchor="t"/>
          <a:lstStyle/>
          <a:p>
            <a:pPr marL="0" indent="0">
              <a:lnSpc>
                <a:spcPts val="2406"/>
              </a:lnSpc>
              <a:buNone/>
            </a:pPr>
            <a:r>
              <a:rPr lang="en-US" sz="1925" dirty="0">
                <a:solidFill>
                  <a:srgbClr val="FFD9BE"/>
                </a:solidFill>
                <a:latin typeface="Quattrocento" pitchFamily="34" charset="0"/>
                <a:ea typeface="Quattrocento" pitchFamily="34" charset="-122"/>
                <a:cs typeface="Quattrocento" pitchFamily="34" charset="-120"/>
              </a:rPr>
              <a:t>Ethical and Bias Considerations</a:t>
            </a:r>
            <a:endParaRPr lang="en-US" sz="1925" dirty="0"/>
          </a:p>
        </p:txBody>
      </p:sp>
      <p:sp>
        <p:nvSpPr>
          <p:cNvPr id="20" name="Text 18"/>
          <p:cNvSpPr/>
          <p:nvPr/>
        </p:nvSpPr>
        <p:spPr>
          <a:xfrm>
            <a:off x="8048387" y="5196602"/>
            <a:ext cx="3638550" cy="1251585"/>
          </a:xfrm>
          <a:prstGeom prst="rect">
            <a:avLst/>
          </a:prstGeom>
          <a:noFill/>
          <a:ln/>
        </p:spPr>
        <p:txBody>
          <a:bodyPr wrap="square" rtlCol="0" anchor="t"/>
          <a:lstStyle/>
          <a:p>
            <a:pPr marL="0" indent="0">
              <a:lnSpc>
                <a:spcPts val="2464"/>
              </a:lnSpc>
              <a:buNone/>
            </a:pPr>
            <a:r>
              <a:rPr lang="en-US" sz="1540" dirty="0">
                <a:solidFill>
                  <a:srgbClr val="F9EEE7"/>
                </a:solidFill>
                <a:latin typeface="Quattrocento" pitchFamily="34" charset="0"/>
                <a:ea typeface="Quattrocento" pitchFamily="34" charset="-122"/>
                <a:cs typeface="Quattrocento" pitchFamily="34" charset="-120"/>
              </a:rPr>
              <a:t>Data collected from social research could be biased. Therefore, GenAI can help reduce biases and improve ethical practices.</a:t>
            </a:r>
            <a:endParaRPr lang="en-US" sz="1540" dirty="0"/>
          </a:p>
        </p:txBody>
      </p:sp>
      <p:pic>
        <p:nvPicPr>
          <p:cNvPr id="21" name="Image 0" descr="preencoded.png">
            <a:hlinkClick r:id="rId3"/>
          </p:cNvPr>
          <p:cNvPicPr>
            <a:picLocks noChangeAspect="1"/>
          </p:cNvPicPr>
          <p:nvPr/>
        </p:nvPicPr>
        <p:blipFill>
          <a:blip r:embed="rId4"/>
          <a:stretch>
            <a:fillRect/>
          </a:stretch>
        </p:blipFill>
        <p:spPr>
          <a:xfrm>
            <a:off x="12242153" y="7589520"/>
            <a:ext cx="2296807" cy="548640"/>
          </a:xfrm>
          <a:prstGeom prst="rect">
            <a:avLst/>
          </a:prstGeom>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name="Slide 6">
    <p:spTree>
      <p:nvGrpSpPr>
        <p:cNvPr id="1" name=""/>
        <p:cNvGrpSpPr/>
        <p:nvPr/>
      </p:nvGrpSpPr>
      <p:grpSpPr>
        <a:xfrm>
          <a:off x="0" y="0"/>
          <a:ext cx="0" cy="0"/>
          <a:chOff x="0" y="0"/>
          <a:chExt cx="0" cy="0"/>
        </a:xfrm>
      </p:grpSpPr>
      <p:sp>
        <p:nvSpPr>
          <p:cNvPr id="2" name="Shape 0"/>
          <p:cNvSpPr/>
          <p:nvPr/>
        </p:nvSpPr>
        <p:spPr>
          <a:xfrm>
            <a:off x="0" y="0"/>
            <a:ext cx="14630400" cy="8229600"/>
          </a:xfrm>
          <a:prstGeom prst="rect">
            <a:avLst/>
          </a:prstGeom>
          <a:solidFill>
            <a:srgbClr val="1C4241"/>
          </a:solidFill>
          <a:ln/>
        </p:spPr>
      </p:sp>
      <p:sp>
        <p:nvSpPr>
          <p:cNvPr id="3" name="Shape 1"/>
          <p:cNvSpPr/>
          <p:nvPr/>
        </p:nvSpPr>
        <p:spPr>
          <a:xfrm>
            <a:off x="0" y="0"/>
            <a:ext cx="14630400" cy="8229600"/>
          </a:xfrm>
          <a:prstGeom prst="rect">
            <a:avLst/>
          </a:prstGeom>
          <a:solidFill>
            <a:srgbClr val="123332"/>
          </a:solidFill>
          <a:ln/>
        </p:spPr>
      </p:sp>
      <p:sp>
        <p:nvSpPr>
          <p:cNvPr id="4" name="Text 2"/>
          <p:cNvSpPr/>
          <p:nvPr/>
        </p:nvSpPr>
        <p:spPr>
          <a:xfrm>
            <a:off x="2348389" y="2261116"/>
            <a:ext cx="8331398" cy="694373"/>
          </a:xfrm>
          <a:prstGeom prst="rect">
            <a:avLst/>
          </a:prstGeom>
          <a:noFill/>
          <a:ln/>
        </p:spPr>
        <p:txBody>
          <a:bodyPr wrap="none" rtlCol="0" anchor="t"/>
          <a:lstStyle/>
          <a:p>
            <a:pPr marL="0" indent="0">
              <a:lnSpc>
                <a:spcPts val="5468"/>
              </a:lnSpc>
              <a:buNone/>
            </a:pPr>
            <a:r>
              <a:rPr lang="en-US" sz="4374" dirty="0">
                <a:solidFill>
                  <a:srgbClr val="FFD9BE"/>
                </a:solidFill>
                <a:latin typeface="Quattrocento" pitchFamily="34" charset="0"/>
                <a:ea typeface="Quattrocento" pitchFamily="34" charset="-122"/>
                <a:cs typeface="Quattrocento" pitchFamily="34" charset="-120"/>
              </a:rPr>
              <a:t>GenAI in Social Science Research</a:t>
            </a:r>
            <a:endParaRPr lang="en-US" sz="4374" dirty="0"/>
          </a:p>
        </p:txBody>
      </p:sp>
      <p:pic>
        <p:nvPicPr>
          <p:cNvPr id="5" name="Image 0" descr="preencoded.png"/>
          <p:cNvPicPr>
            <a:picLocks noChangeAspect="1"/>
          </p:cNvPicPr>
          <p:nvPr/>
        </p:nvPicPr>
        <p:blipFill>
          <a:blip r:embed="rId3"/>
          <a:stretch>
            <a:fillRect/>
          </a:stretch>
        </p:blipFill>
        <p:spPr>
          <a:xfrm>
            <a:off x="2348389" y="3399830"/>
            <a:ext cx="444341" cy="444341"/>
          </a:xfrm>
          <a:prstGeom prst="rect">
            <a:avLst/>
          </a:prstGeom>
        </p:spPr>
      </p:pic>
      <p:sp>
        <p:nvSpPr>
          <p:cNvPr id="6" name="Text 3"/>
          <p:cNvSpPr/>
          <p:nvPr/>
        </p:nvSpPr>
        <p:spPr>
          <a:xfrm>
            <a:off x="2348389" y="4066342"/>
            <a:ext cx="2777490" cy="347186"/>
          </a:xfrm>
          <a:prstGeom prst="rect">
            <a:avLst/>
          </a:prstGeom>
          <a:noFill/>
          <a:ln/>
        </p:spPr>
        <p:txBody>
          <a:bodyPr wrap="none" rtlCol="0" anchor="t"/>
          <a:lstStyle/>
          <a:p>
            <a:pPr marL="0" indent="0" algn="l">
              <a:lnSpc>
                <a:spcPts val="2734"/>
              </a:lnSpc>
              <a:buNone/>
            </a:pPr>
            <a:r>
              <a:rPr lang="en-US" sz="2187" dirty="0">
                <a:solidFill>
                  <a:srgbClr val="FFD9BE"/>
                </a:solidFill>
                <a:latin typeface="Quattrocento" pitchFamily="34" charset="0"/>
                <a:ea typeface="Quattrocento" pitchFamily="34" charset="-122"/>
                <a:cs typeface="Quattrocento" pitchFamily="34" charset="-120"/>
              </a:rPr>
              <a:t>Data Analysis</a:t>
            </a:r>
            <a:endParaRPr lang="en-US" sz="2187" dirty="0"/>
          </a:p>
        </p:txBody>
      </p:sp>
      <p:sp>
        <p:nvSpPr>
          <p:cNvPr id="7" name="Text 4"/>
          <p:cNvSpPr/>
          <p:nvPr/>
        </p:nvSpPr>
        <p:spPr>
          <a:xfrm>
            <a:off x="2348389" y="4546759"/>
            <a:ext cx="3088958" cy="1066205"/>
          </a:xfrm>
          <a:prstGeom prst="rect">
            <a:avLst/>
          </a:prstGeom>
          <a:noFill/>
          <a:ln/>
        </p:spPr>
        <p:txBody>
          <a:bodyPr wrap="square" rtlCol="0" anchor="t"/>
          <a:lstStyle/>
          <a:p>
            <a:pPr marL="0" indent="0" algn="l">
              <a:lnSpc>
                <a:spcPts val="2799"/>
              </a:lnSpc>
              <a:buNone/>
            </a:pPr>
            <a:r>
              <a:rPr lang="en-US" sz="1750" dirty="0">
                <a:solidFill>
                  <a:srgbClr val="F9EEE7"/>
                </a:solidFill>
                <a:latin typeface="Quattrocento" pitchFamily="34" charset="0"/>
                <a:ea typeface="Quattrocento" pitchFamily="34" charset="-122"/>
                <a:cs typeface="Quattrocento" pitchFamily="34" charset="-120"/>
              </a:rPr>
              <a:t>GenAI can assist in analyzing large datasets and identifying patterns in social behaviors.</a:t>
            </a:r>
            <a:endParaRPr lang="en-US" sz="1750" dirty="0"/>
          </a:p>
        </p:txBody>
      </p:sp>
      <p:pic>
        <p:nvPicPr>
          <p:cNvPr id="8" name="Image 1" descr="preencoded.png"/>
          <p:cNvPicPr>
            <a:picLocks noChangeAspect="1"/>
          </p:cNvPicPr>
          <p:nvPr/>
        </p:nvPicPr>
        <p:blipFill>
          <a:blip r:embed="rId4"/>
          <a:stretch>
            <a:fillRect/>
          </a:stretch>
        </p:blipFill>
        <p:spPr>
          <a:xfrm>
            <a:off x="5770602" y="3399830"/>
            <a:ext cx="444341" cy="444341"/>
          </a:xfrm>
          <a:prstGeom prst="rect">
            <a:avLst/>
          </a:prstGeom>
        </p:spPr>
      </p:pic>
      <p:sp>
        <p:nvSpPr>
          <p:cNvPr id="9" name="Text 5"/>
          <p:cNvSpPr/>
          <p:nvPr/>
        </p:nvSpPr>
        <p:spPr>
          <a:xfrm>
            <a:off x="5770602" y="4066342"/>
            <a:ext cx="2802374" cy="347186"/>
          </a:xfrm>
          <a:prstGeom prst="rect">
            <a:avLst/>
          </a:prstGeom>
          <a:noFill/>
          <a:ln/>
        </p:spPr>
        <p:txBody>
          <a:bodyPr wrap="none" rtlCol="0" anchor="t"/>
          <a:lstStyle/>
          <a:p>
            <a:pPr marL="0" indent="0" algn="l">
              <a:lnSpc>
                <a:spcPts val="2734"/>
              </a:lnSpc>
              <a:buNone/>
            </a:pPr>
            <a:r>
              <a:rPr lang="en-US" sz="2187" dirty="0">
                <a:solidFill>
                  <a:srgbClr val="FFD9BE"/>
                </a:solidFill>
                <a:latin typeface="Quattrocento" pitchFamily="34" charset="0"/>
                <a:ea typeface="Quattrocento" pitchFamily="34" charset="-122"/>
                <a:cs typeface="Quattrocento" pitchFamily="34" charset="-120"/>
              </a:rPr>
              <a:t>Ethical Considerations</a:t>
            </a:r>
            <a:endParaRPr lang="en-US" sz="2187" dirty="0"/>
          </a:p>
        </p:txBody>
      </p:sp>
      <p:sp>
        <p:nvSpPr>
          <p:cNvPr id="10" name="Text 6"/>
          <p:cNvSpPr/>
          <p:nvPr/>
        </p:nvSpPr>
        <p:spPr>
          <a:xfrm>
            <a:off x="5770602" y="4546759"/>
            <a:ext cx="3088958" cy="1066205"/>
          </a:xfrm>
          <a:prstGeom prst="rect">
            <a:avLst/>
          </a:prstGeom>
          <a:noFill/>
          <a:ln/>
        </p:spPr>
        <p:txBody>
          <a:bodyPr wrap="square" rtlCol="0" anchor="t"/>
          <a:lstStyle/>
          <a:p>
            <a:pPr marL="0" indent="0" algn="l">
              <a:lnSpc>
                <a:spcPts val="2799"/>
              </a:lnSpc>
              <a:buNone/>
            </a:pPr>
            <a:r>
              <a:rPr lang="en-US" sz="1750" dirty="0">
                <a:solidFill>
                  <a:srgbClr val="F9EEE7"/>
                </a:solidFill>
                <a:latin typeface="Quattrocento" pitchFamily="34" charset="0"/>
                <a:ea typeface="Quattrocento" pitchFamily="34" charset="-122"/>
                <a:cs typeface="Quattrocento" pitchFamily="34" charset="-120"/>
              </a:rPr>
              <a:t>GenAI can help reduce biases and improve ethical practices in social science research.</a:t>
            </a:r>
            <a:endParaRPr lang="en-US" sz="1750" dirty="0"/>
          </a:p>
        </p:txBody>
      </p:sp>
      <p:pic>
        <p:nvPicPr>
          <p:cNvPr id="11" name="Image 2" descr="preencoded.png"/>
          <p:cNvPicPr>
            <a:picLocks noChangeAspect="1"/>
          </p:cNvPicPr>
          <p:nvPr/>
        </p:nvPicPr>
        <p:blipFill>
          <a:blip r:embed="rId5"/>
          <a:stretch>
            <a:fillRect/>
          </a:stretch>
        </p:blipFill>
        <p:spPr>
          <a:xfrm>
            <a:off x="9192816" y="3399830"/>
            <a:ext cx="444341" cy="444341"/>
          </a:xfrm>
          <a:prstGeom prst="rect">
            <a:avLst/>
          </a:prstGeom>
        </p:spPr>
      </p:pic>
      <p:sp>
        <p:nvSpPr>
          <p:cNvPr id="12" name="Text 7"/>
          <p:cNvSpPr/>
          <p:nvPr/>
        </p:nvSpPr>
        <p:spPr>
          <a:xfrm>
            <a:off x="9192816" y="4066342"/>
            <a:ext cx="2777490" cy="347186"/>
          </a:xfrm>
          <a:prstGeom prst="rect">
            <a:avLst/>
          </a:prstGeom>
          <a:noFill/>
          <a:ln/>
        </p:spPr>
        <p:txBody>
          <a:bodyPr wrap="none" rtlCol="0" anchor="t"/>
          <a:lstStyle/>
          <a:p>
            <a:pPr marL="0" indent="0" algn="l">
              <a:lnSpc>
                <a:spcPts val="2734"/>
              </a:lnSpc>
              <a:buNone/>
            </a:pPr>
            <a:r>
              <a:rPr lang="en-US" sz="2187" dirty="0">
                <a:solidFill>
                  <a:srgbClr val="FFD9BE"/>
                </a:solidFill>
                <a:latin typeface="Quattrocento" pitchFamily="34" charset="0"/>
                <a:ea typeface="Quattrocento" pitchFamily="34" charset="-122"/>
                <a:cs typeface="Quattrocento" pitchFamily="34" charset="-120"/>
              </a:rPr>
              <a:t>Prediction Models</a:t>
            </a:r>
            <a:endParaRPr lang="en-US" sz="2187" dirty="0"/>
          </a:p>
        </p:txBody>
      </p:sp>
      <p:sp>
        <p:nvSpPr>
          <p:cNvPr id="13" name="Text 8"/>
          <p:cNvSpPr/>
          <p:nvPr/>
        </p:nvSpPr>
        <p:spPr>
          <a:xfrm>
            <a:off x="9192816" y="4546759"/>
            <a:ext cx="3089077" cy="1421606"/>
          </a:xfrm>
          <a:prstGeom prst="rect">
            <a:avLst/>
          </a:prstGeom>
          <a:noFill/>
          <a:ln/>
        </p:spPr>
        <p:txBody>
          <a:bodyPr wrap="square" rtlCol="0" anchor="t"/>
          <a:lstStyle/>
          <a:p>
            <a:pPr marL="0" indent="0" algn="l">
              <a:lnSpc>
                <a:spcPts val="2799"/>
              </a:lnSpc>
              <a:buNone/>
            </a:pPr>
            <a:r>
              <a:rPr lang="en-US" sz="1750" dirty="0">
                <a:solidFill>
                  <a:srgbClr val="F9EEE7"/>
                </a:solidFill>
                <a:latin typeface="Quattrocento" pitchFamily="34" charset="0"/>
                <a:ea typeface="Quattrocento" pitchFamily="34" charset="-122"/>
                <a:cs typeface="Quattrocento" pitchFamily="34" charset="-120"/>
              </a:rPr>
              <a:t>GenAI can aid in developing prediction models for forecasting social and economic trends.</a:t>
            </a:r>
            <a:endParaRPr lang="en-US" sz="1750" dirty="0"/>
          </a:p>
        </p:txBody>
      </p:sp>
      <p:pic>
        <p:nvPicPr>
          <p:cNvPr id="14" name="Image 3" descr="preencoded.png">
            <a:hlinkClick r:id="rId6"/>
          </p:cNvPr>
          <p:cNvPicPr>
            <a:picLocks noChangeAspect="1"/>
          </p:cNvPicPr>
          <p:nvPr/>
        </p:nvPicPr>
        <p:blipFill>
          <a:blip r:embed="rId7"/>
          <a:stretch>
            <a:fillRect/>
          </a:stretch>
        </p:blipFill>
        <p:spPr>
          <a:xfrm>
            <a:off x="12242153" y="7589520"/>
            <a:ext cx="2296807" cy="548640"/>
          </a:xfrm>
          <a:prstGeom prst="rect">
            <a:avLst/>
          </a:prstGeom>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name="Slide 7">
    <p:spTree>
      <p:nvGrpSpPr>
        <p:cNvPr id="1" name=""/>
        <p:cNvGrpSpPr/>
        <p:nvPr/>
      </p:nvGrpSpPr>
      <p:grpSpPr>
        <a:xfrm>
          <a:off x="0" y="0"/>
          <a:ext cx="0" cy="0"/>
          <a:chOff x="0" y="0"/>
          <a:chExt cx="0" cy="0"/>
        </a:xfrm>
      </p:grpSpPr>
      <p:sp>
        <p:nvSpPr>
          <p:cNvPr id="2" name="Shape 0"/>
          <p:cNvSpPr/>
          <p:nvPr/>
        </p:nvSpPr>
        <p:spPr>
          <a:xfrm>
            <a:off x="0" y="0"/>
            <a:ext cx="14630400" cy="8229600"/>
          </a:xfrm>
          <a:prstGeom prst="rect">
            <a:avLst/>
          </a:prstGeom>
          <a:solidFill>
            <a:srgbClr val="1C4241"/>
          </a:solidFill>
          <a:ln/>
        </p:spPr>
      </p:sp>
      <p:sp>
        <p:nvSpPr>
          <p:cNvPr id="3" name="Shape 1"/>
          <p:cNvSpPr/>
          <p:nvPr/>
        </p:nvSpPr>
        <p:spPr>
          <a:xfrm>
            <a:off x="0" y="0"/>
            <a:ext cx="14630400" cy="8229600"/>
          </a:xfrm>
          <a:prstGeom prst="rect">
            <a:avLst/>
          </a:prstGeom>
          <a:solidFill>
            <a:srgbClr val="123332"/>
          </a:solidFill>
          <a:ln/>
        </p:spPr>
      </p:sp>
      <p:pic>
        <p:nvPicPr>
          <p:cNvPr id="4" name="Image 0" descr="preencoded.png"/>
          <p:cNvPicPr>
            <a:picLocks noChangeAspect="1"/>
          </p:cNvPicPr>
          <p:nvPr/>
        </p:nvPicPr>
        <p:blipFill>
          <a:blip r:embed="rId3"/>
          <a:stretch>
            <a:fillRect/>
          </a:stretch>
        </p:blipFill>
        <p:spPr>
          <a:xfrm>
            <a:off x="10972800" y="0"/>
            <a:ext cx="3657600" cy="8229600"/>
          </a:xfrm>
          <a:prstGeom prst="rect">
            <a:avLst/>
          </a:prstGeom>
        </p:spPr>
      </p:pic>
      <p:sp>
        <p:nvSpPr>
          <p:cNvPr id="5" name="Text 2"/>
          <p:cNvSpPr/>
          <p:nvPr/>
        </p:nvSpPr>
        <p:spPr>
          <a:xfrm>
            <a:off x="833199" y="2605445"/>
            <a:ext cx="8417004" cy="694373"/>
          </a:xfrm>
          <a:prstGeom prst="rect">
            <a:avLst/>
          </a:prstGeom>
          <a:noFill/>
          <a:ln/>
        </p:spPr>
        <p:txBody>
          <a:bodyPr wrap="none" rtlCol="0" anchor="t"/>
          <a:lstStyle/>
          <a:p>
            <a:pPr marL="0" indent="0">
              <a:lnSpc>
                <a:spcPts val="5468"/>
              </a:lnSpc>
              <a:buNone/>
            </a:pPr>
            <a:r>
              <a:rPr lang="en-US" sz="4374" dirty="0">
                <a:solidFill>
                  <a:srgbClr val="FFD9BE"/>
                </a:solidFill>
                <a:latin typeface="Quattrocento" pitchFamily="34" charset="0"/>
                <a:ea typeface="Quattrocento" pitchFamily="34" charset="-122"/>
                <a:cs typeface="Quattrocento" pitchFamily="34" charset="-120"/>
              </a:rPr>
              <a:t>GenAI Integration and Challenges</a:t>
            </a:r>
            <a:endParaRPr lang="en-US" sz="4374" dirty="0"/>
          </a:p>
        </p:txBody>
      </p:sp>
      <p:sp>
        <p:nvSpPr>
          <p:cNvPr id="6" name="Shape 3"/>
          <p:cNvSpPr/>
          <p:nvPr/>
        </p:nvSpPr>
        <p:spPr>
          <a:xfrm>
            <a:off x="833199" y="3633073"/>
            <a:ext cx="9306401" cy="1990963"/>
          </a:xfrm>
          <a:prstGeom prst="roundRect">
            <a:avLst>
              <a:gd name="adj" fmla="val 3348"/>
            </a:avLst>
          </a:prstGeom>
          <a:solidFill>
            <a:srgbClr val="234A49"/>
          </a:solidFill>
          <a:ln/>
        </p:spPr>
      </p:sp>
      <p:sp>
        <p:nvSpPr>
          <p:cNvPr id="7" name="Text 4"/>
          <p:cNvSpPr/>
          <p:nvPr/>
        </p:nvSpPr>
        <p:spPr>
          <a:xfrm>
            <a:off x="1055370" y="3855244"/>
            <a:ext cx="2777490" cy="347186"/>
          </a:xfrm>
          <a:prstGeom prst="rect">
            <a:avLst/>
          </a:prstGeom>
          <a:noFill/>
          <a:ln/>
        </p:spPr>
        <p:txBody>
          <a:bodyPr wrap="none" rtlCol="0" anchor="t"/>
          <a:lstStyle/>
          <a:p>
            <a:pPr marL="0" indent="0">
              <a:lnSpc>
                <a:spcPts val="2734"/>
              </a:lnSpc>
              <a:buNone/>
            </a:pPr>
            <a:r>
              <a:rPr lang="en-US" sz="2187" dirty="0">
                <a:solidFill>
                  <a:srgbClr val="FFD9BE"/>
                </a:solidFill>
                <a:latin typeface="Quattrocento" pitchFamily="34" charset="0"/>
                <a:ea typeface="Quattrocento" pitchFamily="34" charset="-122"/>
                <a:cs typeface="Quattrocento" pitchFamily="34" charset="-120"/>
              </a:rPr>
              <a:t>Promising Integration</a:t>
            </a:r>
            <a:endParaRPr lang="en-US" sz="2187" dirty="0"/>
          </a:p>
        </p:txBody>
      </p:sp>
      <p:sp>
        <p:nvSpPr>
          <p:cNvPr id="8" name="Text 5"/>
          <p:cNvSpPr/>
          <p:nvPr/>
        </p:nvSpPr>
        <p:spPr>
          <a:xfrm>
            <a:off x="1055370" y="4335661"/>
            <a:ext cx="8862060" cy="1066205"/>
          </a:xfrm>
          <a:prstGeom prst="rect">
            <a:avLst/>
          </a:prstGeom>
          <a:noFill/>
          <a:ln/>
        </p:spPr>
        <p:txBody>
          <a:bodyPr wrap="square" rtlCol="0" anchor="t"/>
          <a:lstStyle/>
          <a:p>
            <a:pPr marL="0" indent="0">
              <a:lnSpc>
                <a:spcPts val="2799"/>
              </a:lnSpc>
              <a:buNone/>
            </a:pPr>
            <a:r>
              <a:rPr lang="en-US" sz="1750" dirty="0">
                <a:solidFill>
                  <a:srgbClr val="F9EEE7"/>
                </a:solidFill>
                <a:latin typeface="Quattrocento" pitchFamily="34" charset="0"/>
                <a:ea typeface="Quattrocento" pitchFamily="34" charset="-122"/>
                <a:cs typeface="Quattrocento" pitchFamily="34" charset="-120"/>
              </a:rPr>
              <a:t>The integration of GenAI in social science research is promising; however, navigating these technologies' ethical implications and technical challenges will be critical for their successful application.</a:t>
            </a:r>
            <a:endParaRPr lang="en-US" sz="1750" dirty="0"/>
          </a:p>
        </p:txBody>
      </p:sp>
      <p:pic>
        <p:nvPicPr>
          <p:cNvPr id="9" name="Image 1" descr="preencoded.png">
            <a:hlinkClick r:id="rId4"/>
          </p:cNvPr>
          <p:cNvPicPr>
            <a:picLocks noChangeAspect="1"/>
          </p:cNvPicPr>
          <p:nvPr/>
        </p:nvPicPr>
        <p:blipFill>
          <a:blip r:embed="rId5"/>
          <a:stretch>
            <a:fillRect/>
          </a:stretch>
        </p:blipFill>
        <p:spPr>
          <a:xfrm>
            <a:off x="12242153" y="7589520"/>
            <a:ext cx="2296807" cy="548640"/>
          </a:xfrm>
          <a:prstGeom prst="rect">
            <a:avLst/>
          </a:prstGeom>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name="Slide 8">
    <p:spTree>
      <p:nvGrpSpPr>
        <p:cNvPr id="1" name=""/>
        <p:cNvGrpSpPr/>
        <p:nvPr/>
      </p:nvGrpSpPr>
      <p:grpSpPr>
        <a:xfrm>
          <a:off x="0" y="0"/>
          <a:ext cx="0" cy="0"/>
          <a:chOff x="0" y="0"/>
          <a:chExt cx="0" cy="0"/>
        </a:xfrm>
      </p:grpSpPr>
      <p:sp>
        <p:nvSpPr>
          <p:cNvPr id="2" name="Shape 0"/>
          <p:cNvSpPr/>
          <p:nvPr/>
        </p:nvSpPr>
        <p:spPr>
          <a:xfrm>
            <a:off x="0" y="0"/>
            <a:ext cx="14630400" cy="8229600"/>
          </a:xfrm>
          <a:prstGeom prst="rect">
            <a:avLst/>
          </a:prstGeom>
          <a:solidFill>
            <a:srgbClr val="1C4241"/>
          </a:solidFill>
          <a:ln/>
        </p:spPr>
      </p:sp>
      <p:sp>
        <p:nvSpPr>
          <p:cNvPr id="3" name="Shape 1"/>
          <p:cNvSpPr/>
          <p:nvPr/>
        </p:nvSpPr>
        <p:spPr>
          <a:xfrm>
            <a:off x="0" y="0"/>
            <a:ext cx="14630400" cy="8229600"/>
          </a:xfrm>
          <a:prstGeom prst="rect">
            <a:avLst/>
          </a:prstGeom>
          <a:solidFill>
            <a:srgbClr val="123332"/>
          </a:solidFill>
          <a:ln/>
        </p:spPr>
      </p:sp>
      <p:sp>
        <p:nvSpPr>
          <p:cNvPr id="4" name="Text 2"/>
          <p:cNvSpPr/>
          <p:nvPr/>
        </p:nvSpPr>
        <p:spPr>
          <a:xfrm>
            <a:off x="2348389" y="2244447"/>
            <a:ext cx="7686556" cy="694373"/>
          </a:xfrm>
          <a:prstGeom prst="rect">
            <a:avLst/>
          </a:prstGeom>
          <a:noFill/>
          <a:ln/>
        </p:spPr>
        <p:txBody>
          <a:bodyPr wrap="none" rtlCol="0" anchor="t"/>
          <a:lstStyle/>
          <a:p>
            <a:pPr marL="0" indent="0">
              <a:lnSpc>
                <a:spcPts val="5468"/>
              </a:lnSpc>
              <a:buNone/>
            </a:pPr>
            <a:r>
              <a:rPr lang="en-US" sz="4374" dirty="0">
                <a:solidFill>
                  <a:srgbClr val="FFD9BE"/>
                </a:solidFill>
                <a:latin typeface="Quattrocento" pitchFamily="34" charset="0"/>
                <a:ea typeface="Quattrocento" pitchFamily="34" charset="-122"/>
                <a:cs typeface="Quattrocento" pitchFamily="34" charset="-120"/>
              </a:rPr>
              <a:t>Transformative Force of GenAI</a:t>
            </a:r>
            <a:endParaRPr lang="en-US" sz="4374" dirty="0"/>
          </a:p>
        </p:txBody>
      </p:sp>
      <p:sp>
        <p:nvSpPr>
          <p:cNvPr id="5" name="Text 3"/>
          <p:cNvSpPr/>
          <p:nvPr/>
        </p:nvSpPr>
        <p:spPr>
          <a:xfrm>
            <a:off x="2348389" y="3494246"/>
            <a:ext cx="4800124" cy="666512"/>
          </a:xfrm>
          <a:prstGeom prst="rect">
            <a:avLst/>
          </a:prstGeom>
          <a:noFill/>
          <a:ln/>
        </p:spPr>
        <p:txBody>
          <a:bodyPr wrap="none" rtlCol="0" anchor="t"/>
          <a:lstStyle/>
          <a:p>
            <a:pPr marL="0" indent="0" algn="ctr">
              <a:lnSpc>
                <a:spcPts val="5249"/>
              </a:lnSpc>
              <a:buNone/>
            </a:pPr>
            <a:r>
              <a:rPr lang="en-US" sz="5249" dirty="0">
                <a:solidFill>
                  <a:srgbClr val="FFD9BE"/>
                </a:solidFill>
                <a:latin typeface="Quattrocento" pitchFamily="34" charset="0"/>
                <a:ea typeface="Quattrocento" pitchFamily="34" charset="-122"/>
                <a:cs typeface="Quattrocento" pitchFamily="34" charset="-120"/>
              </a:rPr>
              <a:t>1</a:t>
            </a:r>
            <a:endParaRPr lang="en-US" sz="5249" dirty="0"/>
          </a:p>
        </p:txBody>
      </p:sp>
      <p:sp>
        <p:nvSpPr>
          <p:cNvPr id="6" name="Text 4"/>
          <p:cNvSpPr/>
          <p:nvPr/>
        </p:nvSpPr>
        <p:spPr>
          <a:xfrm>
            <a:off x="3359706" y="4438412"/>
            <a:ext cx="2777490" cy="347186"/>
          </a:xfrm>
          <a:prstGeom prst="rect">
            <a:avLst/>
          </a:prstGeom>
          <a:noFill/>
          <a:ln/>
        </p:spPr>
        <p:txBody>
          <a:bodyPr wrap="none" rtlCol="0" anchor="t"/>
          <a:lstStyle/>
          <a:p>
            <a:pPr marL="0" indent="0" algn="ctr">
              <a:lnSpc>
                <a:spcPts val="2734"/>
              </a:lnSpc>
              <a:buNone/>
            </a:pPr>
            <a:r>
              <a:rPr lang="en-US" sz="2187" dirty="0">
                <a:solidFill>
                  <a:srgbClr val="FFD9BE"/>
                </a:solidFill>
                <a:latin typeface="Quattrocento" pitchFamily="34" charset="0"/>
                <a:ea typeface="Quattrocento" pitchFamily="34" charset="-122"/>
                <a:cs typeface="Quattrocento" pitchFamily="34" charset="-120"/>
              </a:rPr>
              <a:t>Innovation</a:t>
            </a:r>
            <a:endParaRPr lang="en-US" sz="2187" dirty="0"/>
          </a:p>
        </p:txBody>
      </p:sp>
      <p:sp>
        <p:nvSpPr>
          <p:cNvPr id="7" name="Text 5"/>
          <p:cNvSpPr/>
          <p:nvPr/>
        </p:nvSpPr>
        <p:spPr>
          <a:xfrm>
            <a:off x="2348389" y="4918829"/>
            <a:ext cx="4800124" cy="1066205"/>
          </a:xfrm>
          <a:prstGeom prst="rect">
            <a:avLst/>
          </a:prstGeom>
          <a:noFill/>
          <a:ln/>
        </p:spPr>
        <p:txBody>
          <a:bodyPr wrap="square" rtlCol="0" anchor="t"/>
          <a:lstStyle/>
          <a:p>
            <a:pPr marL="0" indent="0" algn="ctr">
              <a:lnSpc>
                <a:spcPts val="2799"/>
              </a:lnSpc>
              <a:buNone/>
            </a:pPr>
            <a:r>
              <a:rPr lang="en-US" sz="1750" dirty="0">
                <a:solidFill>
                  <a:srgbClr val="F9EEE7"/>
                </a:solidFill>
                <a:latin typeface="Quattrocento" pitchFamily="34" charset="0"/>
                <a:ea typeface="Quattrocento" pitchFamily="34" charset="-122"/>
                <a:cs typeface="Quattrocento" pitchFamily="34" charset="-120"/>
              </a:rPr>
              <a:t>GenAI represents a transformative force in research methodologies, offering unparalleled opportunities for innovation and discovery.</a:t>
            </a:r>
            <a:endParaRPr lang="en-US" sz="1750" dirty="0"/>
          </a:p>
        </p:txBody>
      </p:sp>
      <p:sp>
        <p:nvSpPr>
          <p:cNvPr id="8" name="Text 6"/>
          <p:cNvSpPr/>
          <p:nvPr/>
        </p:nvSpPr>
        <p:spPr>
          <a:xfrm>
            <a:off x="7481768" y="3494246"/>
            <a:ext cx="4800124" cy="666512"/>
          </a:xfrm>
          <a:prstGeom prst="rect">
            <a:avLst/>
          </a:prstGeom>
          <a:noFill/>
          <a:ln/>
        </p:spPr>
        <p:txBody>
          <a:bodyPr wrap="none" rtlCol="0" anchor="t"/>
          <a:lstStyle/>
          <a:p>
            <a:pPr marL="0" indent="0" algn="ctr">
              <a:lnSpc>
                <a:spcPts val="5249"/>
              </a:lnSpc>
              <a:buNone/>
            </a:pPr>
            <a:r>
              <a:rPr lang="en-US" sz="5249" dirty="0">
                <a:solidFill>
                  <a:srgbClr val="FFD9BE"/>
                </a:solidFill>
                <a:latin typeface="Quattrocento" pitchFamily="34" charset="0"/>
                <a:ea typeface="Quattrocento" pitchFamily="34" charset="-122"/>
                <a:cs typeface="Quattrocento" pitchFamily="34" charset="-120"/>
              </a:rPr>
              <a:t>2</a:t>
            </a:r>
            <a:endParaRPr lang="en-US" sz="5249" dirty="0"/>
          </a:p>
        </p:txBody>
      </p:sp>
      <p:sp>
        <p:nvSpPr>
          <p:cNvPr id="9" name="Text 7"/>
          <p:cNvSpPr/>
          <p:nvPr/>
        </p:nvSpPr>
        <p:spPr>
          <a:xfrm>
            <a:off x="8493085" y="4438412"/>
            <a:ext cx="2777490" cy="347186"/>
          </a:xfrm>
          <a:prstGeom prst="rect">
            <a:avLst/>
          </a:prstGeom>
          <a:noFill/>
          <a:ln/>
        </p:spPr>
        <p:txBody>
          <a:bodyPr wrap="none" rtlCol="0" anchor="t"/>
          <a:lstStyle/>
          <a:p>
            <a:pPr marL="0" indent="0" algn="ctr">
              <a:lnSpc>
                <a:spcPts val="2734"/>
              </a:lnSpc>
              <a:buNone/>
            </a:pPr>
            <a:r>
              <a:rPr lang="en-US" sz="2187" dirty="0">
                <a:solidFill>
                  <a:srgbClr val="FFD9BE"/>
                </a:solidFill>
                <a:latin typeface="Quattrocento" pitchFamily="34" charset="0"/>
                <a:ea typeface="Quattrocento" pitchFamily="34" charset="-122"/>
                <a:cs typeface="Quattrocento" pitchFamily="34" charset="-120"/>
              </a:rPr>
              <a:t>Advancement</a:t>
            </a:r>
            <a:endParaRPr lang="en-US" sz="2187" dirty="0"/>
          </a:p>
        </p:txBody>
      </p:sp>
      <p:sp>
        <p:nvSpPr>
          <p:cNvPr id="10" name="Text 8"/>
          <p:cNvSpPr/>
          <p:nvPr/>
        </p:nvSpPr>
        <p:spPr>
          <a:xfrm>
            <a:off x="7481768" y="4918829"/>
            <a:ext cx="4800124" cy="1066205"/>
          </a:xfrm>
          <a:prstGeom prst="rect">
            <a:avLst/>
          </a:prstGeom>
          <a:noFill/>
          <a:ln/>
        </p:spPr>
        <p:txBody>
          <a:bodyPr wrap="square" rtlCol="0" anchor="t"/>
          <a:lstStyle/>
          <a:p>
            <a:pPr marL="0" indent="0" algn="ctr">
              <a:lnSpc>
                <a:spcPts val="2799"/>
              </a:lnSpc>
              <a:buNone/>
            </a:pPr>
            <a:r>
              <a:rPr lang="en-US" sz="1750" dirty="0">
                <a:solidFill>
                  <a:srgbClr val="F9EEE7"/>
                </a:solidFill>
                <a:latin typeface="Quattrocento" pitchFamily="34" charset="0"/>
                <a:ea typeface="Quattrocento" pitchFamily="34" charset="-122"/>
                <a:cs typeface="Quattrocento" pitchFamily="34" charset="-120"/>
              </a:rPr>
              <a:t>Integrating GenAI into research practices is crucial for advancing knowledge and addressing complex challenges.</a:t>
            </a:r>
            <a:endParaRPr lang="en-US" sz="1750" dirty="0"/>
          </a:p>
        </p:txBody>
      </p:sp>
      <p:pic>
        <p:nvPicPr>
          <p:cNvPr id="11" name="Image 0" descr="preencoded.png">
            <a:hlinkClick r:id="rId3"/>
          </p:cNvPr>
          <p:cNvPicPr>
            <a:picLocks noChangeAspect="1"/>
          </p:cNvPicPr>
          <p:nvPr/>
        </p:nvPicPr>
        <p:blipFill>
          <a:blip r:embed="rId4"/>
          <a:stretch>
            <a:fillRect/>
          </a:stretch>
        </p:blipFill>
        <p:spPr>
          <a:xfrm>
            <a:off x="12242153" y="7589520"/>
            <a:ext cx="2296807" cy="548640"/>
          </a:xfrm>
          <a:prstGeom prst="rect">
            <a:avLst/>
          </a:prstGeom>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name="Slide 9">
    <p:spTree>
      <p:nvGrpSpPr>
        <p:cNvPr id="1" name=""/>
        <p:cNvGrpSpPr/>
        <p:nvPr/>
      </p:nvGrpSpPr>
      <p:grpSpPr>
        <a:xfrm>
          <a:off x="0" y="0"/>
          <a:ext cx="0" cy="0"/>
          <a:chOff x="0" y="0"/>
          <a:chExt cx="0" cy="0"/>
        </a:xfrm>
      </p:grpSpPr>
      <p:sp>
        <p:nvSpPr>
          <p:cNvPr id="2" name="Shape 0"/>
          <p:cNvSpPr/>
          <p:nvPr/>
        </p:nvSpPr>
        <p:spPr>
          <a:xfrm>
            <a:off x="0" y="0"/>
            <a:ext cx="14630400" cy="8229600"/>
          </a:xfrm>
          <a:prstGeom prst="rect">
            <a:avLst/>
          </a:prstGeom>
          <a:solidFill>
            <a:srgbClr val="1C4241"/>
          </a:solidFill>
          <a:ln/>
        </p:spPr>
      </p:sp>
      <p:sp>
        <p:nvSpPr>
          <p:cNvPr id="3" name="Shape 1"/>
          <p:cNvSpPr/>
          <p:nvPr/>
        </p:nvSpPr>
        <p:spPr>
          <a:xfrm>
            <a:off x="0" y="0"/>
            <a:ext cx="14630400" cy="8229600"/>
          </a:xfrm>
          <a:prstGeom prst="rect">
            <a:avLst/>
          </a:prstGeom>
          <a:solidFill>
            <a:srgbClr val="123332"/>
          </a:solidFill>
          <a:ln/>
        </p:spPr>
      </p:sp>
      <p:pic>
        <p:nvPicPr>
          <p:cNvPr id="4" name="Image 0" descr="preencoded.png"/>
          <p:cNvPicPr>
            <a:picLocks noChangeAspect="1"/>
          </p:cNvPicPr>
          <p:nvPr/>
        </p:nvPicPr>
        <p:blipFill>
          <a:blip r:embed="rId3"/>
          <a:stretch>
            <a:fillRect/>
          </a:stretch>
        </p:blipFill>
        <p:spPr>
          <a:xfrm>
            <a:off x="0" y="0"/>
            <a:ext cx="3657600" cy="8229600"/>
          </a:xfrm>
          <a:prstGeom prst="rect">
            <a:avLst/>
          </a:prstGeom>
        </p:spPr>
      </p:pic>
      <p:sp>
        <p:nvSpPr>
          <p:cNvPr id="5" name="Text 2"/>
          <p:cNvSpPr/>
          <p:nvPr/>
        </p:nvSpPr>
        <p:spPr>
          <a:xfrm>
            <a:off x="4490799" y="1823442"/>
            <a:ext cx="5554980" cy="694373"/>
          </a:xfrm>
          <a:prstGeom prst="rect">
            <a:avLst/>
          </a:prstGeom>
          <a:noFill/>
          <a:ln/>
        </p:spPr>
        <p:txBody>
          <a:bodyPr wrap="none" rtlCol="0" anchor="t"/>
          <a:lstStyle/>
          <a:p>
            <a:pPr marL="0" indent="0">
              <a:lnSpc>
                <a:spcPts val="5468"/>
              </a:lnSpc>
              <a:buNone/>
            </a:pPr>
            <a:r>
              <a:rPr lang="en-US" sz="4374" dirty="0">
                <a:solidFill>
                  <a:srgbClr val="FFD9BE"/>
                </a:solidFill>
                <a:latin typeface="Quattrocento" pitchFamily="34" charset="0"/>
                <a:ea typeface="Quattrocento" pitchFamily="34" charset="-122"/>
                <a:cs typeface="Quattrocento" pitchFamily="34" charset="-120"/>
              </a:rPr>
              <a:t>The Next Steps</a:t>
            </a:r>
            <a:endParaRPr lang="en-US" sz="4374" dirty="0"/>
          </a:p>
        </p:txBody>
      </p:sp>
      <p:pic>
        <p:nvPicPr>
          <p:cNvPr id="6" name="Image 1" descr="preencoded.png"/>
          <p:cNvPicPr>
            <a:picLocks noChangeAspect="1"/>
          </p:cNvPicPr>
          <p:nvPr/>
        </p:nvPicPr>
        <p:blipFill>
          <a:blip r:embed="rId4"/>
          <a:stretch>
            <a:fillRect/>
          </a:stretch>
        </p:blipFill>
        <p:spPr>
          <a:xfrm>
            <a:off x="4490799" y="2851071"/>
            <a:ext cx="1110972" cy="1777484"/>
          </a:xfrm>
          <a:prstGeom prst="rect">
            <a:avLst/>
          </a:prstGeom>
        </p:spPr>
      </p:pic>
      <p:sp>
        <p:nvSpPr>
          <p:cNvPr id="7" name="Text 3"/>
          <p:cNvSpPr/>
          <p:nvPr/>
        </p:nvSpPr>
        <p:spPr>
          <a:xfrm>
            <a:off x="5935028" y="3073241"/>
            <a:ext cx="3758684" cy="347186"/>
          </a:xfrm>
          <a:prstGeom prst="rect">
            <a:avLst/>
          </a:prstGeom>
          <a:noFill/>
          <a:ln/>
        </p:spPr>
        <p:txBody>
          <a:bodyPr wrap="none" rtlCol="0" anchor="t"/>
          <a:lstStyle/>
          <a:p>
            <a:pPr marL="0" indent="0" algn="l">
              <a:lnSpc>
                <a:spcPts val="2734"/>
              </a:lnSpc>
              <a:buNone/>
            </a:pPr>
            <a:r>
              <a:rPr lang="en-US" sz="2187" dirty="0">
                <a:solidFill>
                  <a:srgbClr val="FFD9BE"/>
                </a:solidFill>
                <a:latin typeface="Quattrocento" pitchFamily="34" charset="0"/>
                <a:ea typeface="Quattrocento" pitchFamily="34" charset="-122"/>
                <a:cs typeface="Quattrocento" pitchFamily="34" charset="-120"/>
              </a:rPr>
              <a:t>Integrate GenAI into Research</a:t>
            </a:r>
            <a:endParaRPr lang="en-US" sz="2187" dirty="0"/>
          </a:p>
        </p:txBody>
      </p:sp>
      <p:sp>
        <p:nvSpPr>
          <p:cNvPr id="8" name="Text 4"/>
          <p:cNvSpPr/>
          <p:nvPr/>
        </p:nvSpPr>
        <p:spPr>
          <a:xfrm>
            <a:off x="5935028" y="3553658"/>
            <a:ext cx="7862173" cy="710803"/>
          </a:xfrm>
          <a:prstGeom prst="rect">
            <a:avLst/>
          </a:prstGeom>
          <a:noFill/>
          <a:ln/>
        </p:spPr>
        <p:txBody>
          <a:bodyPr wrap="square" rtlCol="0" anchor="t"/>
          <a:lstStyle/>
          <a:p>
            <a:pPr marL="0" indent="0" algn="l">
              <a:lnSpc>
                <a:spcPts val="2799"/>
              </a:lnSpc>
              <a:buNone/>
            </a:pPr>
            <a:r>
              <a:rPr lang="en-US" sz="1750" dirty="0">
                <a:solidFill>
                  <a:srgbClr val="F9EEE7"/>
                </a:solidFill>
                <a:latin typeface="Quattrocento" pitchFamily="34" charset="0"/>
                <a:ea typeface="Quattrocento" pitchFamily="34" charset="-122"/>
                <a:cs typeface="Quattrocento" pitchFamily="34" charset="-120"/>
              </a:rPr>
              <a:t>Planning to integrate GenAI into research methodologies to enhance efficiency and accuracy.</a:t>
            </a:r>
            <a:endParaRPr lang="en-US" sz="1750" dirty="0"/>
          </a:p>
        </p:txBody>
      </p:sp>
      <p:pic>
        <p:nvPicPr>
          <p:cNvPr id="9" name="Image 2" descr="preencoded.png"/>
          <p:cNvPicPr>
            <a:picLocks noChangeAspect="1"/>
          </p:cNvPicPr>
          <p:nvPr/>
        </p:nvPicPr>
        <p:blipFill>
          <a:blip r:embed="rId5"/>
          <a:stretch>
            <a:fillRect/>
          </a:stretch>
        </p:blipFill>
        <p:spPr>
          <a:xfrm>
            <a:off x="4490799" y="4628555"/>
            <a:ext cx="1110972" cy="1777484"/>
          </a:xfrm>
          <a:prstGeom prst="rect">
            <a:avLst/>
          </a:prstGeom>
        </p:spPr>
      </p:pic>
      <p:sp>
        <p:nvSpPr>
          <p:cNvPr id="10" name="Text 5"/>
          <p:cNvSpPr/>
          <p:nvPr/>
        </p:nvSpPr>
        <p:spPr>
          <a:xfrm>
            <a:off x="5935028" y="4850725"/>
            <a:ext cx="4576405" cy="347186"/>
          </a:xfrm>
          <a:prstGeom prst="rect">
            <a:avLst/>
          </a:prstGeom>
          <a:noFill/>
          <a:ln/>
        </p:spPr>
        <p:txBody>
          <a:bodyPr wrap="none" rtlCol="0" anchor="t"/>
          <a:lstStyle/>
          <a:p>
            <a:pPr marL="0" indent="0" algn="l">
              <a:lnSpc>
                <a:spcPts val="2734"/>
              </a:lnSpc>
              <a:buNone/>
            </a:pPr>
            <a:r>
              <a:rPr lang="en-US" sz="2187" dirty="0">
                <a:solidFill>
                  <a:srgbClr val="FFD9BE"/>
                </a:solidFill>
                <a:latin typeface="Quattrocento" pitchFamily="34" charset="0"/>
                <a:ea typeface="Quattrocento" pitchFamily="34" charset="-122"/>
                <a:cs typeface="Quattrocento" pitchFamily="34" charset="-120"/>
              </a:rPr>
              <a:t>Collaborate with GenAI Practitioners</a:t>
            </a:r>
            <a:endParaRPr lang="en-US" sz="2187" dirty="0"/>
          </a:p>
        </p:txBody>
      </p:sp>
      <p:sp>
        <p:nvSpPr>
          <p:cNvPr id="11" name="Text 6"/>
          <p:cNvSpPr/>
          <p:nvPr/>
        </p:nvSpPr>
        <p:spPr>
          <a:xfrm>
            <a:off x="5935028" y="5331143"/>
            <a:ext cx="7862173" cy="710803"/>
          </a:xfrm>
          <a:prstGeom prst="rect">
            <a:avLst/>
          </a:prstGeom>
          <a:noFill/>
          <a:ln/>
        </p:spPr>
        <p:txBody>
          <a:bodyPr wrap="square" rtlCol="0" anchor="t"/>
          <a:lstStyle/>
          <a:p>
            <a:pPr marL="0" indent="0" algn="l">
              <a:lnSpc>
                <a:spcPts val="2799"/>
              </a:lnSpc>
              <a:buNone/>
            </a:pPr>
            <a:r>
              <a:rPr lang="en-US" sz="1750" dirty="0">
                <a:solidFill>
                  <a:srgbClr val="F9EEE7"/>
                </a:solidFill>
                <a:latin typeface="Quattrocento" pitchFamily="34" charset="0"/>
                <a:ea typeface="Quattrocento" pitchFamily="34" charset="-122"/>
                <a:cs typeface="Quattrocento" pitchFamily="34" charset="-120"/>
              </a:rPr>
              <a:t>Seeking collaboration with GenAI experts to leverage advanced research methodologies.</a:t>
            </a:r>
            <a:endParaRPr lang="en-US" sz="1750" dirty="0"/>
          </a:p>
        </p:txBody>
      </p:sp>
      <p:pic>
        <p:nvPicPr>
          <p:cNvPr id="12" name="Image 3" descr="preencoded.png">
            <a:hlinkClick r:id="rId6"/>
          </p:cNvPr>
          <p:cNvPicPr>
            <a:picLocks noChangeAspect="1"/>
          </p:cNvPicPr>
          <p:nvPr/>
        </p:nvPicPr>
        <p:blipFill>
          <a:blip r:embed="rId7"/>
          <a:stretch>
            <a:fillRect/>
          </a:stretch>
        </p:blipFill>
        <p:spPr>
          <a:xfrm>
            <a:off x="12242153" y="7589520"/>
            <a:ext cx="2296807" cy="548640"/>
          </a:xfrm>
          <a:prstGeom prst="rect">
            <a:avLst/>
          </a:prstGeom>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name="Slide 10">
    <p:spTree>
      <p:nvGrpSpPr>
        <p:cNvPr id="1" name=""/>
        <p:cNvGrpSpPr/>
        <p:nvPr/>
      </p:nvGrpSpPr>
      <p:grpSpPr>
        <a:xfrm>
          <a:off x="0" y="0"/>
          <a:ext cx="0" cy="0"/>
          <a:chOff x="0" y="0"/>
          <a:chExt cx="0" cy="0"/>
        </a:xfrm>
      </p:grpSpPr>
      <p:sp>
        <p:nvSpPr>
          <p:cNvPr id="2" name="Shape 0"/>
          <p:cNvSpPr/>
          <p:nvPr/>
        </p:nvSpPr>
        <p:spPr>
          <a:xfrm>
            <a:off x="0" y="0"/>
            <a:ext cx="14630400" cy="8229600"/>
          </a:xfrm>
          <a:prstGeom prst="rect">
            <a:avLst/>
          </a:prstGeom>
          <a:solidFill>
            <a:srgbClr val="1C4241"/>
          </a:solidFill>
          <a:ln/>
        </p:spPr>
      </p:sp>
      <p:sp>
        <p:nvSpPr>
          <p:cNvPr id="3" name="Shape 1"/>
          <p:cNvSpPr/>
          <p:nvPr/>
        </p:nvSpPr>
        <p:spPr>
          <a:xfrm>
            <a:off x="0" y="0"/>
            <a:ext cx="14630400" cy="8229600"/>
          </a:xfrm>
          <a:prstGeom prst="rect">
            <a:avLst/>
          </a:prstGeom>
          <a:solidFill>
            <a:srgbClr val="123332"/>
          </a:solidFill>
          <a:ln/>
        </p:spPr>
      </p:sp>
      <p:sp>
        <p:nvSpPr>
          <p:cNvPr id="4" name="Text 2"/>
          <p:cNvSpPr/>
          <p:nvPr/>
        </p:nvSpPr>
        <p:spPr>
          <a:xfrm>
            <a:off x="2348389" y="2168247"/>
            <a:ext cx="5554980" cy="694373"/>
          </a:xfrm>
          <a:prstGeom prst="rect">
            <a:avLst/>
          </a:prstGeom>
          <a:noFill/>
          <a:ln/>
        </p:spPr>
        <p:txBody>
          <a:bodyPr wrap="none" rtlCol="0" anchor="t"/>
          <a:lstStyle/>
          <a:p>
            <a:pPr marL="0" indent="0">
              <a:lnSpc>
                <a:spcPts val="5468"/>
              </a:lnSpc>
              <a:buNone/>
            </a:pPr>
            <a:r>
              <a:rPr lang="en-US" sz="4374" dirty="0">
                <a:solidFill>
                  <a:srgbClr val="FFD9BE"/>
                </a:solidFill>
                <a:latin typeface="Quattrocento" pitchFamily="34" charset="0"/>
                <a:ea typeface="Quattrocento" pitchFamily="34" charset="-122"/>
                <a:cs typeface="Quattrocento" pitchFamily="34" charset="-120"/>
              </a:rPr>
              <a:t>References</a:t>
            </a:r>
            <a:endParaRPr lang="en-US" sz="4374" dirty="0"/>
          </a:p>
        </p:txBody>
      </p:sp>
      <p:sp>
        <p:nvSpPr>
          <p:cNvPr id="5" name="Text 3"/>
          <p:cNvSpPr/>
          <p:nvPr/>
        </p:nvSpPr>
        <p:spPr>
          <a:xfrm>
            <a:off x="2703790" y="3306961"/>
            <a:ext cx="9578102" cy="710803"/>
          </a:xfrm>
          <a:prstGeom prst="rect">
            <a:avLst/>
          </a:prstGeom>
          <a:noFill/>
          <a:ln/>
        </p:spPr>
        <p:txBody>
          <a:bodyPr wrap="square" rtlCol="0" anchor="t"/>
          <a:lstStyle/>
          <a:p>
            <a:pPr marL="342900" indent="-342900" algn="l">
              <a:lnSpc>
                <a:spcPts val="2799"/>
              </a:lnSpc>
              <a:buSzPct val="100000"/>
              <a:buChar char="•"/>
            </a:pPr>
            <a:r>
              <a:rPr lang="en-US" sz="1750" dirty="0">
                <a:solidFill>
                  <a:srgbClr val="F9EEE7"/>
                </a:solidFill>
                <a:latin typeface="Quattrocento" pitchFamily="34" charset="0"/>
                <a:ea typeface="Quattrocento" pitchFamily="34" charset="-122"/>
                <a:cs typeface="Quattrocento" pitchFamily="34" charset="-120"/>
              </a:rPr>
              <a:t>Gozalo-Brizuela, R., &amp; Garrido-Merchan, E. C. (2023). ChatGPT is not all you need. A State of the Art Review of large Generative AI models. </a:t>
            </a:r>
            <a:r>
              <a:rPr lang="en-US" sz="1750" i="1" dirty="0">
                <a:solidFill>
                  <a:srgbClr val="F9EEE7"/>
                </a:solidFill>
                <a:latin typeface="Quattrocento" pitchFamily="34" charset="0"/>
                <a:ea typeface="Quattrocento" pitchFamily="34" charset="-122"/>
                <a:cs typeface="Quattrocento" pitchFamily="34" charset="-120"/>
              </a:rPr>
              <a:t>arXiv preprint arXiv:2301.04655</a:t>
            </a:r>
            <a:r>
              <a:rPr lang="en-US" sz="1750" dirty="0">
                <a:solidFill>
                  <a:srgbClr val="F9EEE7"/>
                </a:solidFill>
                <a:latin typeface="Quattrocento" pitchFamily="34" charset="0"/>
                <a:ea typeface="Quattrocento" pitchFamily="34" charset="-122"/>
                <a:cs typeface="Quattrocento" pitchFamily="34" charset="-120"/>
              </a:rPr>
              <a:t>.</a:t>
            </a:r>
            <a:endParaRPr lang="en-US" sz="1750" dirty="0"/>
          </a:p>
        </p:txBody>
      </p:sp>
      <p:sp>
        <p:nvSpPr>
          <p:cNvPr id="6" name="Text 4"/>
          <p:cNvSpPr/>
          <p:nvPr/>
        </p:nvSpPr>
        <p:spPr>
          <a:xfrm>
            <a:off x="2703790" y="4106585"/>
            <a:ext cx="9578102" cy="355402"/>
          </a:xfrm>
          <a:prstGeom prst="rect">
            <a:avLst/>
          </a:prstGeom>
          <a:noFill/>
          <a:ln/>
        </p:spPr>
        <p:txBody>
          <a:bodyPr wrap="none" rtlCol="0" anchor="t"/>
          <a:lstStyle/>
          <a:p>
            <a:pPr marL="342900" indent="-342900" algn="l">
              <a:lnSpc>
                <a:spcPts val="2799"/>
              </a:lnSpc>
              <a:buSzPct val="100000"/>
              <a:buChar char="•"/>
            </a:pPr>
            <a:r>
              <a:rPr lang="en-US" sz="1750" dirty="0">
                <a:solidFill>
                  <a:srgbClr val="F9EEE7"/>
                </a:solidFill>
                <a:latin typeface="Quattrocento" pitchFamily="34" charset="0"/>
                <a:ea typeface="Quattrocento" pitchFamily="34" charset="-122"/>
                <a:cs typeface="Quattrocento" pitchFamily="34" charset="-120"/>
              </a:rPr>
              <a:t> Williams, C. (2007). Research methods. </a:t>
            </a:r>
            <a:r>
              <a:rPr lang="en-US" sz="1750" i="1" dirty="0">
                <a:solidFill>
                  <a:srgbClr val="F9EEE7"/>
                </a:solidFill>
                <a:latin typeface="Quattrocento" pitchFamily="34" charset="0"/>
                <a:ea typeface="Quattrocento" pitchFamily="34" charset="-122"/>
                <a:cs typeface="Quattrocento" pitchFamily="34" charset="-120"/>
              </a:rPr>
              <a:t>Journal of Business &amp; Economics Research (JBER)</a:t>
            </a:r>
            <a:r>
              <a:rPr lang="en-US" sz="1750" dirty="0">
                <a:solidFill>
                  <a:srgbClr val="F9EEE7"/>
                </a:solidFill>
                <a:latin typeface="Quattrocento" pitchFamily="34" charset="0"/>
                <a:ea typeface="Quattrocento" pitchFamily="34" charset="-122"/>
                <a:cs typeface="Quattrocento" pitchFamily="34" charset="-120"/>
              </a:rPr>
              <a:t>, </a:t>
            </a:r>
            <a:r>
              <a:rPr lang="en-US" sz="1750" i="1" dirty="0">
                <a:solidFill>
                  <a:srgbClr val="F9EEE7"/>
                </a:solidFill>
                <a:latin typeface="Quattrocento" pitchFamily="34" charset="0"/>
                <a:ea typeface="Quattrocento" pitchFamily="34" charset="-122"/>
                <a:cs typeface="Quattrocento" pitchFamily="34" charset="-120"/>
              </a:rPr>
              <a:t>5</a:t>
            </a:r>
            <a:r>
              <a:rPr lang="en-US" sz="1750" dirty="0">
                <a:solidFill>
                  <a:srgbClr val="F9EEE7"/>
                </a:solidFill>
                <a:latin typeface="Quattrocento" pitchFamily="34" charset="0"/>
                <a:ea typeface="Quattrocento" pitchFamily="34" charset="-122"/>
                <a:cs typeface="Quattrocento" pitchFamily="34" charset="-120"/>
              </a:rPr>
              <a:t>(3).</a:t>
            </a:r>
            <a:endParaRPr lang="en-US" sz="1750" dirty="0"/>
          </a:p>
        </p:txBody>
      </p:sp>
      <p:sp>
        <p:nvSpPr>
          <p:cNvPr id="7" name="Text 5"/>
          <p:cNvSpPr/>
          <p:nvPr/>
        </p:nvSpPr>
        <p:spPr>
          <a:xfrm>
            <a:off x="2703790" y="4550807"/>
            <a:ext cx="9578102" cy="710803"/>
          </a:xfrm>
          <a:prstGeom prst="rect">
            <a:avLst/>
          </a:prstGeom>
          <a:noFill/>
          <a:ln/>
        </p:spPr>
        <p:txBody>
          <a:bodyPr wrap="square" rtlCol="0" anchor="t"/>
          <a:lstStyle/>
          <a:p>
            <a:pPr marL="342900" indent="-342900" algn="l">
              <a:lnSpc>
                <a:spcPts val="2799"/>
              </a:lnSpc>
              <a:buSzPct val="100000"/>
              <a:buChar char="•"/>
            </a:pPr>
            <a:r>
              <a:rPr lang="en-US" sz="1750" dirty="0">
                <a:solidFill>
                  <a:srgbClr val="F9EEE7"/>
                </a:solidFill>
                <a:latin typeface="Quattrocento" pitchFamily="34" charset="0"/>
                <a:ea typeface="Quattrocento" pitchFamily="34" charset="-122"/>
                <a:cs typeface="Quattrocento" pitchFamily="34" charset="-120"/>
              </a:rPr>
              <a:t>Mohajan, H. K. (2018). Qualitative research methodology in social sciences and related subjects. </a:t>
            </a:r>
            <a:r>
              <a:rPr lang="en-US" sz="1750" i="1" dirty="0">
                <a:solidFill>
                  <a:srgbClr val="F9EEE7"/>
                </a:solidFill>
                <a:latin typeface="Quattrocento" pitchFamily="34" charset="0"/>
                <a:ea typeface="Quattrocento" pitchFamily="34" charset="-122"/>
                <a:cs typeface="Quattrocento" pitchFamily="34" charset="-120"/>
              </a:rPr>
              <a:t>Journal of economic development, environment and people</a:t>
            </a:r>
            <a:r>
              <a:rPr lang="en-US" sz="1750" dirty="0">
                <a:solidFill>
                  <a:srgbClr val="F9EEE7"/>
                </a:solidFill>
                <a:latin typeface="Quattrocento" pitchFamily="34" charset="0"/>
                <a:ea typeface="Quattrocento" pitchFamily="34" charset="-122"/>
                <a:cs typeface="Quattrocento" pitchFamily="34" charset="-120"/>
              </a:rPr>
              <a:t>, </a:t>
            </a:r>
            <a:r>
              <a:rPr lang="en-US" sz="1750" i="1" dirty="0">
                <a:solidFill>
                  <a:srgbClr val="F9EEE7"/>
                </a:solidFill>
                <a:latin typeface="Quattrocento" pitchFamily="34" charset="0"/>
                <a:ea typeface="Quattrocento" pitchFamily="34" charset="-122"/>
                <a:cs typeface="Quattrocento" pitchFamily="34" charset="-120"/>
              </a:rPr>
              <a:t>7</a:t>
            </a:r>
            <a:r>
              <a:rPr lang="en-US" sz="1750" dirty="0">
                <a:solidFill>
                  <a:srgbClr val="F9EEE7"/>
                </a:solidFill>
                <a:latin typeface="Quattrocento" pitchFamily="34" charset="0"/>
                <a:ea typeface="Quattrocento" pitchFamily="34" charset="-122"/>
                <a:cs typeface="Quattrocento" pitchFamily="34" charset="-120"/>
              </a:rPr>
              <a:t>(1), 23-48.</a:t>
            </a:r>
            <a:endParaRPr lang="en-US" sz="1750" dirty="0"/>
          </a:p>
        </p:txBody>
      </p:sp>
      <p:sp>
        <p:nvSpPr>
          <p:cNvPr id="8" name="Text 6"/>
          <p:cNvSpPr/>
          <p:nvPr/>
        </p:nvSpPr>
        <p:spPr>
          <a:xfrm>
            <a:off x="2703790" y="5350431"/>
            <a:ext cx="9578102" cy="710803"/>
          </a:xfrm>
          <a:prstGeom prst="rect">
            <a:avLst/>
          </a:prstGeom>
          <a:noFill/>
          <a:ln/>
        </p:spPr>
        <p:txBody>
          <a:bodyPr wrap="square" rtlCol="0" anchor="t"/>
          <a:lstStyle/>
          <a:p>
            <a:pPr marL="342900" indent="-342900" algn="l">
              <a:lnSpc>
                <a:spcPts val="2799"/>
              </a:lnSpc>
              <a:buSzPct val="100000"/>
              <a:buChar char="•"/>
            </a:pPr>
            <a:r>
              <a:rPr lang="en-US" sz="1750" dirty="0">
                <a:solidFill>
                  <a:srgbClr val="F9EEE7"/>
                </a:solidFill>
                <a:latin typeface="Quattrocento" pitchFamily="34" charset="0"/>
                <a:ea typeface="Quattrocento" pitchFamily="34" charset="-122"/>
                <a:cs typeface="Quattrocento" pitchFamily="34" charset="-120"/>
              </a:rPr>
              <a:t>Snyder, H. (2019). Literature review as a research methodology: An overview and guidelines. </a:t>
            </a:r>
            <a:r>
              <a:rPr lang="en-US" sz="1750" i="1" dirty="0">
                <a:solidFill>
                  <a:srgbClr val="F9EEE7"/>
                </a:solidFill>
                <a:latin typeface="Quattrocento" pitchFamily="34" charset="0"/>
                <a:ea typeface="Quattrocento" pitchFamily="34" charset="-122"/>
                <a:cs typeface="Quattrocento" pitchFamily="34" charset="-120"/>
              </a:rPr>
              <a:t>Journal of business research</a:t>
            </a:r>
            <a:r>
              <a:rPr lang="en-US" sz="1750" dirty="0">
                <a:solidFill>
                  <a:srgbClr val="F9EEE7"/>
                </a:solidFill>
                <a:latin typeface="Quattrocento" pitchFamily="34" charset="0"/>
                <a:ea typeface="Quattrocento" pitchFamily="34" charset="-122"/>
                <a:cs typeface="Quattrocento" pitchFamily="34" charset="-120"/>
              </a:rPr>
              <a:t>, </a:t>
            </a:r>
            <a:r>
              <a:rPr lang="en-US" sz="1750" i="1" dirty="0">
                <a:solidFill>
                  <a:srgbClr val="F9EEE7"/>
                </a:solidFill>
                <a:latin typeface="Quattrocento" pitchFamily="34" charset="0"/>
                <a:ea typeface="Quattrocento" pitchFamily="34" charset="-122"/>
                <a:cs typeface="Quattrocento" pitchFamily="34" charset="-120"/>
              </a:rPr>
              <a:t>104</a:t>
            </a:r>
            <a:r>
              <a:rPr lang="en-US" sz="1750" dirty="0">
                <a:solidFill>
                  <a:srgbClr val="F9EEE7"/>
                </a:solidFill>
                <a:latin typeface="Quattrocento" pitchFamily="34" charset="0"/>
                <a:ea typeface="Quattrocento" pitchFamily="34" charset="-122"/>
                <a:cs typeface="Quattrocento" pitchFamily="34" charset="-120"/>
              </a:rPr>
              <a:t>, 333-339.</a:t>
            </a:r>
            <a:endParaRPr lang="en-US" sz="1750" dirty="0"/>
          </a:p>
        </p:txBody>
      </p:sp>
      <p:pic>
        <p:nvPicPr>
          <p:cNvPr id="9" name="Image 0" descr="preencoded.png">
            <a:hlinkClick r:id="rId3"/>
          </p:cNvPr>
          <p:cNvPicPr>
            <a:picLocks noChangeAspect="1"/>
          </p:cNvPicPr>
          <p:nvPr/>
        </p:nvPicPr>
        <p:blipFill>
          <a:blip r:embed="rId4"/>
          <a:stretch>
            <a:fillRect/>
          </a:stretch>
        </p:blipFill>
        <p:spPr>
          <a:xfrm>
            <a:off x="12242153" y="7589520"/>
            <a:ext cx="2296807" cy="548640"/>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2</TotalTime>
  <Words>789</Words>
  <Application>Microsoft Office PowerPoint</Application>
  <PresentationFormat>Custom</PresentationFormat>
  <Paragraphs>78</Paragraphs>
  <Slides>10</Slides>
  <Notes>10</Notes>
  <HiddenSlides>0</HiddenSlides>
  <MMClips>0</MMClips>
  <ScaleCrop>false</ScaleCrop>
  <HeadingPairs>
    <vt:vector size="4" baseType="variant">
      <vt:variant>
        <vt:lpstr>Theme</vt:lpstr>
      </vt:variant>
      <vt:variant>
        <vt:i4>1</vt:i4>
      </vt:variant>
      <vt:variant>
        <vt:lpstr>Slide Titles</vt:lpstr>
      </vt:variant>
      <vt:variant>
        <vt:i4>10</vt:i4>
      </vt:variant>
    </vt:vector>
  </HeadingPairs>
  <TitlesOfParts>
    <vt:vector size="11" baseType="lpstr">
      <vt:lpstr>Office Theme</vt:lpstr>
      <vt:lpstr>Slide 1</vt:lpstr>
      <vt:lpstr>Slide 2</vt:lpstr>
      <vt:lpstr>Slide 3</vt:lpstr>
      <vt:lpstr>Slide 4</vt:lpstr>
      <vt:lpstr>Slide 5</vt:lpstr>
      <vt:lpstr>Slide 6</vt:lpstr>
      <vt:lpstr>Slide 7</vt:lpstr>
      <vt:lpstr>Slide 8</vt:lpstr>
      <vt:lpstr>Slide 9</vt:lpstr>
      <vt:lpstr>Slide 10</vt:lpstr>
    </vt:vector>
  </TitlesOfParts>
  <Company>PptxGenJS</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PptxGenJS Presentation</dc:title>
  <dc:subject>PptxGenJS Presentation</dc:subject>
  <dc:creator>PptxGenJS</dc:creator>
  <cp:lastModifiedBy>pc</cp:lastModifiedBy>
  <cp:revision>2</cp:revision>
  <dcterms:created xsi:type="dcterms:W3CDTF">2024-03-08T05:25:58Z</dcterms:created>
  <dcterms:modified xsi:type="dcterms:W3CDTF">2024-03-09T05:48:51Z</dcterms:modified>
</cp:coreProperties>
</file>