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48"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320" b="1" i="0" u="none" strike="noStrike" kern="1200" cap="all" spc="15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tx>
            <c:strRef>
              <c:f>Sheet1!$D$5</c:f>
              <c:strCache>
                <c:ptCount val="1"/>
                <c:pt idx="0">
                  <c:v>(%)</c:v>
                </c:pt>
              </c:strCache>
            </c:strRef>
          </c:tx>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cat>
            <c:multiLvlStrRef>
              <c:f>Sheet1!$B$6:$C$18</c:f>
              <c:multiLvlStrCache>
                <c:ptCount val="13"/>
                <c:lvl>
                  <c:pt idx="0">
                    <c:v>18-30 years</c:v>
                  </c:pt>
                  <c:pt idx="1">
                    <c:v>31-45 years</c:v>
                  </c:pt>
                  <c:pt idx="2">
                    <c:v>46-60 years</c:v>
                  </c:pt>
                  <c:pt idx="3">
                    <c:v>60+ years</c:v>
                  </c:pt>
                  <c:pt idx="4">
                    <c:v>Male</c:v>
                  </c:pt>
                  <c:pt idx="5">
                    <c:v>Female</c:v>
                  </c:pt>
                  <c:pt idx="6">
                    <c:v>Property Offenses</c:v>
                  </c:pt>
                  <c:pt idx="7">
                    <c:v>Violent Crimes</c:v>
                  </c:pt>
                  <c:pt idx="8">
                    <c:v>White-Collar Crimes</c:v>
                  </c:pt>
                  <c:pt idx="9">
                    <c:v>Drug-Related Crimes</c:v>
                  </c:pt>
                  <c:pt idx="10">
                    <c:v>Awaiting Trial</c:v>
                  </c:pt>
                  <c:pt idx="11">
                    <c:v>Undergoing Trial</c:v>
                  </c:pt>
                  <c:pt idx="12">
                    <c:v>Convicted</c:v>
                  </c:pt>
                </c:lvl>
                <c:lvl>
                  <c:pt idx="0">
                    <c:v>Age of Accused</c:v>
                  </c:pt>
                  <c:pt idx="4">
                    <c:v>Gender</c:v>
                  </c:pt>
                  <c:pt idx="6">
                    <c:v>Type of Crime</c:v>
                  </c:pt>
                  <c:pt idx="10">
                    <c:v>Trial Status</c:v>
                  </c:pt>
                </c:lvl>
              </c:multiLvlStrCache>
            </c:multiLvlStrRef>
          </c:cat>
          <c:val>
            <c:numRef>
              <c:f>Sheet1!$D$6:$D$18</c:f>
              <c:numCache>
                <c:formatCode>General</c:formatCode>
                <c:ptCount val="13"/>
                <c:pt idx="0">
                  <c:v>30</c:v>
                </c:pt>
                <c:pt idx="1">
                  <c:v>40</c:v>
                </c:pt>
                <c:pt idx="2">
                  <c:v>20</c:v>
                </c:pt>
                <c:pt idx="3">
                  <c:v>10</c:v>
                </c:pt>
                <c:pt idx="4">
                  <c:v>70</c:v>
                </c:pt>
                <c:pt idx="5">
                  <c:v>30</c:v>
                </c:pt>
                <c:pt idx="6">
                  <c:v>25</c:v>
                </c:pt>
                <c:pt idx="7">
                  <c:v>35</c:v>
                </c:pt>
                <c:pt idx="8">
                  <c:v>20</c:v>
                </c:pt>
                <c:pt idx="9">
                  <c:v>20</c:v>
                </c:pt>
                <c:pt idx="10">
                  <c:v>50</c:v>
                </c:pt>
                <c:pt idx="11">
                  <c:v>30</c:v>
                </c:pt>
                <c:pt idx="12">
                  <c:v>20</c:v>
                </c:pt>
              </c:numCache>
            </c:numRef>
          </c:val>
          <c:extLst>
            <c:ext xmlns:c16="http://schemas.microsoft.com/office/drawing/2014/chart" uri="{C3380CC4-5D6E-409C-BE32-E72D297353CC}">
              <c16:uniqueId val="{00000000-A970-4476-921E-B822152B5480}"/>
            </c:ext>
          </c:extLst>
        </c:ser>
        <c:dLbls>
          <c:showLegendKey val="0"/>
          <c:showVal val="0"/>
          <c:showCatName val="0"/>
          <c:showSerName val="0"/>
          <c:showPercent val="0"/>
          <c:showBubbleSize val="0"/>
        </c:dLbls>
        <c:gapWidth val="164"/>
        <c:overlap val="-22"/>
        <c:axId val="467162896"/>
        <c:axId val="467157976"/>
      </c:barChart>
      <c:catAx>
        <c:axId val="467162896"/>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467157976"/>
        <c:crosses val="autoZero"/>
        <c:auto val="1"/>
        <c:lblAlgn val="ctr"/>
        <c:lblOffset val="100"/>
        <c:noMultiLvlLbl val="0"/>
      </c:catAx>
      <c:valAx>
        <c:axId val="46715797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46716289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1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70297-8A68-5999-95A8-19C48D6162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CAFEFDA8-A60D-43DD-9DB6-C64C8BC381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096DACAE-1394-FB1A-EFFD-A13654FCEF0C}"/>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5" name="Footer Placeholder 4">
            <a:extLst>
              <a:ext uri="{FF2B5EF4-FFF2-40B4-BE49-F238E27FC236}">
                <a16:creationId xmlns:a16="http://schemas.microsoft.com/office/drawing/2014/main" id="{4E001AD4-18E0-7422-6895-87C586FE23C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059A565-59EF-C845-85F2-4E04BA6AC7CA}"/>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3805377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C9D0F-2E09-4F54-FC86-C0B6BE038002}"/>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6A7EFC36-EE27-3C50-38A5-DF836A8F06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D0B49D7-89C6-F7DD-28E7-85F58342BCB3}"/>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5" name="Footer Placeholder 4">
            <a:extLst>
              <a:ext uri="{FF2B5EF4-FFF2-40B4-BE49-F238E27FC236}">
                <a16:creationId xmlns:a16="http://schemas.microsoft.com/office/drawing/2014/main" id="{678F707C-62C7-4BD3-7DAE-02A639E50CF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2968F90-57A5-319B-B0AA-31D124AF5639}"/>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1444423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4A0B3-021C-44F0-78BC-421A33AF48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262015E5-1AB7-E7A1-FE27-F659390A09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B67A4E4-3DC7-13A4-6F95-4845C7BEA059}"/>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5" name="Footer Placeholder 4">
            <a:extLst>
              <a:ext uri="{FF2B5EF4-FFF2-40B4-BE49-F238E27FC236}">
                <a16:creationId xmlns:a16="http://schemas.microsoft.com/office/drawing/2014/main" id="{39E7DBC6-52AB-CC3E-4B9D-91767C6CDEB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69EB0EE-FFAA-EE6E-4DEF-39CB867C8EB7}"/>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1959427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7BE0D-FCF0-A313-A862-0C38A4C66AE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C16AE5C-2C10-95B0-A550-B2DF85053B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7A3F51D6-9B6F-170E-627B-DFBA97D0995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EAE6EA81-62DB-B4FC-C28A-03503824BD80}"/>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6" name="Footer Placeholder 5">
            <a:extLst>
              <a:ext uri="{FF2B5EF4-FFF2-40B4-BE49-F238E27FC236}">
                <a16:creationId xmlns:a16="http://schemas.microsoft.com/office/drawing/2014/main" id="{665896FC-07D7-7767-F8B9-7405B89222F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E9222AA-C7F4-CF00-9CED-89A41910191D}"/>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1533000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0B114-F9B8-5190-42F3-9792F6B6A25E}"/>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3DFCC54-A566-A3A9-0A61-45D59E541E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50CF0-3901-D86E-C6F7-806C36167B8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9480EB4D-4BA6-3D9C-DB50-8F0469ECDA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6007752-69FB-F6B3-908E-FDD614375F0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2E531C28-8A9F-41F2-1743-7D2934AF70D7}"/>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8" name="Footer Placeholder 7">
            <a:extLst>
              <a:ext uri="{FF2B5EF4-FFF2-40B4-BE49-F238E27FC236}">
                <a16:creationId xmlns:a16="http://schemas.microsoft.com/office/drawing/2014/main" id="{F4FCCC14-9C59-0FED-677F-7F157E39061A}"/>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3E14F9BC-D9D4-5093-5507-C8F835F27813}"/>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3369313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6AE05-F188-7604-1F19-AF9214B9E84F}"/>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BC44F27D-826D-1685-6DB9-AE536FEA6857}"/>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4" name="Footer Placeholder 3">
            <a:extLst>
              <a:ext uri="{FF2B5EF4-FFF2-40B4-BE49-F238E27FC236}">
                <a16:creationId xmlns:a16="http://schemas.microsoft.com/office/drawing/2014/main" id="{521F86F0-E920-57F0-13BA-2454B347D506}"/>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19E6CE27-58D6-2E89-BBE0-183B06A44C2D}"/>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3033766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D6D3F6-411D-90C7-076F-A450FD1795F9}"/>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3" name="Footer Placeholder 2">
            <a:extLst>
              <a:ext uri="{FF2B5EF4-FFF2-40B4-BE49-F238E27FC236}">
                <a16:creationId xmlns:a16="http://schemas.microsoft.com/office/drawing/2014/main" id="{3838A51C-889D-8BE5-C432-1EB467FAA7FC}"/>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85D410A2-1555-8CE8-1068-20A37DEC43AD}"/>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1186692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8538E-C1F3-2A4B-54AD-DE0BDE9C9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E383BB5C-7A9E-ABEA-D792-1DD8953674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7164957C-7975-5455-9961-12C053EF93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E721F6-B7F2-CBC8-2C4C-15821A1DB4AF}"/>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6" name="Footer Placeholder 5">
            <a:extLst>
              <a:ext uri="{FF2B5EF4-FFF2-40B4-BE49-F238E27FC236}">
                <a16:creationId xmlns:a16="http://schemas.microsoft.com/office/drawing/2014/main" id="{85FFA34C-AB6D-3D76-10DD-C590CA9C1C2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B4B0F9F-1AD3-02EE-0670-EBF7D62F5C0D}"/>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2184554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75142-22FC-BAE3-B4DF-22CA9BEAD7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01EF29FB-949D-CCE2-6676-AAC08DBF06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D5CD39AE-F50F-EC5D-A1D6-03516440B7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49420D-BE21-4F24-9DD6-5D8750F4D4E5}"/>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6" name="Footer Placeholder 5">
            <a:extLst>
              <a:ext uri="{FF2B5EF4-FFF2-40B4-BE49-F238E27FC236}">
                <a16:creationId xmlns:a16="http://schemas.microsoft.com/office/drawing/2014/main" id="{9C0D8F67-7060-C9AC-CA55-DC31B7D6FF1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C5EC290-1193-6608-4F03-42C56353769C}"/>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476273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5C850-8837-467E-AA47-BB1BFB6947E7}"/>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40745025-1D49-2770-4FB5-D10880ACE1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2F68F60-BA4B-52D0-4C9E-27C3B1A097EF}"/>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5" name="Footer Placeholder 4">
            <a:extLst>
              <a:ext uri="{FF2B5EF4-FFF2-40B4-BE49-F238E27FC236}">
                <a16:creationId xmlns:a16="http://schemas.microsoft.com/office/drawing/2014/main" id="{CD7C39C8-2EB1-BF57-0089-261E0D088A1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52C1EC9-60DE-F991-2250-4DC31906160C}"/>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2182000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7FDD58-FA21-7121-FCC6-46AB0CC75A4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914A4312-1F89-145E-0D16-FEE2E21090B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729757A-30DA-A000-E6C6-61BB75FE4A88}"/>
              </a:ext>
            </a:extLst>
          </p:cNvPr>
          <p:cNvSpPr>
            <a:spLocks noGrp="1"/>
          </p:cNvSpPr>
          <p:nvPr>
            <p:ph type="dt" sz="half" idx="10"/>
          </p:nvPr>
        </p:nvSpPr>
        <p:spPr/>
        <p:txBody>
          <a:bodyPr/>
          <a:lstStyle/>
          <a:p>
            <a:fld id="{82064E72-C526-4EEE-8EB6-8F670F8603A1}" type="datetimeFigureOut">
              <a:rPr lang="en-IN" smtClean="0"/>
              <a:t>28-08-2024</a:t>
            </a:fld>
            <a:endParaRPr lang="en-IN"/>
          </a:p>
        </p:txBody>
      </p:sp>
      <p:sp>
        <p:nvSpPr>
          <p:cNvPr id="5" name="Footer Placeholder 4">
            <a:extLst>
              <a:ext uri="{FF2B5EF4-FFF2-40B4-BE49-F238E27FC236}">
                <a16:creationId xmlns:a16="http://schemas.microsoft.com/office/drawing/2014/main" id="{02B4FF66-7BD9-9F6D-7755-4ADEB6C010D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532BF79-225D-3847-B22F-9066703DD711}"/>
              </a:ext>
            </a:extLst>
          </p:cNvPr>
          <p:cNvSpPr>
            <a:spLocks noGrp="1"/>
          </p:cNvSpPr>
          <p:nvPr>
            <p:ph type="sldNum" sz="quarter" idx="12"/>
          </p:nvPr>
        </p:nvSpPr>
        <p:spPr/>
        <p:txBody>
          <a:bodyPr/>
          <a:lstStyle/>
          <a:p>
            <a:fld id="{FB33EDF6-5255-4D47-A659-AD9A0F0156B9}" type="slidenum">
              <a:rPr lang="en-IN" smtClean="0"/>
              <a:t>‹#›</a:t>
            </a:fld>
            <a:endParaRPr lang="en-IN"/>
          </a:p>
        </p:txBody>
      </p:sp>
    </p:spTree>
    <p:extLst>
      <p:ext uri="{BB962C8B-B14F-4D97-AF65-F5344CB8AC3E}">
        <p14:creationId xmlns:p14="http://schemas.microsoft.com/office/powerpoint/2010/main" val="572889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6531B2-8282-02FF-7C4F-0B3E347420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FF45821F-363C-A391-525C-F93803144D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B0E74EF-DAF8-FA0F-DD52-03F612BC4B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064E72-C526-4EEE-8EB6-8F670F8603A1}" type="datetimeFigureOut">
              <a:rPr lang="en-IN" smtClean="0"/>
              <a:t>28-08-2024</a:t>
            </a:fld>
            <a:endParaRPr lang="en-IN"/>
          </a:p>
        </p:txBody>
      </p:sp>
      <p:sp>
        <p:nvSpPr>
          <p:cNvPr id="5" name="Footer Placeholder 4">
            <a:extLst>
              <a:ext uri="{FF2B5EF4-FFF2-40B4-BE49-F238E27FC236}">
                <a16:creationId xmlns:a16="http://schemas.microsoft.com/office/drawing/2014/main" id="{2F9F9F77-0BA1-10C8-7EB8-6D0A5AA72F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72543E99-FD51-DF8C-DF32-1488032B3D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33EDF6-5255-4D47-A659-AD9A0F0156B9}" type="slidenum">
              <a:rPr lang="en-IN" smtClean="0"/>
              <a:t>‹#›</a:t>
            </a:fld>
            <a:endParaRPr lang="en-IN"/>
          </a:p>
        </p:txBody>
      </p:sp>
    </p:spTree>
    <p:extLst>
      <p:ext uri="{BB962C8B-B14F-4D97-AF65-F5344CB8AC3E}">
        <p14:creationId xmlns:p14="http://schemas.microsoft.com/office/powerpoint/2010/main" val="33277884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amarnathdixit555@gmail.com"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rofessional PowerPoint Backgrounds &amp; Templates for PowerPoint">
            <a:extLst>
              <a:ext uri="{FF2B5EF4-FFF2-40B4-BE49-F238E27FC236}">
                <a16:creationId xmlns:a16="http://schemas.microsoft.com/office/drawing/2014/main" id="{7DDE2788-1A08-EFD3-66D6-2CB2BF7D75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ED5981A7-31D2-6E48-C583-BDD0C03AA118}"/>
              </a:ext>
            </a:extLst>
          </p:cNvPr>
          <p:cNvSpPr>
            <a:spLocks noGrp="1"/>
          </p:cNvSpPr>
          <p:nvPr>
            <p:ph type="subTitle" idx="1"/>
          </p:nvPr>
        </p:nvSpPr>
        <p:spPr>
          <a:xfrm>
            <a:off x="0" y="1740310"/>
            <a:ext cx="12192000" cy="2035277"/>
          </a:xfrm>
        </p:spPr>
        <p:txBody>
          <a:bodyPr>
            <a:normAutofit/>
          </a:bodyPr>
          <a:lstStyle/>
          <a:p>
            <a:pPr>
              <a:lnSpc>
                <a:spcPct val="150000"/>
              </a:lnSpc>
            </a:pPr>
            <a:r>
              <a:rPr lang="en-IN" sz="4000" b="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SPEEDY TRIAL WITH RESPECT TO CRIMINAL JUSTICE SYSTEM </a:t>
            </a:r>
            <a:endParaRPr lang="en-IN" sz="40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TextBox 3">
            <a:extLst>
              <a:ext uri="{FF2B5EF4-FFF2-40B4-BE49-F238E27FC236}">
                <a16:creationId xmlns:a16="http://schemas.microsoft.com/office/drawing/2014/main" id="{1C83CFBC-D23A-DEEF-6C24-71963F1DC024}"/>
              </a:ext>
            </a:extLst>
          </p:cNvPr>
          <p:cNvSpPr txBox="1"/>
          <p:nvPr/>
        </p:nvSpPr>
        <p:spPr>
          <a:xfrm>
            <a:off x="7462685" y="5243472"/>
            <a:ext cx="4729316" cy="1446550"/>
          </a:xfrm>
          <a:prstGeom prst="rect">
            <a:avLst/>
          </a:prstGeom>
          <a:noFill/>
        </p:spPr>
        <p:txBody>
          <a:bodyPr wrap="square">
            <a:spAutoFit/>
          </a:bodyPr>
          <a:lstStyle/>
          <a:p>
            <a:pPr algn="r"/>
            <a:r>
              <a:rPr lang="en-US" sz="2200" dirty="0">
                <a:latin typeface="Times New Roman" panose="02020603050405020304" pitchFamily="18" charset="0"/>
                <a:cs typeface="Times New Roman" panose="02020603050405020304" pitchFamily="18" charset="0"/>
              </a:rPr>
              <a:t>Amar Nath Dixit </a:t>
            </a:r>
          </a:p>
          <a:p>
            <a:pPr algn="r"/>
            <a:r>
              <a:rPr lang="en-US" sz="2200" dirty="0">
                <a:latin typeface="Times New Roman" panose="02020603050405020304" pitchFamily="18" charset="0"/>
                <a:cs typeface="Times New Roman" panose="02020603050405020304" pitchFamily="18" charset="0"/>
              </a:rPr>
              <a:t>Research Scholar</a:t>
            </a:r>
          </a:p>
          <a:p>
            <a:pPr algn="r"/>
            <a:r>
              <a:rPr lang="en-US" sz="2200" dirty="0" err="1">
                <a:latin typeface="Times New Roman" panose="02020603050405020304" pitchFamily="18" charset="0"/>
                <a:cs typeface="Times New Roman" panose="02020603050405020304" pitchFamily="18" charset="0"/>
              </a:rPr>
              <a:t>Mangalayatan</a:t>
            </a:r>
            <a:r>
              <a:rPr lang="en-US" sz="2200" dirty="0">
                <a:latin typeface="Times New Roman" panose="02020603050405020304" pitchFamily="18" charset="0"/>
                <a:cs typeface="Times New Roman" panose="02020603050405020304" pitchFamily="18" charset="0"/>
              </a:rPr>
              <a:t> University (Jabalpur) </a:t>
            </a:r>
          </a:p>
          <a:p>
            <a:pPr algn="r"/>
            <a:r>
              <a:rPr lang="en-US" sz="2200" dirty="0">
                <a:latin typeface="Times New Roman" panose="02020603050405020304" pitchFamily="18" charset="0"/>
                <a:cs typeface="Times New Roman" panose="02020603050405020304" pitchFamily="18" charset="0"/>
                <a:hlinkClick r:id="rId3"/>
              </a:rPr>
              <a:t>amarnathdixit555@gmail.com</a:t>
            </a:r>
            <a:r>
              <a:rPr lang="en-US" sz="22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073332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5C36B47B-57A5-D762-2D26-8B0846E4C3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8CDA162-0FFC-5C3F-E2C2-D9461AB08BE6}"/>
              </a:ext>
            </a:extLst>
          </p:cNvPr>
          <p:cNvSpPr txBox="1"/>
          <p:nvPr/>
        </p:nvSpPr>
        <p:spPr>
          <a:xfrm>
            <a:off x="377687" y="504447"/>
            <a:ext cx="11436626" cy="707886"/>
          </a:xfrm>
          <a:prstGeom prst="rect">
            <a:avLst/>
          </a:prstGeom>
          <a:noFill/>
        </p:spPr>
        <p:txBody>
          <a:bodyPr wrap="square">
            <a:spAutoFit/>
          </a:bodyPr>
          <a:lstStyle/>
          <a:p>
            <a:pPr algn="ctr"/>
            <a:r>
              <a:rPr lang="en-IN" sz="4000" b="1" dirty="0">
                <a:solidFill>
                  <a:srgbClr val="222222"/>
                </a:solidFill>
                <a:effectLst/>
                <a:latin typeface="Times New Roman" panose="02020603050405020304" pitchFamily="18" charset="0"/>
                <a:ea typeface="Calibri" panose="020F0502020204030204" pitchFamily="34" charset="0"/>
              </a:rPr>
              <a:t>INTRODUCTION</a:t>
            </a:r>
            <a:endParaRPr lang="en-IN" sz="4000" dirty="0"/>
          </a:p>
        </p:txBody>
      </p:sp>
      <p:sp>
        <p:nvSpPr>
          <p:cNvPr id="5" name="TextBox 4">
            <a:extLst>
              <a:ext uri="{FF2B5EF4-FFF2-40B4-BE49-F238E27FC236}">
                <a16:creationId xmlns:a16="http://schemas.microsoft.com/office/drawing/2014/main" id="{7A3BD229-A34D-6DE0-CB88-D459A02DD5A7}"/>
              </a:ext>
            </a:extLst>
          </p:cNvPr>
          <p:cNvSpPr txBox="1"/>
          <p:nvPr/>
        </p:nvSpPr>
        <p:spPr>
          <a:xfrm>
            <a:off x="198783" y="1451329"/>
            <a:ext cx="11794434" cy="5126019"/>
          </a:xfrm>
          <a:prstGeom prst="rect">
            <a:avLst/>
          </a:prstGeom>
          <a:noFill/>
        </p:spPr>
        <p:txBody>
          <a:bodyPr wrap="square">
            <a:spAutoFit/>
          </a:bodyPr>
          <a:lstStyle/>
          <a:p>
            <a:pPr>
              <a:lnSpc>
                <a:spcPct val="150000"/>
              </a:lnSpc>
              <a:spcAft>
                <a:spcPts val="800"/>
              </a:spcAft>
            </a:pPr>
            <a:r>
              <a:rPr lang="en-IN" sz="18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Overview of the concept of a speedy trial</a:t>
            </a:r>
          </a:p>
          <a:p>
            <a:pPr marL="285750" indent="-285750">
              <a:lnSpc>
                <a:spcPct val="150000"/>
              </a:lnSpc>
              <a:spcAft>
                <a:spcPts val="800"/>
              </a:spcAft>
              <a:buFont typeface="Arial" panose="020B0604020202020204" pitchFamily="34" charset="0"/>
              <a:buChar char="•"/>
            </a:pPr>
            <a:r>
              <a:rPr lang="en-IN" sz="1800" dirty="0">
                <a:solidFill>
                  <a:srgbClr val="222222"/>
                </a:solidFill>
                <a:effectLst/>
                <a:latin typeface="Times New Roman" panose="02020603050405020304" pitchFamily="18" charset="0"/>
                <a:ea typeface="Calibri" panose="020F0502020204030204" pitchFamily="34" charset="0"/>
              </a:rPr>
              <a:t>One essential component of the criminal justice system that is intended to guarantee that justice is carried out effectively and on time is the idea of a swift trial. A quick trial cuts down on the amount of time a defendant is in legal limbo, which lessens needless detention, public shame, and protracted worry. </a:t>
            </a:r>
          </a:p>
          <a:p>
            <a:pPr marL="285750" indent="-285750">
              <a:lnSpc>
                <a:spcPct val="150000"/>
              </a:lnSpc>
              <a:spcAft>
                <a:spcPts val="800"/>
              </a:spcAft>
              <a:buFont typeface="Arial" panose="020B0604020202020204" pitchFamily="34" charset="0"/>
              <a:buChar char="•"/>
            </a:pPr>
            <a:r>
              <a:rPr lang="en-IN" sz="1800" dirty="0">
                <a:solidFill>
                  <a:srgbClr val="222222"/>
                </a:solidFill>
                <a:effectLst/>
                <a:latin typeface="Times New Roman" panose="02020603050405020304" pitchFamily="18" charset="0"/>
                <a:ea typeface="Calibri" panose="020F0502020204030204" pitchFamily="34" charset="0"/>
              </a:rPr>
              <a:t>It guarantees that justice is neither withheld nor delayed by striking a balance between the state's interest in criminal prosecution and the accused's individual rights. The idea, which emphasizes the need for legal proceedings to continue without excessive delay, is based on the idea that justice postponed is justice denied.</a:t>
            </a:r>
            <a:endParaRPr lang="en-IN" dirty="0">
              <a:solidFill>
                <a:srgbClr val="222222"/>
              </a:solidFill>
              <a:latin typeface="Times New Roman" panose="02020603050405020304" pitchFamily="18" charset="0"/>
              <a:ea typeface="Calibri" panose="020F0502020204030204" pitchFamily="34" charset="0"/>
            </a:endParaRPr>
          </a:p>
          <a:p>
            <a:pPr>
              <a:lnSpc>
                <a:spcPct val="150000"/>
              </a:lnSpc>
              <a:spcAft>
                <a:spcPts val="800"/>
              </a:spcAft>
            </a:pPr>
            <a:r>
              <a:rPr lang="en-US" sz="1800" b="1" dirty="0">
                <a:solidFill>
                  <a:srgbClr val="222222"/>
                </a:solidFill>
                <a:effectLst/>
                <a:latin typeface="Times New Roman" panose="02020603050405020304" pitchFamily="18" charset="0"/>
                <a:ea typeface="Calibri" panose="020F0502020204030204" pitchFamily="34" charset="0"/>
              </a:rPr>
              <a:t>Historical background and evolution of speedy trial rights</a:t>
            </a:r>
          </a:p>
          <a:p>
            <a:pPr marL="285750" indent="-285750">
              <a:lnSpc>
                <a:spcPct val="150000"/>
              </a:lnSpc>
              <a:spcAft>
                <a:spcPts val="800"/>
              </a:spcAft>
              <a:buFont typeface="Arial" panose="020B0604020202020204" pitchFamily="34" charset="0"/>
              <a:buChar char="•"/>
            </a:pPr>
            <a:r>
              <a:rPr lang="en-US" sz="1800" dirty="0">
                <a:solidFill>
                  <a:srgbClr val="222222"/>
                </a:solidFill>
                <a:effectLst/>
                <a:latin typeface="Times New Roman" panose="02020603050405020304" pitchFamily="18" charset="0"/>
                <a:ea typeface="Calibri" panose="020F0502020204030204" pitchFamily="34" charset="0"/>
              </a:rPr>
              <a:t>The right to a prompt trial has a long history that dates back to the 1215 Magna Carta, which established the principles of due process. </a:t>
            </a:r>
          </a:p>
          <a:p>
            <a:pPr marL="285750" indent="-285750">
              <a:lnSpc>
                <a:spcPct val="150000"/>
              </a:lnSpc>
              <a:spcAft>
                <a:spcPts val="800"/>
              </a:spcAft>
              <a:buFont typeface="Arial" panose="020B0604020202020204" pitchFamily="34" charset="0"/>
              <a:buChar char="•"/>
            </a:pPr>
            <a:r>
              <a:rPr lang="en-US" sz="1800" dirty="0">
                <a:solidFill>
                  <a:srgbClr val="222222"/>
                </a:solidFill>
                <a:effectLst/>
                <a:latin typeface="Times New Roman" panose="02020603050405020304" pitchFamily="18" charset="0"/>
                <a:ea typeface="Calibri" panose="020F0502020204030204" pitchFamily="34" charset="0"/>
              </a:rPr>
              <a:t>This privilege has developed throughout time in a variety of legal frameworks, especially common law traditions. </a:t>
            </a:r>
          </a:p>
        </p:txBody>
      </p:sp>
    </p:spTree>
    <p:extLst>
      <p:ext uri="{BB962C8B-B14F-4D97-AF65-F5344CB8AC3E}">
        <p14:creationId xmlns:p14="http://schemas.microsoft.com/office/powerpoint/2010/main" val="2404715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fessional PowerPoint Backgrounds &amp; Templates for PowerPoint">
            <a:extLst>
              <a:ext uri="{FF2B5EF4-FFF2-40B4-BE49-F238E27FC236}">
                <a16:creationId xmlns:a16="http://schemas.microsoft.com/office/drawing/2014/main" id="{BB398ED2-C2FB-5A2C-7A37-225D721546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4964972-0281-5912-9916-4DA418D61695}"/>
              </a:ext>
            </a:extLst>
          </p:cNvPr>
          <p:cNvSpPr txBox="1"/>
          <p:nvPr/>
        </p:nvSpPr>
        <p:spPr>
          <a:xfrm>
            <a:off x="198782" y="408299"/>
            <a:ext cx="11794435" cy="721030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solidFill>
                  <a:srgbClr val="222222"/>
                </a:solidFill>
                <a:effectLst/>
                <a:latin typeface="Times New Roman" panose="02020603050405020304" pitchFamily="18" charset="0"/>
                <a:ea typeface="Calibri" panose="020F0502020204030204" pitchFamily="34" charset="0"/>
              </a:rPr>
              <a:t>The Habeas Corpus Act of 1679 in England emphasized the need of prompt trials. Later, as its significance in guaranteeing just justice grew, the right was codified in the United States Constitution's Sixth Amendment. This development highlights the continued need of prompt judicial actions in defending the accused's rights across jurisdictions.</a:t>
            </a:r>
          </a:p>
          <a:p>
            <a:pPr>
              <a:lnSpc>
                <a:spcPct val="150000"/>
              </a:lnSpc>
              <a:spcAft>
                <a:spcPts val="800"/>
              </a:spcAft>
            </a:pPr>
            <a:r>
              <a:rPr lang="en-IN" sz="18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Importance of speedy trials in the criminal justice system</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For a number of reasons, quick trials are essential in the criminal justice system. They first defend the rights of the accused by limiting the possibility of erroneous convictions brought on by vanishing memories or misplaced evidence, as well as by prohibiting lengthy incarceration. </a:t>
            </a:r>
          </a:p>
          <a:p>
            <a:pPr marL="285750" indent="-285750" algn="just">
              <a:lnSpc>
                <a:spcPct val="150000"/>
              </a:lnSpc>
              <a:spcAft>
                <a:spcPts val="800"/>
              </a:spcAft>
              <a:buFont typeface="Arial" panose="020B0604020202020204" pitchFamily="34" charset="0"/>
              <a:buChar char="•"/>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Second, because delays might give the impression that the legal system is ineffective or unfair, they serve the public interest by preserving faith in it. Fast trials also ensure that cases are determined using the most accurate and trustworthy evidence possible by protecting the integrity of the evidence. </a:t>
            </a:r>
          </a:p>
          <a:p>
            <a:pPr algn="just">
              <a:lnSpc>
                <a:spcPct val="150000"/>
              </a:lnSpc>
              <a:spcAft>
                <a:spcPts val="800"/>
              </a:spcAft>
            </a:pPr>
            <a:r>
              <a:rPr lang="en-IN" sz="18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Constitutional and legal provisions for speedy trials in different jurisdictions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sz="1800" dirty="0">
                <a:solidFill>
                  <a:srgbClr val="222222"/>
                </a:solidFill>
                <a:effectLst/>
                <a:latin typeface="Times New Roman" panose="02020603050405020304" pitchFamily="18" charset="0"/>
                <a:ea typeface="Calibri" panose="020F0502020204030204" pitchFamily="34" charset="0"/>
              </a:rPr>
              <a:t>While the legal and constitutional requirements for expedited trials differ throughout states, they always aim to provide justice in a timely manner. The timely Trial Act of 1974 established precise deadlines for federal criminal trials, and the United States Sixth Amendment provides the right to a timely trial.</a:t>
            </a:r>
            <a:endPar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spcAft>
                <a:spcPts val="800"/>
              </a:spcAft>
            </a:pP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endParaRPr lang="en-IN" dirty="0"/>
          </a:p>
        </p:txBody>
      </p:sp>
    </p:spTree>
    <p:extLst>
      <p:ext uri="{BB962C8B-B14F-4D97-AF65-F5344CB8AC3E}">
        <p14:creationId xmlns:p14="http://schemas.microsoft.com/office/powerpoint/2010/main" val="2208626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Professional PowerPoint Backgrounds &amp; Templates for PowerPoint">
            <a:extLst>
              <a:ext uri="{FF2B5EF4-FFF2-40B4-BE49-F238E27FC236}">
                <a16:creationId xmlns:a16="http://schemas.microsoft.com/office/drawing/2014/main" id="{AA65707B-FCE5-56F5-9EDC-B544025DFA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18E8881-E3E3-BF04-0692-A45842DC22B0}"/>
              </a:ext>
            </a:extLst>
          </p:cNvPr>
          <p:cNvSpPr txBox="1"/>
          <p:nvPr/>
        </p:nvSpPr>
        <p:spPr>
          <a:xfrm>
            <a:off x="357809" y="497172"/>
            <a:ext cx="11516139" cy="916982"/>
          </a:xfrm>
          <a:prstGeom prst="rect">
            <a:avLst/>
          </a:prstGeom>
          <a:noFill/>
        </p:spPr>
        <p:txBody>
          <a:bodyPr wrap="square">
            <a:spAutoFit/>
          </a:bodyPr>
          <a:lstStyle/>
          <a:p>
            <a:pPr lvl="0" algn="ctr">
              <a:lnSpc>
                <a:spcPct val="150000"/>
              </a:lnSpc>
              <a:spcAft>
                <a:spcPts val="800"/>
              </a:spcAft>
            </a:pPr>
            <a:r>
              <a:rPr lang="en-IN" sz="40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REVIEW OF LITERATURE </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DCFC37DB-1C8F-7A45-7D17-A9F7A362A055}"/>
              </a:ext>
            </a:extLst>
          </p:cNvPr>
          <p:cNvSpPr txBox="1"/>
          <p:nvPr/>
        </p:nvSpPr>
        <p:spPr>
          <a:xfrm>
            <a:off x="212035" y="1674674"/>
            <a:ext cx="11661913" cy="5033879"/>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b="1" dirty="0">
                <a:solidFill>
                  <a:srgbClr val="222222"/>
                </a:solidFill>
                <a:effectLst/>
                <a:latin typeface="Times New Roman" panose="02020603050405020304" pitchFamily="18" charset="0"/>
                <a:ea typeface="Calibri" panose="020F0502020204030204" pitchFamily="34" charset="0"/>
              </a:rPr>
              <a:t>Khan, F. Y. (2019)</a:t>
            </a:r>
            <a:r>
              <a:rPr lang="en-IN" sz="1800" dirty="0">
                <a:solidFill>
                  <a:srgbClr val="222222"/>
                </a:solidFill>
                <a:effectLst/>
                <a:latin typeface="Times New Roman" panose="02020603050405020304" pitchFamily="18" charset="0"/>
                <a:ea typeface="Calibri" panose="020F0502020204030204" pitchFamily="34" charset="0"/>
              </a:rPr>
              <a:t> Mycobacterium tuberculosis spreads </a:t>
            </a:r>
            <a:r>
              <a:rPr lang="en-IN" sz="1800" dirty="0" err="1">
                <a:solidFill>
                  <a:srgbClr val="222222"/>
                </a:solidFill>
                <a:effectLst/>
                <a:latin typeface="Times New Roman" panose="02020603050405020304" pitchFamily="18" charset="0"/>
                <a:ea typeface="Calibri" panose="020F0502020204030204" pitchFamily="34" charset="0"/>
              </a:rPr>
              <a:t>hematogenously</a:t>
            </a:r>
            <a:r>
              <a:rPr lang="en-IN" sz="1800" dirty="0">
                <a:solidFill>
                  <a:srgbClr val="222222"/>
                </a:solidFill>
                <a:effectLst/>
                <a:latin typeface="Times New Roman" panose="02020603050405020304" pitchFamily="18" charset="0"/>
                <a:ea typeface="Calibri" panose="020F0502020204030204" pitchFamily="34" charset="0"/>
              </a:rPr>
              <a:t>, resulting in the potentially fatal condition known as disseminated tuberculosis (TB). Due to its delicate nonspecific clinical presentation, which typically reflects the underlying organ implicated, the diagnosis is difficult to make. There are also few instruments available for confirming laboratory diagnosis. For an early diagnosis, a strong index of suspicion is therefore necessary. A typical finding on chest radiography that is crucial to the early diagnosis of the illness is the presence of a miliary pattern. However, the chest radiography of 10% to 15% of patients is normal. </a:t>
            </a:r>
          </a:p>
          <a:p>
            <a:pPr marL="285750" indent="-285750" algn="just">
              <a:lnSpc>
                <a:spcPct val="150000"/>
              </a:lnSpc>
              <a:buFont typeface="Courier New" panose="02070309020205020404" pitchFamily="49" charset="0"/>
              <a:buChar char="o"/>
            </a:pPr>
            <a:r>
              <a:rPr lang="en-IN" sz="1800" b="1" dirty="0">
                <a:solidFill>
                  <a:srgbClr val="222222"/>
                </a:solidFill>
                <a:effectLst/>
                <a:latin typeface="Times New Roman" panose="02020603050405020304" pitchFamily="18" charset="0"/>
                <a:ea typeface="Calibri" panose="020F0502020204030204" pitchFamily="34" charset="0"/>
              </a:rPr>
              <a:t>Asrar-ul-</a:t>
            </a:r>
            <a:r>
              <a:rPr lang="en-IN" sz="1800" b="1" dirty="0" err="1">
                <a:solidFill>
                  <a:srgbClr val="222222"/>
                </a:solidFill>
                <a:effectLst/>
                <a:latin typeface="Times New Roman" panose="02020603050405020304" pitchFamily="18" charset="0"/>
                <a:ea typeface="Calibri" panose="020F0502020204030204" pitchFamily="34" charset="0"/>
              </a:rPr>
              <a:t>Haq</a:t>
            </a:r>
            <a:r>
              <a:rPr lang="en-IN" sz="1800" b="1" dirty="0">
                <a:solidFill>
                  <a:srgbClr val="222222"/>
                </a:solidFill>
                <a:effectLst/>
                <a:latin typeface="Times New Roman" panose="02020603050405020304" pitchFamily="18" charset="0"/>
                <a:ea typeface="Calibri" panose="020F0502020204030204" pitchFamily="34" charset="0"/>
              </a:rPr>
              <a:t>, M., &amp; Anwar, S. (2018)</a:t>
            </a:r>
            <a:r>
              <a:rPr lang="en-IN" sz="1800" dirty="0">
                <a:solidFill>
                  <a:srgbClr val="222222"/>
                </a:solidFill>
                <a:effectLst/>
                <a:latin typeface="Times New Roman" panose="02020603050405020304" pitchFamily="18" charset="0"/>
                <a:ea typeface="Calibri" panose="020F0502020204030204" pitchFamily="34" charset="0"/>
              </a:rPr>
              <a:t> In organizational settings, leadership is one of the most researched issues. It has been linked to a number of employee performance outcomes. It is noted from the literature study that congruence between leaders and followers is a relatively recent idea. While a significant portion of an organization's cash is allocated to various leadership development initiatives, alignment between followers' and leaders' perceptions is essential for improved outcomes. There is a dearth of literature on the idea of congruence between leaders and followers in emerging nations.</a:t>
            </a:r>
            <a:endParaRPr lang="en-IN" dirty="0"/>
          </a:p>
        </p:txBody>
      </p:sp>
    </p:spTree>
    <p:extLst>
      <p:ext uri="{BB962C8B-B14F-4D97-AF65-F5344CB8AC3E}">
        <p14:creationId xmlns:p14="http://schemas.microsoft.com/office/powerpoint/2010/main" val="1971495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fessional PowerPoint Backgrounds &amp; Templates for PowerPoint">
            <a:extLst>
              <a:ext uri="{FF2B5EF4-FFF2-40B4-BE49-F238E27FC236}">
                <a16:creationId xmlns:a16="http://schemas.microsoft.com/office/drawing/2014/main" id="{07892026-4DBD-483C-6FAD-F56E160DFE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8D1333A-0BD8-C4CB-CEB7-D988E603B784}"/>
              </a:ext>
            </a:extLst>
          </p:cNvPr>
          <p:cNvSpPr txBox="1"/>
          <p:nvPr/>
        </p:nvSpPr>
        <p:spPr>
          <a:xfrm>
            <a:off x="337930" y="401530"/>
            <a:ext cx="11516139" cy="3371885"/>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b="1" dirty="0">
                <a:solidFill>
                  <a:srgbClr val="222222"/>
                </a:solidFill>
                <a:effectLst/>
                <a:latin typeface="Times New Roman" panose="02020603050405020304" pitchFamily="18" charset="0"/>
                <a:ea typeface="Calibri" panose="020F0502020204030204" pitchFamily="34" charset="0"/>
              </a:rPr>
              <a:t>Sönmez, H. E., et.al., (2018)</a:t>
            </a:r>
            <a:r>
              <a:rPr lang="en-IN" sz="1800" dirty="0">
                <a:solidFill>
                  <a:srgbClr val="222222"/>
                </a:solidFill>
                <a:effectLst/>
                <a:latin typeface="Times New Roman" panose="02020603050405020304" pitchFamily="18" charset="0"/>
                <a:ea typeface="Calibri" panose="020F0502020204030204" pitchFamily="34" charset="0"/>
              </a:rPr>
              <a:t> examined earlier research on the topic of anakinra treatment in </a:t>
            </a:r>
            <a:r>
              <a:rPr lang="en-IN" sz="1800" dirty="0" err="1">
                <a:solidFill>
                  <a:srgbClr val="222222"/>
                </a:solidFill>
                <a:effectLst/>
                <a:latin typeface="Times New Roman" panose="02020603050405020304" pitchFamily="18" charset="0"/>
                <a:ea typeface="Calibri" panose="020F0502020204030204" pitchFamily="34" charset="0"/>
              </a:rPr>
              <a:t>pediatric</a:t>
            </a:r>
            <a:r>
              <a:rPr lang="en-IN" sz="1800" dirty="0">
                <a:solidFill>
                  <a:srgbClr val="222222"/>
                </a:solidFill>
                <a:effectLst/>
                <a:latin typeface="Times New Roman" panose="02020603050405020304" pitchFamily="18" charset="0"/>
                <a:ea typeface="Calibri" panose="020F0502020204030204" pitchFamily="34" charset="0"/>
              </a:rPr>
              <a:t> MAS patients with autoinflammatory diseases (AIDs) or systemic juvenile idiopathic arthritis (</a:t>
            </a:r>
            <a:r>
              <a:rPr lang="en-IN" sz="1800" dirty="0" err="1">
                <a:solidFill>
                  <a:srgbClr val="222222"/>
                </a:solidFill>
                <a:effectLst/>
                <a:latin typeface="Times New Roman" panose="02020603050405020304" pitchFamily="18" charset="0"/>
                <a:ea typeface="Calibri" panose="020F0502020204030204" pitchFamily="34" charset="0"/>
              </a:rPr>
              <a:t>sJIA</a:t>
            </a:r>
            <a:r>
              <a:rPr lang="en-IN" sz="1800" dirty="0">
                <a:solidFill>
                  <a:srgbClr val="222222"/>
                </a:solidFill>
                <a:effectLst/>
                <a:latin typeface="Times New Roman" panose="02020603050405020304" pitchFamily="18" charset="0"/>
                <a:ea typeface="Calibri" panose="020F0502020204030204" pitchFamily="34" charset="0"/>
              </a:rPr>
              <a:t>). The juvenile MAS patients with </a:t>
            </a:r>
            <a:r>
              <a:rPr lang="en-IN" sz="1800" dirty="0" err="1">
                <a:solidFill>
                  <a:srgbClr val="222222"/>
                </a:solidFill>
                <a:effectLst/>
                <a:latin typeface="Times New Roman" panose="02020603050405020304" pitchFamily="18" charset="0"/>
                <a:ea typeface="Calibri" panose="020F0502020204030204" pitchFamily="34" charset="0"/>
              </a:rPr>
              <a:t>sJIA</a:t>
            </a:r>
            <a:r>
              <a:rPr lang="en-IN" sz="1800" dirty="0">
                <a:solidFill>
                  <a:srgbClr val="222222"/>
                </a:solidFill>
                <a:effectLst/>
                <a:latin typeface="Times New Roman" panose="02020603050405020304" pitchFamily="18" charset="0"/>
                <a:ea typeface="Calibri" panose="020F0502020204030204" pitchFamily="34" charset="0"/>
              </a:rPr>
              <a:t> or AIDs who were treated with anakinra (anti-IL1) and monitored at </a:t>
            </a:r>
            <a:r>
              <a:rPr lang="en-IN" sz="1800" dirty="0" err="1">
                <a:solidFill>
                  <a:srgbClr val="222222"/>
                </a:solidFill>
                <a:effectLst/>
                <a:latin typeface="Times New Roman" panose="02020603050405020304" pitchFamily="18" charset="0"/>
                <a:ea typeface="Calibri" panose="020F0502020204030204" pitchFamily="34" charset="0"/>
              </a:rPr>
              <a:t>Hacettepe</a:t>
            </a:r>
            <a:r>
              <a:rPr lang="en-IN" sz="1800" dirty="0">
                <a:solidFill>
                  <a:srgbClr val="222222"/>
                </a:solidFill>
                <a:effectLst/>
                <a:latin typeface="Times New Roman" panose="02020603050405020304" pitchFamily="18" charset="0"/>
                <a:ea typeface="Calibri" panose="020F0502020204030204" pitchFamily="34" charset="0"/>
              </a:rPr>
              <a:t> University's juvenile Rheumatology Unit between January 2015 and January 2017 made up the research group. We carried out a thorough analysis of the literature on </a:t>
            </a:r>
            <a:r>
              <a:rPr lang="en-IN" sz="1800" dirty="0" err="1">
                <a:solidFill>
                  <a:srgbClr val="222222"/>
                </a:solidFill>
                <a:effectLst/>
                <a:latin typeface="Times New Roman" panose="02020603050405020304" pitchFamily="18" charset="0"/>
                <a:ea typeface="Calibri" panose="020F0502020204030204" pitchFamily="34" charset="0"/>
              </a:rPr>
              <a:t>pediatric</a:t>
            </a:r>
            <a:r>
              <a:rPr lang="en-IN" sz="1800" dirty="0">
                <a:solidFill>
                  <a:srgbClr val="222222"/>
                </a:solidFill>
                <a:effectLst/>
                <a:latin typeface="Times New Roman" panose="02020603050405020304" pitchFamily="18" charset="0"/>
                <a:ea typeface="Calibri" panose="020F0502020204030204" pitchFamily="34" charset="0"/>
              </a:rPr>
              <a:t> MAS patients receiving anakinra therapy and linked to </a:t>
            </a:r>
            <a:r>
              <a:rPr lang="en-IN" sz="1800" dirty="0" err="1">
                <a:solidFill>
                  <a:srgbClr val="222222"/>
                </a:solidFill>
                <a:effectLst/>
                <a:latin typeface="Times New Roman" panose="02020603050405020304" pitchFamily="18" charset="0"/>
                <a:ea typeface="Calibri" panose="020F0502020204030204" pitchFamily="34" charset="0"/>
              </a:rPr>
              <a:t>sJIA</a:t>
            </a:r>
            <a:r>
              <a:rPr lang="en-IN" sz="1800" dirty="0">
                <a:solidFill>
                  <a:srgbClr val="222222"/>
                </a:solidFill>
                <a:effectLst/>
                <a:latin typeface="Times New Roman" panose="02020603050405020304" pitchFamily="18" charset="0"/>
                <a:ea typeface="Calibri" panose="020F0502020204030204" pitchFamily="34" charset="0"/>
              </a:rPr>
              <a:t> or AIDs. The study comprised two AIDs patients and thirteen </a:t>
            </a:r>
            <a:r>
              <a:rPr lang="en-IN" sz="1800" dirty="0" err="1">
                <a:solidFill>
                  <a:srgbClr val="222222"/>
                </a:solidFill>
                <a:effectLst/>
                <a:latin typeface="Times New Roman" panose="02020603050405020304" pitchFamily="18" charset="0"/>
                <a:ea typeface="Calibri" panose="020F0502020204030204" pitchFamily="34" charset="0"/>
              </a:rPr>
              <a:t>sJIA</a:t>
            </a:r>
            <a:r>
              <a:rPr lang="en-IN" sz="1800" dirty="0">
                <a:solidFill>
                  <a:srgbClr val="222222"/>
                </a:solidFill>
                <a:effectLst/>
                <a:latin typeface="Times New Roman" panose="02020603050405020304" pitchFamily="18" charset="0"/>
                <a:ea typeface="Calibri" panose="020F0502020204030204" pitchFamily="34" charset="0"/>
              </a:rPr>
              <a:t> patients. Fifteen patients had nineteen MAS episodes recorded. The administration of anakinra (2 mg/kg/day) began a median of 1 day following admission. After starting anakinra, clinical symptoms disappeared and test results returned to normal in a median of 2 (1-4) and 6 (4–9) days, respectively.</a:t>
            </a:r>
            <a:endParaRPr lang="en-IN" dirty="0"/>
          </a:p>
        </p:txBody>
      </p:sp>
    </p:spTree>
    <p:extLst>
      <p:ext uri="{BB962C8B-B14F-4D97-AF65-F5344CB8AC3E}">
        <p14:creationId xmlns:p14="http://schemas.microsoft.com/office/powerpoint/2010/main" val="33346193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87DE9F5D-EF53-DF68-14A7-A412E299E1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5C6E374-33A6-8D64-8106-33E6F9577404}"/>
              </a:ext>
            </a:extLst>
          </p:cNvPr>
          <p:cNvSpPr txBox="1"/>
          <p:nvPr/>
        </p:nvSpPr>
        <p:spPr>
          <a:xfrm>
            <a:off x="318052" y="1087542"/>
            <a:ext cx="11701670" cy="707886"/>
          </a:xfrm>
          <a:prstGeom prst="rect">
            <a:avLst/>
          </a:prstGeom>
          <a:noFill/>
        </p:spPr>
        <p:txBody>
          <a:bodyPr wrap="square">
            <a:spAutoFit/>
          </a:bodyPr>
          <a:lstStyle/>
          <a:p>
            <a:pPr algn="ctr"/>
            <a:r>
              <a:rPr lang="en-IN" sz="4000" b="1" dirty="0">
                <a:solidFill>
                  <a:srgbClr val="222222"/>
                </a:solidFill>
                <a:effectLst/>
                <a:latin typeface="Times New Roman" panose="02020603050405020304" pitchFamily="18" charset="0"/>
                <a:ea typeface="Calibri" panose="020F0502020204030204" pitchFamily="34" charset="0"/>
              </a:rPr>
              <a:t>OBJECTIVES</a:t>
            </a:r>
            <a:endParaRPr lang="en-IN" sz="4000" dirty="0"/>
          </a:p>
        </p:txBody>
      </p:sp>
      <p:sp>
        <p:nvSpPr>
          <p:cNvPr id="5" name="TextBox 4">
            <a:extLst>
              <a:ext uri="{FF2B5EF4-FFF2-40B4-BE49-F238E27FC236}">
                <a16:creationId xmlns:a16="http://schemas.microsoft.com/office/drawing/2014/main" id="{0C63E019-6555-09D3-1699-2BE371403A4B}"/>
              </a:ext>
            </a:extLst>
          </p:cNvPr>
          <p:cNvSpPr txBox="1"/>
          <p:nvPr/>
        </p:nvSpPr>
        <p:spPr>
          <a:xfrm>
            <a:off x="318052" y="2290105"/>
            <a:ext cx="11595652" cy="1294393"/>
          </a:xfrm>
          <a:prstGeom prst="rect">
            <a:avLst/>
          </a:prstGeom>
          <a:noFill/>
        </p:spPr>
        <p:txBody>
          <a:bodyPr wrap="square">
            <a:spAutoFit/>
          </a:bodyPr>
          <a:lstStyle/>
          <a:p>
            <a:pPr marL="342900" lvl="0" indent="-342900">
              <a:lnSpc>
                <a:spcPct val="150000"/>
              </a:lnSpc>
              <a:buFont typeface="+mj-lt"/>
              <a:buAutoNum type="arabicPeriod"/>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To evaluate how well quick trial procedures work to uphold justice and cut down on case backlogs in the criminal justice system.</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150000"/>
              </a:lnSpc>
              <a:spcAft>
                <a:spcPts val="800"/>
              </a:spcAft>
              <a:buFont typeface="+mj-lt"/>
              <a:buAutoNum type="arabicPeriod"/>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To examine how postponing trials affects the rights of the accused and the criminal justice system as a whole.</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77964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C675774C-37F1-5D0C-5E4E-3AF091A0AB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6C5D205-510B-A9E7-CF27-029DEC869891}"/>
              </a:ext>
            </a:extLst>
          </p:cNvPr>
          <p:cNvSpPr txBox="1"/>
          <p:nvPr/>
        </p:nvSpPr>
        <p:spPr>
          <a:xfrm>
            <a:off x="258417" y="371926"/>
            <a:ext cx="11675166" cy="707886"/>
          </a:xfrm>
          <a:prstGeom prst="rect">
            <a:avLst/>
          </a:prstGeom>
          <a:noFill/>
        </p:spPr>
        <p:txBody>
          <a:bodyPr wrap="square">
            <a:spAutoFit/>
          </a:bodyPr>
          <a:lstStyle/>
          <a:p>
            <a:pPr algn="ctr"/>
            <a:r>
              <a:rPr lang="en-IN" sz="4000" b="1" dirty="0">
                <a:solidFill>
                  <a:srgbClr val="222222"/>
                </a:solidFill>
                <a:effectLst/>
                <a:latin typeface="Times New Roman" panose="02020603050405020304" pitchFamily="18" charset="0"/>
                <a:ea typeface="Calibri" panose="020F0502020204030204" pitchFamily="34" charset="0"/>
              </a:rPr>
              <a:t>METHODOLOGY</a:t>
            </a:r>
            <a:r>
              <a:rPr lang="en-IN" sz="1800" b="1" dirty="0">
                <a:solidFill>
                  <a:srgbClr val="222222"/>
                </a:solidFill>
                <a:effectLst/>
                <a:latin typeface="Times New Roman" panose="02020603050405020304" pitchFamily="18" charset="0"/>
                <a:ea typeface="Calibri" panose="020F0502020204030204" pitchFamily="34" charset="0"/>
              </a:rPr>
              <a:t> </a:t>
            </a:r>
            <a:endParaRPr lang="en-IN" dirty="0"/>
          </a:p>
        </p:txBody>
      </p:sp>
      <p:sp>
        <p:nvSpPr>
          <p:cNvPr id="5" name="TextBox 4">
            <a:extLst>
              <a:ext uri="{FF2B5EF4-FFF2-40B4-BE49-F238E27FC236}">
                <a16:creationId xmlns:a16="http://schemas.microsoft.com/office/drawing/2014/main" id="{D30D9EC0-3274-15B9-75F4-1F3148E6EC50}"/>
              </a:ext>
            </a:extLst>
          </p:cNvPr>
          <p:cNvSpPr txBox="1"/>
          <p:nvPr/>
        </p:nvSpPr>
        <p:spPr>
          <a:xfrm>
            <a:off x="258417" y="1194878"/>
            <a:ext cx="11675166" cy="5341655"/>
          </a:xfrm>
          <a:prstGeom prst="rect">
            <a:avLst/>
          </a:prstGeom>
          <a:noFill/>
        </p:spPr>
        <p:txBody>
          <a:bodyPr wrap="square">
            <a:spAutoFit/>
          </a:bodyPr>
          <a:lstStyle/>
          <a:p>
            <a:pPr algn="just">
              <a:lnSpc>
                <a:spcPct val="150000"/>
              </a:lnSpc>
              <a:spcAft>
                <a:spcPts val="800"/>
              </a:spcAft>
            </a:pPr>
            <a:r>
              <a:rPr lang="en-IN" sz="18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Research Design</a:t>
            </a:r>
          </a:p>
          <a:p>
            <a:pPr marL="285750" indent="-285750" algn="just">
              <a:lnSpc>
                <a:spcPct val="150000"/>
              </a:lnSpc>
              <a:buFont typeface="Wingdings" panose="05000000000000000000" pitchFamily="2" charset="2"/>
              <a:buChar char="§"/>
            </a:pPr>
            <a:r>
              <a:rPr lang="en-IN" sz="1800" dirty="0">
                <a:solidFill>
                  <a:srgbClr val="222222"/>
                </a:solidFill>
                <a:effectLst/>
                <a:latin typeface="Times New Roman" panose="02020603050405020304" pitchFamily="18" charset="0"/>
                <a:ea typeface="Calibri" panose="020F0502020204030204" pitchFamily="34" charset="0"/>
              </a:rPr>
              <a:t>This study uses a descriptive research methodology to evaluate the effects of postponed trials on the rights of the accused and the general operation of the criminal justice system, as well as the efficacy of quick trial procedures in the system. </a:t>
            </a:r>
          </a:p>
          <a:p>
            <a:pPr marL="342900" lvl="0" indent="-342900" algn="just">
              <a:lnSpc>
                <a:spcPct val="150000"/>
              </a:lnSpc>
              <a:buFont typeface="Symbol" panose="05050102010706020507" pitchFamily="18" charset="2"/>
              <a:buChar char=""/>
            </a:pPr>
            <a:r>
              <a:rPr lang="en-IN" sz="18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Population: </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 intended audience consists of those who are engaged in the criminal justice system, particularly those who have been charged with crimes, as well as legal experts including judges, attorneys, and court clerks.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Symbol" panose="05050102010706020507" pitchFamily="18" charset="2"/>
              <a:buChar char=""/>
            </a:pPr>
            <a:r>
              <a:rPr lang="en-IN" sz="18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Sample: </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 sample of 100 people—70 men and 30 women—from a range of age groups and criminal histories were chosen using a purposive selection approach. The sample includes defendants whose cases are either in the process of being tried, have already been tried, or have resulted in a conviction.</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Data Collection Methods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Symbol" panose="05050102010706020507" pitchFamily="18" charset="2"/>
              <a:buChar char=""/>
            </a:pPr>
            <a:r>
              <a:rPr lang="en-IN" sz="18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Quantitative Data: </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An organized survey was given to the accused people in the sample in order to gather data. Questions on the accused's trial status, demographics, and opinions of how postponed trials have impacted their rights and the criminal justice system as a whole were all included in the questionnaire.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08288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fessional PowerPoint Backgrounds &amp; Templates for PowerPoint">
            <a:extLst>
              <a:ext uri="{FF2B5EF4-FFF2-40B4-BE49-F238E27FC236}">
                <a16:creationId xmlns:a16="http://schemas.microsoft.com/office/drawing/2014/main" id="{7BB9F4D8-46BF-FF6A-A898-DB96FA2C42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E6FE18E-84E1-444C-1B0C-A4BFA2EF7B81}"/>
              </a:ext>
            </a:extLst>
          </p:cNvPr>
          <p:cNvSpPr txBox="1"/>
          <p:nvPr/>
        </p:nvSpPr>
        <p:spPr>
          <a:xfrm>
            <a:off x="132522" y="539523"/>
            <a:ext cx="11714922" cy="1704569"/>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sz="1800" b="1" dirty="0">
                <a:solidFill>
                  <a:srgbClr val="222222"/>
                </a:solidFill>
                <a:effectLst/>
                <a:latin typeface="Times New Roman" panose="02020603050405020304" pitchFamily="18" charset="0"/>
                <a:ea typeface="Calibri" panose="020F0502020204030204" pitchFamily="34" charset="0"/>
              </a:rPr>
              <a:t>Qualitative Data: </a:t>
            </a:r>
            <a:r>
              <a:rPr lang="en-IN" sz="1800" dirty="0">
                <a:solidFill>
                  <a:srgbClr val="222222"/>
                </a:solidFill>
                <a:effectLst/>
                <a:latin typeface="Times New Roman" panose="02020603050405020304" pitchFamily="18" charset="0"/>
                <a:ea typeface="Calibri" panose="020F0502020204030204" pitchFamily="34" charset="0"/>
              </a:rPr>
              <a:t>Semi-structured interviews with legal experts were used to gather additional qualitative data in order to better understand the operational difficulties and efficacy of quick trial methods.</a:t>
            </a:r>
          </a:p>
          <a:p>
            <a:pPr marL="285750" indent="-285750" algn="just">
              <a:lnSpc>
                <a:spcPct val="150000"/>
              </a:lnSpc>
              <a:buFont typeface="Wingdings" panose="05000000000000000000" pitchFamily="2" charset="2"/>
              <a:buChar char="§"/>
            </a:pPr>
            <a:r>
              <a:rPr lang="en-IN" sz="1800" b="1" dirty="0">
                <a:solidFill>
                  <a:srgbClr val="222222"/>
                </a:solidFill>
                <a:effectLst/>
                <a:latin typeface="Times New Roman" panose="02020603050405020304" pitchFamily="18" charset="0"/>
                <a:ea typeface="Calibri" panose="020F0502020204030204" pitchFamily="34" charset="0"/>
              </a:rPr>
              <a:t>Quantitative Analysis: </a:t>
            </a:r>
            <a:r>
              <a:rPr lang="en-IN" sz="1800" dirty="0">
                <a:solidFill>
                  <a:srgbClr val="222222"/>
                </a:solidFill>
                <a:effectLst/>
                <a:latin typeface="Times New Roman" panose="02020603050405020304" pitchFamily="18" charset="0"/>
                <a:ea typeface="Calibri" panose="020F0502020204030204" pitchFamily="34" charset="0"/>
              </a:rPr>
              <a:t>Statistical techniques were applied to the data collection and analysis. The demographics of the accused and the effects of postponed trials were summarized using descriptive statistics like frequencies and percentages. </a:t>
            </a:r>
            <a:endParaRPr lang="en-IN" dirty="0">
              <a:solidFill>
                <a:srgbClr val="222222"/>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6515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Professional PowerPoint Backgrounds &amp; Templates for PowerPoint">
            <a:extLst>
              <a:ext uri="{FF2B5EF4-FFF2-40B4-BE49-F238E27FC236}">
                <a16:creationId xmlns:a16="http://schemas.microsoft.com/office/drawing/2014/main" id="{98862538-0AE4-D098-DFEA-5FDDAE0519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827EAEF-E209-416D-9BFE-E7C7C7441156}"/>
              </a:ext>
            </a:extLst>
          </p:cNvPr>
          <p:cNvSpPr txBox="1"/>
          <p:nvPr/>
        </p:nvSpPr>
        <p:spPr>
          <a:xfrm>
            <a:off x="271669" y="345421"/>
            <a:ext cx="11648661" cy="707886"/>
          </a:xfrm>
          <a:prstGeom prst="rect">
            <a:avLst/>
          </a:prstGeom>
          <a:noFill/>
        </p:spPr>
        <p:txBody>
          <a:bodyPr wrap="square">
            <a:spAutoFit/>
          </a:bodyPr>
          <a:lstStyle/>
          <a:p>
            <a:pPr algn="ctr"/>
            <a:r>
              <a:rPr lang="en-IN" sz="4000" b="1" dirty="0">
                <a:solidFill>
                  <a:srgbClr val="222222"/>
                </a:solidFill>
                <a:effectLst/>
                <a:latin typeface="Times New Roman" panose="02020603050405020304" pitchFamily="18" charset="0"/>
                <a:ea typeface="Calibri" panose="020F0502020204030204" pitchFamily="34" charset="0"/>
              </a:rPr>
              <a:t>RESULTS</a:t>
            </a:r>
            <a:endParaRPr lang="en-IN" sz="4000" dirty="0"/>
          </a:p>
        </p:txBody>
      </p:sp>
      <p:sp>
        <p:nvSpPr>
          <p:cNvPr id="5" name="TextBox 4">
            <a:extLst>
              <a:ext uri="{FF2B5EF4-FFF2-40B4-BE49-F238E27FC236}">
                <a16:creationId xmlns:a16="http://schemas.microsoft.com/office/drawing/2014/main" id="{E5B946BD-A4FA-4271-A2C5-A7AFA17D5567}"/>
              </a:ext>
            </a:extLst>
          </p:cNvPr>
          <p:cNvSpPr txBox="1"/>
          <p:nvPr/>
        </p:nvSpPr>
        <p:spPr>
          <a:xfrm>
            <a:off x="271669" y="1221361"/>
            <a:ext cx="11648661" cy="878895"/>
          </a:xfrm>
          <a:prstGeom prst="rect">
            <a:avLst/>
          </a:prstGeom>
          <a:noFill/>
        </p:spPr>
        <p:txBody>
          <a:bodyPr wrap="square">
            <a:spAutoFit/>
          </a:bodyPr>
          <a:lstStyle/>
          <a:p>
            <a:pPr algn="just">
              <a:lnSpc>
                <a:spcPct val="150000"/>
              </a:lnSpc>
            </a:pPr>
            <a:r>
              <a:rPr lang="en-IN" sz="1800" dirty="0">
                <a:solidFill>
                  <a:srgbClr val="222222"/>
                </a:solidFill>
                <a:effectLst/>
                <a:latin typeface="Times New Roman" panose="02020603050405020304" pitchFamily="18" charset="0"/>
                <a:ea typeface="Calibri" panose="020F0502020204030204" pitchFamily="34" charset="0"/>
              </a:rPr>
              <a:t>A demographic summary of the accused is included in the table, with categories for age, gender, kind of offense, and status of the trial</a:t>
            </a:r>
            <a:endParaRPr lang="en-IN" dirty="0"/>
          </a:p>
        </p:txBody>
      </p:sp>
      <p:graphicFrame>
        <p:nvGraphicFramePr>
          <p:cNvPr id="6" name="Table 5">
            <a:extLst>
              <a:ext uri="{FF2B5EF4-FFF2-40B4-BE49-F238E27FC236}">
                <a16:creationId xmlns:a16="http://schemas.microsoft.com/office/drawing/2014/main" id="{51F2491D-BDCC-D93C-C9B0-1F33A13B8FD7}"/>
              </a:ext>
            </a:extLst>
          </p:cNvPr>
          <p:cNvGraphicFramePr>
            <a:graphicFrameLocks noGrp="1"/>
          </p:cNvGraphicFramePr>
          <p:nvPr>
            <p:extLst>
              <p:ext uri="{D42A27DB-BD31-4B8C-83A1-F6EECF244321}">
                <p14:modId xmlns:p14="http://schemas.microsoft.com/office/powerpoint/2010/main" val="4198054038"/>
              </p:ext>
            </p:extLst>
          </p:nvPr>
        </p:nvGraphicFramePr>
        <p:xfrm>
          <a:off x="372841" y="2898592"/>
          <a:ext cx="5217795" cy="3718306"/>
        </p:xfrm>
        <a:graphic>
          <a:graphicData uri="http://schemas.openxmlformats.org/drawingml/2006/table">
            <a:tbl>
              <a:tblPr firstRow="1" firstCol="1" bandRow="1">
                <a:tableStyleId>{5C22544A-7EE6-4342-B048-85BDC9FD1C3A}</a:tableStyleId>
              </a:tblPr>
              <a:tblGrid>
                <a:gridCol w="1337310">
                  <a:extLst>
                    <a:ext uri="{9D8B030D-6E8A-4147-A177-3AD203B41FA5}">
                      <a16:colId xmlns:a16="http://schemas.microsoft.com/office/drawing/2014/main" val="2652965501"/>
                    </a:ext>
                  </a:extLst>
                </a:gridCol>
                <a:gridCol w="1630045">
                  <a:extLst>
                    <a:ext uri="{9D8B030D-6E8A-4147-A177-3AD203B41FA5}">
                      <a16:colId xmlns:a16="http://schemas.microsoft.com/office/drawing/2014/main" val="3230774214"/>
                    </a:ext>
                  </a:extLst>
                </a:gridCol>
                <a:gridCol w="1377578">
                  <a:extLst>
                    <a:ext uri="{9D8B030D-6E8A-4147-A177-3AD203B41FA5}">
                      <a16:colId xmlns:a16="http://schemas.microsoft.com/office/drawing/2014/main" val="2461869436"/>
                    </a:ext>
                  </a:extLst>
                </a:gridCol>
                <a:gridCol w="872862">
                  <a:extLst>
                    <a:ext uri="{9D8B030D-6E8A-4147-A177-3AD203B41FA5}">
                      <a16:colId xmlns:a16="http://schemas.microsoft.com/office/drawing/2014/main" val="3843118256"/>
                    </a:ext>
                  </a:extLst>
                </a:gridCol>
              </a:tblGrid>
              <a:tr h="236855">
                <a:tc>
                  <a:txBody>
                    <a:bodyPr/>
                    <a:lstStyle/>
                    <a:p>
                      <a:pPr algn="ctr">
                        <a:lnSpc>
                          <a:spcPct val="150000"/>
                        </a:lnSpc>
                        <a:spcAft>
                          <a:spcPts val="800"/>
                        </a:spcAft>
                      </a:pPr>
                      <a:r>
                        <a:rPr lang="en-IN" sz="1200">
                          <a:effectLst/>
                        </a:rPr>
                        <a:t>Demographic Variable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Category</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dirty="0">
                          <a:effectLst/>
                        </a:rPr>
                        <a:t>Frequency</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113580861"/>
                  </a:ext>
                </a:extLst>
              </a:tr>
              <a:tr h="245745">
                <a:tc>
                  <a:txBody>
                    <a:bodyPr/>
                    <a:lstStyle/>
                    <a:p>
                      <a:pPr algn="ctr">
                        <a:lnSpc>
                          <a:spcPct val="150000"/>
                        </a:lnSpc>
                        <a:spcAft>
                          <a:spcPts val="800"/>
                        </a:spcAft>
                      </a:pPr>
                      <a:r>
                        <a:rPr lang="en-IN" sz="1200">
                          <a:effectLst/>
                        </a:rPr>
                        <a:t>Age of Accused</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18-30 years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dirty="0">
                          <a:effectLst/>
                        </a:rPr>
                        <a:t>30</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30.0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632447131"/>
                  </a:ext>
                </a:extLst>
              </a:tr>
              <a:tr h="236855">
                <a:tc>
                  <a:txBody>
                    <a:bodyPr/>
                    <a:lstStyle/>
                    <a:p>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31-45 years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40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40.0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691551098"/>
                  </a:ext>
                </a:extLst>
              </a:tr>
              <a:tr h="236855">
                <a:tc>
                  <a:txBody>
                    <a:bodyPr/>
                    <a:lstStyle/>
                    <a:p>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46-60 years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20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20.0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970532674"/>
                  </a:ext>
                </a:extLst>
              </a:tr>
              <a:tr h="236855">
                <a:tc>
                  <a:txBody>
                    <a:bodyPr/>
                    <a:lstStyle/>
                    <a:p>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60+ years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10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10.0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384974632"/>
                  </a:ext>
                </a:extLst>
              </a:tr>
              <a:tr h="245745">
                <a:tc>
                  <a:txBody>
                    <a:bodyPr/>
                    <a:lstStyle/>
                    <a:p>
                      <a:pPr algn="ctr">
                        <a:lnSpc>
                          <a:spcPct val="150000"/>
                        </a:lnSpc>
                        <a:spcAft>
                          <a:spcPts val="800"/>
                        </a:spcAft>
                      </a:pPr>
                      <a:r>
                        <a:rPr lang="en-IN" sz="1200">
                          <a:effectLst/>
                        </a:rPr>
                        <a:t>Gender</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Male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70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70.0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636078920"/>
                  </a:ext>
                </a:extLst>
              </a:tr>
              <a:tr h="236855">
                <a:tc>
                  <a:txBody>
                    <a:bodyPr/>
                    <a:lstStyle/>
                    <a:p>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Female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dirty="0">
                          <a:effectLst/>
                        </a:rPr>
                        <a:t>30</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30.0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852873975"/>
                  </a:ext>
                </a:extLst>
              </a:tr>
              <a:tr h="236855">
                <a:tc>
                  <a:txBody>
                    <a:bodyPr/>
                    <a:lstStyle/>
                    <a:p>
                      <a:pPr algn="ctr">
                        <a:lnSpc>
                          <a:spcPct val="150000"/>
                        </a:lnSpc>
                        <a:spcAft>
                          <a:spcPts val="800"/>
                        </a:spcAft>
                      </a:pPr>
                      <a:r>
                        <a:rPr lang="en-IN" sz="1200">
                          <a:effectLst/>
                        </a:rPr>
                        <a:t>Type of Crime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Property Offenses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25</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25.0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15213104"/>
                  </a:ext>
                </a:extLst>
              </a:tr>
              <a:tr h="236855">
                <a:tc>
                  <a:txBody>
                    <a:bodyPr/>
                    <a:lstStyle/>
                    <a:p>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Violent Crimes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35</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35.0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299389737"/>
                  </a:ext>
                </a:extLst>
              </a:tr>
              <a:tr h="245745">
                <a:tc>
                  <a:txBody>
                    <a:bodyPr/>
                    <a:lstStyle/>
                    <a:p>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White-Collar Crimes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20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20.0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068660710"/>
                  </a:ext>
                </a:extLst>
              </a:tr>
              <a:tr h="236855">
                <a:tc>
                  <a:txBody>
                    <a:bodyPr/>
                    <a:lstStyle/>
                    <a:p>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Drug-Related Crimes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20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20.0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4216835823"/>
                  </a:ext>
                </a:extLst>
              </a:tr>
              <a:tr h="236855">
                <a:tc>
                  <a:txBody>
                    <a:bodyPr/>
                    <a:lstStyle/>
                    <a:p>
                      <a:pPr algn="ctr">
                        <a:lnSpc>
                          <a:spcPct val="150000"/>
                        </a:lnSpc>
                        <a:spcAft>
                          <a:spcPts val="800"/>
                        </a:spcAft>
                      </a:pPr>
                      <a:r>
                        <a:rPr lang="en-IN" sz="1200">
                          <a:effectLst/>
                        </a:rPr>
                        <a:t>Trial Status</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Awaiting Trial</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50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50.0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4113677624"/>
                  </a:ext>
                </a:extLst>
              </a:tr>
              <a:tr h="236855">
                <a:tc>
                  <a:txBody>
                    <a:bodyPr/>
                    <a:lstStyle/>
                    <a:p>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Undergoing Trial</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30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30.0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513062167"/>
                  </a:ext>
                </a:extLst>
              </a:tr>
              <a:tr h="236855">
                <a:tc>
                  <a:txBody>
                    <a:bodyPr/>
                    <a:lstStyle/>
                    <a:p>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Convicted</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20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dirty="0">
                          <a:effectLst/>
                        </a:rPr>
                        <a:t>20.0</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788957675"/>
                  </a:ext>
                </a:extLst>
              </a:tr>
            </a:tbl>
          </a:graphicData>
        </a:graphic>
      </p:graphicFrame>
      <p:sp>
        <p:nvSpPr>
          <p:cNvPr id="8" name="TextBox 7">
            <a:extLst>
              <a:ext uri="{FF2B5EF4-FFF2-40B4-BE49-F238E27FC236}">
                <a16:creationId xmlns:a16="http://schemas.microsoft.com/office/drawing/2014/main" id="{65099306-9963-5F72-7D12-B06527384E19}"/>
              </a:ext>
            </a:extLst>
          </p:cNvPr>
          <p:cNvSpPr txBox="1"/>
          <p:nvPr/>
        </p:nvSpPr>
        <p:spPr>
          <a:xfrm>
            <a:off x="505362" y="2267725"/>
            <a:ext cx="4729246" cy="463397"/>
          </a:xfrm>
          <a:prstGeom prst="rect">
            <a:avLst/>
          </a:prstGeom>
          <a:noFill/>
        </p:spPr>
        <p:txBody>
          <a:bodyPr wrap="square">
            <a:spAutoFit/>
          </a:bodyPr>
          <a:lstStyle/>
          <a:p>
            <a:pPr algn="ctr">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Table 1: Demographic Table</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9" name="Chart 8">
            <a:extLst>
              <a:ext uri="{FF2B5EF4-FFF2-40B4-BE49-F238E27FC236}">
                <a16:creationId xmlns:a16="http://schemas.microsoft.com/office/drawing/2014/main" id="{A709620E-FA3B-EFEF-A8C1-D3D43BCB4ED2}"/>
              </a:ext>
            </a:extLst>
          </p:cNvPr>
          <p:cNvGraphicFramePr/>
          <p:nvPr>
            <p:extLst>
              <p:ext uri="{D42A27DB-BD31-4B8C-83A1-F6EECF244321}">
                <p14:modId xmlns:p14="http://schemas.microsoft.com/office/powerpoint/2010/main" val="2291145354"/>
              </p:ext>
            </p:extLst>
          </p:nvPr>
        </p:nvGraphicFramePr>
        <p:xfrm>
          <a:off x="5844208" y="2267725"/>
          <a:ext cx="6188765" cy="3510223"/>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10">
            <a:extLst>
              <a:ext uri="{FF2B5EF4-FFF2-40B4-BE49-F238E27FC236}">
                <a16:creationId xmlns:a16="http://schemas.microsoft.com/office/drawing/2014/main" id="{3CCB18B8-1A41-2DC3-14EC-AE230348CF80}"/>
              </a:ext>
            </a:extLst>
          </p:cNvPr>
          <p:cNvSpPr txBox="1"/>
          <p:nvPr/>
        </p:nvSpPr>
        <p:spPr>
          <a:xfrm>
            <a:off x="5590636" y="5873117"/>
            <a:ext cx="6096000" cy="463397"/>
          </a:xfrm>
          <a:prstGeom prst="rect">
            <a:avLst/>
          </a:prstGeom>
          <a:noFill/>
        </p:spPr>
        <p:txBody>
          <a:bodyPr wrap="square">
            <a:spAutoFit/>
          </a:bodyPr>
          <a:lstStyle/>
          <a:p>
            <a:pPr algn="ctr">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Figure 1: A visual depiction of the demographic table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92193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Professional PowerPoint Backgrounds &amp; Templates for PowerPoint">
            <a:extLst>
              <a:ext uri="{FF2B5EF4-FFF2-40B4-BE49-F238E27FC236}">
                <a16:creationId xmlns:a16="http://schemas.microsoft.com/office/drawing/2014/main" id="{F7B07047-8661-E6C4-45C2-F1D2EF8EA0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39D849C-01D3-DE7D-9136-32D368AB7547}"/>
              </a:ext>
            </a:extLst>
          </p:cNvPr>
          <p:cNvSpPr txBox="1"/>
          <p:nvPr/>
        </p:nvSpPr>
        <p:spPr>
          <a:xfrm>
            <a:off x="245165" y="409594"/>
            <a:ext cx="11701670" cy="2120068"/>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The accused are mostly male (70%) and between the ages of 31 and 45 (40%) in most cases. Violent crimes account for 35% of all crimes, with property offenses coming in second at 25%.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In terms of trial status, 30% of the accused are now undergoing a trial, 20% have already been found guilty. This distribution reveals a gender gap that </a:t>
            </a:r>
            <a:r>
              <a:rPr lang="en-IN" sz="1800" dirty="0" err="1">
                <a:effectLst/>
                <a:latin typeface="Times New Roman" panose="02020603050405020304" pitchFamily="18" charset="0"/>
                <a:ea typeface="Calibri" panose="020F0502020204030204" pitchFamily="34" charset="0"/>
              </a:rPr>
              <a:t>favors</a:t>
            </a:r>
            <a:r>
              <a:rPr lang="en-IN" sz="1800" dirty="0">
                <a:effectLst/>
                <a:latin typeface="Times New Roman" panose="02020603050405020304" pitchFamily="18" charset="0"/>
                <a:ea typeface="Calibri" panose="020F0502020204030204" pitchFamily="34" charset="0"/>
              </a:rPr>
              <a:t> men, a noteworthy concentration of accused people in the middle age range, and a sizable percentage of those who are still awaiting trial</a:t>
            </a:r>
          </a:p>
        </p:txBody>
      </p:sp>
      <p:sp>
        <p:nvSpPr>
          <p:cNvPr id="5" name="TextBox 4">
            <a:extLst>
              <a:ext uri="{FF2B5EF4-FFF2-40B4-BE49-F238E27FC236}">
                <a16:creationId xmlns:a16="http://schemas.microsoft.com/office/drawing/2014/main" id="{A7CDB00C-9572-CF35-E538-8C33152B881C}"/>
              </a:ext>
            </a:extLst>
          </p:cNvPr>
          <p:cNvSpPr txBox="1"/>
          <p:nvPr/>
        </p:nvSpPr>
        <p:spPr>
          <a:xfrm>
            <a:off x="868017" y="2662184"/>
            <a:ext cx="9428922" cy="463397"/>
          </a:xfrm>
          <a:prstGeom prst="rect">
            <a:avLst/>
          </a:prstGeom>
          <a:noFill/>
        </p:spPr>
        <p:txBody>
          <a:bodyPr wrap="square">
            <a:spAutoFit/>
          </a:bodyPr>
          <a:lstStyle/>
          <a:p>
            <a:pPr algn="ctr">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Table 2: Effects of Postponed Trials on Accused Persons' Rights and System Performance</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6" name="Table 5">
            <a:extLst>
              <a:ext uri="{FF2B5EF4-FFF2-40B4-BE49-F238E27FC236}">
                <a16:creationId xmlns:a16="http://schemas.microsoft.com/office/drawing/2014/main" id="{B7DDAB82-CC88-FB7D-C1AE-417889905FE8}"/>
              </a:ext>
            </a:extLst>
          </p:cNvPr>
          <p:cNvGraphicFramePr>
            <a:graphicFrameLocks noGrp="1"/>
          </p:cNvGraphicFramePr>
          <p:nvPr>
            <p:extLst>
              <p:ext uri="{D42A27DB-BD31-4B8C-83A1-F6EECF244321}">
                <p14:modId xmlns:p14="http://schemas.microsoft.com/office/powerpoint/2010/main" val="4252362010"/>
              </p:ext>
            </p:extLst>
          </p:nvPr>
        </p:nvGraphicFramePr>
        <p:xfrm>
          <a:off x="3297914" y="3258103"/>
          <a:ext cx="5991860" cy="3036679"/>
        </p:xfrm>
        <a:graphic>
          <a:graphicData uri="http://schemas.openxmlformats.org/drawingml/2006/table">
            <a:tbl>
              <a:tblPr firstRow="1" firstCol="1" bandRow="1">
                <a:tableStyleId>{5C22544A-7EE6-4342-B048-85BDC9FD1C3A}</a:tableStyleId>
              </a:tblPr>
              <a:tblGrid>
                <a:gridCol w="1810822">
                  <a:extLst>
                    <a:ext uri="{9D8B030D-6E8A-4147-A177-3AD203B41FA5}">
                      <a16:colId xmlns:a16="http://schemas.microsoft.com/office/drawing/2014/main" val="2006914448"/>
                    </a:ext>
                  </a:extLst>
                </a:gridCol>
                <a:gridCol w="1604293">
                  <a:extLst>
                    <a:ext uri="{9D8B030D-6E8A-4147-A177-3AD203B41FA5}">
                      <a16:colId xmlns:a16="http://schemas.microsoft.com/office/drawing/2014/main" val="2558394850"/>
                    </a:ext>
                  </a:extLst>
                </a:gridCol>
                <a:gridCol w="1604293">
                  <a:extLst>
                    <a:ext uri="{9D8B030D-6E8A-4147-A177-3AD203B41FA5}">
                      <a16:colId xmlns:a16="http://schemas.microsoft.com/office/drawing/2014/main" val="1037276358"/>
                    </a:ext>
                  </a:extLst>
                </a:gridCol>
                <a:gridCol w="972452">
                  <a:extLst>
                    <a:ext uri="{9D8B030D-6E8A-4147-A177-3AD203B41FA5}">
                      <a16:colId xmlns:a16="http://schemas.microsoft.com/office/drawing/2014/main" val="482264430"/>
                    </a:ext>
                  </a:extLst>
                </a:gridCol>
              </a:tblGrid>
              <a:tr h="560443">
                <a:tc>
                  <a:txBody>
                    <a:bodyPr/>
                    <a:lstStyle/>
                    <a:p>
                      <a:pPr algn="ctr">
                        <a:lnSpc>
                          <a:spcPct val="150000"/>
                        </a:lnSpc>
                        <a:spcAft>
                          <a:spcPts val="800"/>
                        </a:spcAft>
                      </a:pPr>
                      <a:r>
                        <a:rPr lang="en-IN" sz="1200">
                          <a:effectLst/>
                        </a:rPr>
                        <a:t>Impact Factor</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Category</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Frequency</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Percentage (%)</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451005662"/>
                  </a:ext>
                </a:extLst>
              </a:tr>
              <a:tr h="264969">
                <a:tc>
                  <a:txBody>
                    <a:bodyPr/>
                    <a:lstStyle/>
                    <a:p>
                      <a:pPr algn="ctr">
                        <a:lnSpc>
                          <a:spcPct val="150000"/>
                        </a:lnSpc>
                        <a:spcAft>
                          <a:spcPts val="800"/>
                        </a:spcAft>
                      </a:pPr>
                      <a:r>
                        <a:rPr lang="en-IN" sz="1200">
                          <a:effectLst/>
                        </a:rPr>
                        <a:t>Accused Rights Affected</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Right to Fair Trial</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60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dirty="0">
                          <a:effectLst/>
                        </a:rPr>
                        <a:t>60.0</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610058362"/>
                  </a:ext>
                </a:extLst>
              </a:tr>
              <a:tr h="560443">
                <a:tc>
                  <a:txBody>
                    <a:bodyPr/>
                    <a:lstStyle/>
                    <a:p>
                      <a:pPr algn="l"/>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Presumption of Innocence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45</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45.0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4199898560"/>
                  </a:ext>
                </a:extLst>
              </a:tr>
              <a:tr h="264969">
                <a:tc>
                  <a:txBody>
                    <a:bodyPr/>
                    <a:lstStyle/>
                    <a:p>
                      <a:pPr algn="l"/>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Right to Speedy Trial</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70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dirty="0">
                          <a:effectLst/>
                        </a:rPr>
                        <a:t>70.0</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691998353"/>
                  </a:ext>
                </a:extLst>
              </a:tr>
              <a:tr h="560443">
                <a:tc>
                  <a:txBody>
                    <a:bodyPr/>
                    <a:lstStyle/>
                    <a:p>
                      <a:pPr algn="ctr">
                        <a:lnSpc>
                          <a:spcPct val="150000"/>
                        </a:lnSpc>
                        <a:spcAft>
                          <a:spcPts val="800"/>
                        </a:spcAft>
                      </a:pPr>
                      <a:r>
                        <a:rPr lang="en-IN" sz="1200">
                          <a:effectLst/>
                        </a:rPr>
                        <a:t>Overall System Functioning</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Case Backlog</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High</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80.0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026999597"/>
                  </a:ext>
                </a:extLst>
              </a:tr>
              <a:tr h="560443">
                <a:tc>
                  <a:txBody>
                    <a:bodyPr/>
                    <a:lstStyle/>
                    <a:p>
                      <a:pPr algn="l"/>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Judicial Resources Strain</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Severe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65.0</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210782212"/>
                  </a:ext>
                </a:extLst>
              </a:tr>
              <a:tr h="264969">
                <a:tc>
                  <a:txBody>
                    <a:bodyPr/>
                    <a:lstStyle/>
                    <a:p>
                      <a:pPr algn="l"/>
                      <a:endParaRPr lang="en-IN" sz="1100">
                        <a:effectLst/>
                        <a:latin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Public Trust in Justice</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a:effectLst/>
                        </a:rPr>
                        <a:t>Low</a:t>
                      </a:r>
                      <a:endParaRPr lang="en-IN"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50000"/>
                        </a:lnSpc>
                        <a:spcAft>
                          <a:spcPts val="800"/>
                        </a:spcAft>
                      </a:pPr>
                      <a:r>
                        <a:rPr lang="en-IN" sz="1200" dirty="0">
                          <a:effectLst/>
                        </a:rPr>
                        <a:t>55.0</a:t>
                      </a:r>
                      <a:endParaRPr lang="en-IN"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044494213"/>
                  </a:ext>
                </a:extLst>
              </a:tr>
            </a:tbl>
          </a:graphicData>
        </a:graphic>
      </p:graphicFrame>
    </p:spTree>
    <p:extLst>
      <p:ext uri="{BB962C8B-B14F-4D97-AF65-F5344CB8AC3E}">
        <p14:creationId xmlns:p14="http://schemas.microsoft.com/office/powerpoint/2010/main" val="762609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fessional PowerPoint Backgrounds &amp; Templates for PowerPoint">
            <a:extLst>
              <a:ext uri="{FF2B5EF4-FFF2-40B4-BE49-F238E27FC236}">
                <a16:creationId xmlns:a16="http://schemas.microsoft.com/office/drawing/2014/main" id="{F2DB387F-8717-4554-8CA5-FAE5596429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F856E4D-8845-63F6-179A-6A930E3E804B}"/>
              </a:ext>
            </a:extLst>
          </p:cNvPr>
          <p:cNvSpPr txBox="1"/>
          <p:nvPr/>
        </p:nvSpPr>
        <p:spPr>
          <a:xfrm>
            <a:off x="410817" y="484427"/>
            <a:ext cx="11370365" cy="3371885"/>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Table 2 demonstrates the substantial effects that postponed trials have on the rights of the accused as well as the general operation of the system.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The assumption of innocence (45.0%) and the right to a fair trial (60.0%) are negatively impacted in a significant number of instances. Most remarkably, in 70.0% of cases, the right to a prompt trial is violated.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The court system faces serious problems on a larger scale, with a large backlog of cases impacting 80.0% of the system and severely taxing judicial resources (65.0%).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A notable lack of public trust exists in the legal system, as expressed by the 55.0% of respondents who expressed displeasure. </a:t>
            </a:r>
            <a:endParaRPr lang="en-IN" dirty="0"/>
          </a:p>
        </p:txBody>
      </p:sp>
    </p:spTree>
    <p:extLst>
      <p:ext uri="{BB962C8B-B14F-4D97-AF65-F5344CB8AC3E}">
        <p14:creationId xmlns:p14="http://schemas.microsoft.com/office/powerpoint/2010/main" val="2020515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BFBA83EB-C049-06A2-6973-7FCD57592E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5FD1AC0-FEFA-19F3-A42C-1C0BD723854F}"/>
              </a:ext>
            </a:extLst>
          </p:cNvPr>
          <p:cNvSpPr txBox="1"/>
          <p:nvPr/>
        </p:nvSpPr>
        <p:spPr>
          <a:xfrm>
            <a:off x="324678" y="491196"/>
            <a:ext cx="11582400" cy="707886"/>
          </a:xfrm>
          <a:prstGeom prst="rect">
            <a:avLst/>
          </a:prstGeom>
          <a:noFill/>
        </p:spPr>
        <p:txBody>
          <a:bodyPr wrap="square">
            <a:spAutoFit/>
          </a:bodyPr>
          <a:lstStyle/>
          <a:p>
            <a:pPr algn="ctr"/>
            <a:r>
              <a:rPr lang="en-IN" sz="4000" b="1" dirty="0">
                <a:effectLst/>
                <a:latin typeface="Times New Roman" panose="02020603050405020304" pitchFamily="18" charset="0"/>
                <a:ea typeface="Calibri" panose="020F0502020204030204" pitchFamily="34" charset="0"/>
              </a:rPr>
              <a:t>CONCLUSION </a:t>
            </a:r>
            <a:endParaRPr lang="en-IN" sz="4000" dirty="0"/>
          </a:p>
        </p:txBody>
      </p:sp>
      <p:sp>
        <p:nvSpPr>
          <p:cNvPr id="5" name="TextBox 4">
            <a:extLst>
              <a:ext uri="{FF2B5EF4-FFF2-40B4-BE49-F238E27FC236}">
                <a16:creationId xmlns:a16="http://schemas.microsoft.com/office/drawing/2014/main" id="{7282DA33-CBF6-49B8-7A5A-AEA274A4B9A2}"/>
              </a:ext>
            </a:extLst>
          </p:cNvPr>
          <p:cNvSpPr txBox="1"/>
          <p:nvPr/>
        </p:nvSpPr>
        <p:spPr>
          <a:xfrm>
            <a:off x="152400" y="1413753"/>
            <a:ext cx="11887200" cy="5444247"/>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Mangal" panose="02040503050203030202" pitchFamily="18" charset="0"/>
              </a:rPr>
              <a:t>The results of this study highlight how urgently the criminal justice system has to change in order to solve the widespread problem of postponed trials. </a:t>
            </a:r>
          </a:p>
          <a:p>
            <a:pPr marL="285750" indent="-285750" algn="just">
              <a:lnSpc>
                <a:spcPct val="150000"/>
              </a:lnSpc>
              <a:spcAft>
                <a:spcPts val="80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Mangal" panose="02040503050203030202" pitchFamily="18" charset="0"/>
              </a:rPr>
              <a:t>The demographic study indicates a significant gender gap, with the majority of accused persons being male, and a concentration of accused people between the ages of 31 and 45. </a:t>
            </a:r>
          </a:p>
          <a:p>
            <a:pPr marL="285750" indent="-285750" algn="just">
              <a:lnSpc>
                <a:spcPct val="150000"/>
              </a:lnSpc>
              <a:spcAft>
                <a:spcPts val="80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Mangal" panose="02040503050203030202" pitchFamily="18" charset="0"/>
              </a:rPr>
              <a:t>The frequency of violent crimes and the sizeable percentage of those who are currently awaiting trial underscore the importance of prompt legal processes.</a:t>
            </a:r>
          </a:p>
          <a:p>
            <a:pPr marL="285750" indent="-285750" algn="just">
              <a:lnSpc>
                <a:spcPct val="150000"/>
              </a:lnSpc>
              <a:spcAft>
                <a:spcPts val="80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Mangal" panose="02040503050203030202" pitchFamily="18" charset="0"/>
              </a:rPr>
              <a:t> The impact data provides additional insight into the severe effects of postponements, since a significant proportion of cases show a violation of basic rights including the presumption of innocence, the right to a fair trial, and—above all—the right to a timely trial. </a:t>
            </a:r>
          </a:p>
          <a:p>
            <a:pPr marL="285750" indent="-285750" algn="just">
              <a:lnSpc>
                <a:spcPct val="150000"/>
              </a:lnSpc>
              <a:spcAft>
                <a:spcPts val="80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Mangal" panose="02040503050203030202" pitchFamily="18" charset="0"/>
              </a:rPr>
              <a:t>The structural effects—severe case backlogs, stretched judicial resources, and dwindling public confidence in the legal system—are as concerning. All of these problems indicate that fundamental changes are desperately needed to improve court efficiency, shorten caseloads, and rebuild public trust in the legal system.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550204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rofessional PowerPoint Backgrounds &amp; Templates for PowerPoint">
            <a:extLst>
              <a:ext uri="{FF2B5EF4-FFF2-40B4-BE49-F238E27FC236}">
                <a16:creationId xmlns:a16="http://schemas.microsoft.com/office/drawing/2014/main" id="{7ADCCBAD-3A67-1F67-FA28-5531A77492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9712000-353D-DEF2-A703-8D3D826D14B3}"/>
              </a:ext>
            </a:extLst>
          </p:cNvPr>
          <p:cNvSpPr txBox="1"/>
          <p:nvPr/>
        </p:nvSpPr>
        <p:spPr>
          <a:xfrm>
            <a:off x="238539" y="517698"/>
            <a:ext cx="11794435" cy="707886"/>
          </a:xfrm>
          <a:prstGeom prst="rect">
            <a:avLst/>
          </a:prstGeom>
          <a:noFill/>
        </p:spPr>
        <p:txBody>
          <a:bodyPr wrap="square">
            <a:spAutoFit/>
          </a:bodyPr>
          <a:lstStyle/>
          <a:p>
            <a:pPr algn="ctr"/>
            <a:r>
              <a:rPr lang="en-IN" sz="4000" b="1" dirty="0">
                <a:solidFill>
                  <a:srgbClr val="222222"/>
                </a:solidFill>
                <a:effectLst/>
                <a:latin typeface="Times New Roman" panose="02020603050405020304" pitchFamily="18" charset="0"/>
                <a:ea typeface="Calibri" panose="020F0502020204030204" pitchFamily="34" charset="0"/>
              </a:rPr>
              <a:t>REFERENCES</a:t>
            </a:r>
            <a:endParaRPr lang="en-IN" sz="4000" dirty="0"/>
          </a:p>
        </p:txBody>
      </p:sp>
      <p:sp>
        <p:nvSpPr>
          <p:cNvPr id="5" name="TextBox 4">
            <a:extLst>
              <a:ext uri="{FF2B5EF4-FFF2-40B4-BE49-F238E27FC236}">
                <a16:creationId xmlns:a16="http://schemas.microsoft.com/office/drawing/2014/main" id="{431F2E02-F435-57DB-065B-F2F0D9F24CDB}"/>
              </a:ext>
            </a:extLst>
          </p:cNvPr>
          <p:cNvSpPr txBox="1"/>
          <p:nvPr/>
        </p:nvSpPr>
        <p:spPr>
          <a:xfrm>
            <a:off x="238539" y="1696047"/>
            <a:ext cx="11794435" cy="3889976"/>
          </a:xfrm>
          <a:prstGeom prst="rect">
            <a:avLst/>
          </a:prstGeom>
          <a:noFill/>
        </p:spPr>
        <p:txBody>
          <a:bodyPr wrap="square">
            <a:spAutoFit/>
          </a:bodyPr>
          <a:lstStyle/>
          <a:p>
            <a:pPr marL="342900" lvl="0" indent="-342900" algn="just">
              <a:lnSpc>
                <a:spcPct val="150000"/>
              </a:lnSpc>
              <a:buFont typeface="+mj-lt"/>
              <a:buAutoNum type="arabicPeriod"/>
            </a:pP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Asrar-ul-</a:t>
            </a:r>
            <a:r>
              <a:rPr lang="en-IN" sz="1800" i="1"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Haq</a:t>
            </a: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M., &amp; Anwar, S. (2018). The many faces of leadership: Proposing research agenda through a review of literature. Future Business Journal, 4(2), 179-188.</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i="1"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Bassiouni</a:t>
            </a: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M. C. (2013). The </a:t>
            </a:r>
            <a:r>
              <a:rPr lang="en-IN" sz="1800" i="1"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shari'a</a:t>
            </a: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and Islamic criminal justice in time of war and peace. Cambridge University Press.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mj-lt"/>
              <a:buAutoNum type="arabicPeriod"/>
            </a:pP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Sönmez, H. E., Demir, S., Bilginer, Y., &amp; </a:t>
            </a:r>
            <a:r>
              <a:rPr lang="en-IN" sz="1800" i="1"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Özen</a:t>
            </a: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S. (2018). Anakinra treatment in macrophage activation syndrome: a single </a:t>
            </a:r>
            <a:r>
              <a:rPr lang="en-IN" sz="1800" i="1"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center</a:t>
            </a: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experience and systemic review of literature. Clinical Rheumatology, 37, 3329-3335.</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Khan, E., Shrestha, A. K., </a:t>
            </a:r>
            <a:r>
              <a:rPr lang="en-IN" sz="1800" i="1"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Colantonio</a:t>
            </a: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M. A., </a:t>
            </a:r>
            <a:r>
              <a:rPr lang="en-IN" sz="1800" i="1"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Liberio</a:t>
            </a: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R. N., &amp; </a:t>
            </a:r>
            <a:r>
              <a:rPr lang="en-IN" sz="1800" i="1"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Sriwastava</a:t>
            </a: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S. (2022). Acute transverse myelitis following SARS-CoV-2 vaccination: a case report and review of literature. Journal of neurology, 1-12.</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mj-lt"/>
              <a:buAutoNum type="arabicPeriod"/>
            </a:pPr>
            <a:r>
              <a:rPr lang="en-IN" sz="1800" i="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Khan, F. Y. (2019). Review of literature on disseminated tuberculosis with emphasis on the focused diagnostic workup. Journal of Family and community Medicine, 26(2), 83-91.</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666193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rofessional PowerPoint Backgrounds &amp; Templates for PowerPoint">
            <a:extLst>
              <a:ext uri="{FF2B5EF4-FFF2-40B4-BE49-F238E27FC236}">
                <a16:creationId xmlns:a16="http://schemas.microsoft.com/office/drawing/2014/main" id="{B3FE1D04-58BF-F68C-FC4F-E2F77D6F59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3B6CED9-03B3-6651-2CCA-A630F13C7E17}"/>
              </a:ext>
            </a:extLst>
          </p:cNvPr>
          <p:cNvSpPr txBox="1"/>
          <p:nvPr/>
        </p:nvSpPr>
        <p:spPr>
          <a:xfrm>
            <a:off x="357809" y="2782956"/>
            <a:ext cx="11529391" cy="1015663"/>
          </a:xfrm>
          <a:prstGeom prst="rect">
            <a:avLst/>
          </a:prstGeom>
          <a:noFill/>
          <a:effectLst>
            <a:outerShdw blurRad="50800" dist="38100" algn="l" rotWithShape="0">
              <a:prstClr val="black">
                <a:alpha val="40000"/>
              </a:prstClr>
            </a:outerShdw>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13520396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1905</Words>
  <Application>Microsoft Office PowerPoint</Application>
  <PresentationFormat>Widescreen</PresentationFormat>
  <Paragraphs>130</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Calibri Light</vt:lpstr>
      <vt:lpstr>Courier New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7</cp:revision>
  <dcterms:created xsi:type="dcterms:W3CDTF">2024-08-24T06:20:34Z</dcterms:created>
  <dcterms:modified xsi:type="dcterms:W3CDTF">2024-08-28T12:00:31Z</dcterms:modified>
</cp:coreProperties>
</file>