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4"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2"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5" d="100"/>
          <a:sy n="65" d="100"/>
        </p:scale>
        <p:origin x="93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8FB7C8-C76D-4710-8209-D7D3AADFE712}" type="datetimeFigureOut">
              <a:rPr lang="en-US" smtClean="0"/>
              <a:t>1/21/2025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26EF687-D30C-4D40-890C-0104074EAC79}" type="slidenum">
              <a:rPr lang="en-US" smtClean="0"/>
              <a:t>‹#›</a:t>
            </a:fld>
            <a:endParaRPr lang="en-US"/>
          </a:p>
        </p:txBody>
      </p:sp>
    </p:spTree>
    <p:extLst>
      <p:ext uri="{BB962C8B-B14F-4D97-AF65-F5344CB8AC3E}">
        <p14:creationId xmlns:p14="http://schemas.microsoft.com/office/powerpoint/2010/main" val="4468640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26EF687-D30C-4D40-890C-0104074EAC79}" type="slidenum">
              <a:rPr lang="en-US" smtClean="0"/>
              <a:t>2</a:t>
            </a:fld>
            <a:endParaRPr lang="en-US"/>
          </a:p>
        </p:txBody>
      </p:sp>
    </p:spTree>
    <p:extLst>
      <p:ext uri="{BB962C8B-B14F-4D97-AF65-F5344CB8AC3E}">
        <p14:creationId xmlns:p14="http://schemas.microsoft.com/office/powerpoint/2010/main" val="26874435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90ECA29-3E5B-4D51-963C-B18EADC54CCC}" type="datetimeFigureOut">
              <a:rPr lang="en-US" smtClean="0"/>
              <a:t>1/21/2025</a:t>
            </a:fld>
            <a:endParaRPr lang="en-US"/>
          </a:p>
        </p:txBody>
      </p:sp>
      <p:sp>
        <p:nvSpPr>
          <p:cNvPr id="5" name="Footer Placeholder 4"/>
          <p:cNvSpPr>
            <a:spLocks noGrp="1"/>
          </p:cNvSpPr>
          <p:nvPr>
            <p:ph type="ftr" sz="quarter" idx="11"/>
          </p:nvPr>
        </p:nvSpPr>
        <p:spPr>
          <a:xfrm>
            <a:off x="5332412" y="5883275"/>
            <a:ext cx="4324044" cy="365125"/>
          </a:xfrm>
        </p:spPr>
        <p:txBody>
          <a:bodyPr/>
          <a:lstStyle/>
          <a:p>
            <a:endParaRPr lang="en-US"/>
          </a:p>
        </p:txBody>
      </p:sp>
      <p:sp>
        <p:nvSpPr>
          <p:cNvPr id="6" name="Slide Number Placeholder 5"/>
          <p:cNvSpPr>
            <a:spLocks noGrp="1"/>
          </p:cNvSpPr>
          <p:nvPr>
            <p:ph type="sldNum" sz="quarter" idx="12"/>
          </p:nvPr>
        </p:nvSpPr>
        <p:spPr/>
        <p:txBody>
          <a:bodyPr/>
          <a:lstStyle/>
          <a:p>
            <a:fld id="{5F352F77-1D00-43AD-9A44-CB9A78958C25}" type="slidenum">
              <a:rPr lang="en-US" smtClean="0"/>
              <a:t>‹#›</a:t>
            </a:fld>
            <a:endParaRPr lang="en-US"/>
          </a:p>
        </p:txBody>
      </p:sp>
    </p:spTree>
    <p:extLst>
      <p:ext uri="{BB962C8B-B14F-4D97-AF65-F5344CB8AC3E}">
        <p14:creationId xmlns:p14="http://schemas.microsoft.com/office/powerpoint/2010/main" val="34393266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90ECA29-3E5B-4D51-963C-B18EADC54CCC}" type="datetimeFigureOut">
              <a:rPr lang="en-US" smtClean="0"/>
              <a:t>1/21/2025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951856" y="5867131"/>
            <a:ext cx="551167" cy="365125"/>
          </a:xfrm>
        </p:spPr>
        <p:txBody>
          <a:bodyPr/>
          <a:lstStyle/>
          <a:p>
            <a:fld id="{5F352F77-1D00-43AD-9A44-CB9A78958C25}" type="slidenum">
              <a:rPr lang="en-US" smtClean="0"/>
              <a:t>‹#›</a:t>
            </a:fld>
            <a:endParaRPr lang="en-US"/>
          </a:p>
        </p:txBody>
      </p:sp>
    </p:spTree>
    <p:extLst>
      <p:ext uri="{BB962C8B-B14F-4D97-AF65-F5344CB8AC3E}">
        <p14:creationId xmlns:p14="http://schemas.microsoft.com/office/powerpoint/2010/main" val="14142892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90ECA29-3E5B-4D51-963C-B18EADC54CCC}" type="datetimeFigureOut">
              <a:rPr lang="en-US" smtClean="0"/>
              <a:t>1/21/2025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352F77-1D00-43AD-9A44-CB9A78958C25}" type="slidenum">
              <a:rPr lang="en-US" smtClean="0"/>
              <a:t>‹#›</a:t>
            </a:fld>
            <a:endParaRPr lang="en-US"/>
          </a:p>
        </p:txBody>
      </p:sp>
    </p:spTree>
    <p:extLst>
      <p:ext uri="{BB962C8B-B14F-4D97-AF65-F5344CB8AC3E}">
        <p14:creationId xmlns:p14="http://schemas.microsoft.com/office/powerpoint/2010/main" val="41901742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90ECA29-3E5B-4D51-963C-B18EADC54CCC}" type="datetimeFigureOut">
              <a:rPr lang="en-US" smtClean="0"/>
              <a:t>1/21/2025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352F77-1D00-43AD-9A44-CB9A78958C25}" type="slidenum">
              <a:rPr lang="en-US" smtClean="0"/>
              <a:t>‹#›</a:t>
            </a:fld>
            <a:endParaRPr lang="en-US"/>
          </a:p>
        </p:txBody>
      </p:sp>
    </p:spTree>
    <p:extLst>
      <p:ext uri="{BB962C8B-B14F-4D97-AF65-F5344CB8AC3E}">
        <p14:creationId xmlns:p14="http://schemas.microsoft.com/office/powerpoint/2010/main" val="30856684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90ECA29-3E5B-4D51-963C-B18EADC54CCC}" type="datetimeFigureOut">
              <a:rPr lang="en-US" smtClean="0"/>
              <a:t>1/21/2025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F352F77-1D00-43AD-9A44-CB9A78958C25}" type="slidenum">
              <a:rPr lang="en-US" smtClean="0"/>
              <a:t>‹#›</a:t>
            </a:fld>
            <a:endParaRPr lang="en-US"/>
          </a:p>
        </p:txBody>
      </p:sp>
    </p:spTree>
    <p:extLst>
      <p:ext uri="{BB962C8B-B14F-4D97-AF65-F5344CB8AC3E}">
        <p14:creationId xmlns:p14="http://schemas.microsoft.com/office/powerpoint/2010/main" val="1148863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90ECA29-3E5B-4D51-963C-B18EADC54CCC}" type="datetimeFigureOut">
              <a:rPr lang="en-US" smtClean="0"/>
              <a:t>1/21/2025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F352F77-1D00-43AD-9A44-CB9A78958C25}" type="slidenum">
              <a:rPr lang="en-US" smtClean="0"/>
              <a:t>‹#›</a:t>
            </a:fld>
            <a:endParaRPr lang="en-US"/>
          </a:p>
        </p:txBody>
      </p:sp>
    </p:spTree>
    <p:extLst>
      <p:ext uri="{BB962C8B-B14F-4D97-AF65-F5344CB8AC3E}">
        <p14:creationId xmlns:p14="http://schemas.microsoft.com/office/powerpoint/2010/main" val="38878243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90ECA29-3E5B-4D51-963C-B18EADC54CCC}" type="datetimeFigureOut">
              <a:rPr lang="en-US" smtClean="0"/>
              <a:t>1/21/2025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F352F77-1D00-43AD-9A44-CB9A78958C25}" type="slidenum">
              <a:rPr lang="en-US" smtClean="0"/>
              <a:t>‹#›</a:t>
            </a:fld>
            <a:endParaRPr lang="en-US"/>
          </a:p>
        </p:txBody>
      </p:sp>
    </p:spTree>
    <p:extLst>
      <p:ext uri="{BB962C8B-B14F-4D97-AF65-F5344CB8AC3E}">
        <p14:creationId xmlns:p14="http://schemas.microsoft.com/office/powerpoint/2010/main" val="3369651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90ECA29-3E5B-4D51-963C-B18EADC54CCC}" type="datetimeFigureOut">
              <a:rPr lang="en-US" smtClean="0"/>
              <a:t>1/21/2025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352F77-1D00-43AD-9A44-CB9A78958C25}" type="slidenum">
              <a:rPr lang="en-US" smtClean="0"/>
              <a:t>‹#›</a:t>
            </a:fld>
            <a:endParaRPr lang="en-US"/>
          </a:p>
        </p:txBody>
      </p:sp>
    </p:spTree>
    <p:extLst>
      <p:ext uri="{BB962C8B-B14F-4D97-AF65-F5344CB8AC3E}">
        <p14:creationId xmlns:p14="http://schemas.microsoft.com/office/powerpoint/2010/main" val="12649897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90ECA29-3E5B-4D51-963C-B18EADC54CCC}" type="datetimeFigureOut">
              <a:rPr lang="en-US" smtClean="0"/>
              <a:t>1/21/2025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352F77-1D00-43AD-9A44-CB9A78958C25}" type="slidenum">
              <a:rPr lang="en-US" smtClean="0"/>
              <a:t>‹#›</a:t>
            </a:fld>
            <a:endParaRPr lang="en-US"/>
          </a:p>
        </p:txBody>
      </p:sp>
    </p:spTree>
    <p:extLst>
      <p:ext uri="{BB962C8B-B14F-4D97-AF65-F5344CB8AC3E}">
        <p14:creationId xmlns:p14="http://schemas.microsoft.com/office/powerpoint/2010/main" val="19222293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90ECA29-3E5B-4D51-963C-B18EADC54CCC}" type="datetimeFigureOut">
              <a:rPr lang="en-US" smtClean="0"/>
              <a:t>1/21/2025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352F77-1D00-43AD-9A44-CB9A78958C25}" type="slidenum">
              <a:rPr lang="en-US" smtClean="0"/>
              <a:t>‹#›</a:t>
            </a:fld>
            <a:endParaRPr lang="en-US"/>
          </a:p>
        </p:txBody>
      </p:sp>
    </p:spTree>
    <p:extLst>
      <p:ext uri="{BB962C8B-B14F-4D97-AF65-F5344CB8AC3E}">
        <p14:creationId xmlns:p14="http://schemas.microsoft.com/office/powerpoint/2010/main" val="6653315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90ECA29-3E5B-4D51-963C-B18EADC54CCC}" type="datetimeFigureOut">
              <a:rPr lang="en-US" smtClean="0"/>
              <a:t>1/21/2025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352F77-1D00-43AD-9A44-CB9A78958C25}" type="slidenum">
              <a:rPr lang="en-US" smtClean="0"/>
              <a:t>‹#›</a:t>
            </a:fld>
            <a:endParaRPr lang="en-US"/>
          </a:p>
        </p:txBody>
      </p:sp>
    </p:spTree>
    <p:extLst>
      <p:ext uri="{BB962C8B-B14F-4D97-AF65-F5344CB8AC3E}">
        <p14:creationId xmlns:p14="http://schemas.microsoft.com/office/powerpoint/2010/main" val="25651393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90ECA29-3E5B-4D51-963C-B18EADC54CCC}" type="datetimeFigureOut">
              <a:rPr lang="en-US" smtClean="0"/>
              <a:t>1/21/2025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352F77-1D00-43AD-9A44-CB9A78958C25}" type="slidenum">
              <a:rPr lang="en-US" smtClean="0"/>
              <a:t>‹#›</a:t>
            </a:fld>
            <a:endParaRPr lang="en-US"/>
          </a:p>
        </p:txBody>
      </p:sp>
    </p:spTree>
    <p:extLst>
      <p:ext uri="{BB962C8B-B14F-4D97-AF65-F5344CB8AC3E}">
        <p14:creationId xmlns:p14="http://schemas.microsoft.com/office/powerpoint/2010/main" val="4751966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90ECA29-3E5B-4D51-963C-B18EADC54CCC}" type="datetimeFigureOut">
              <a:rPr lang="en-US" smtClean="0"/>
              <a:t>1/21/2025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352F77-1D00-43AD-9A44-CB9A78958C25}" type="slidenum">
              <a:rPr lang="en-US" smtClean="0"/>
              <a:t>‹#›</a:t>
            </a:fld>
            <a:endParaRPr lang="en-US"/>
          </a:p>
        </p:txBody>
      </p:sp>
    </p:spTree>
    <p:extLst>
      <p:ext uri="{BB962C8B-B14F-4D97-AF65-F5344CB8AC3E}">
        <p14:creationId xmlns:p14="http://schemas.microsoft.com/office/powerpoint/2010/main" val="10749185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90ECA29-3E5B-4D51-963C-B18EADC54CCC}" type="datetimeFigureOut">
              <a:rPr lang="en-US" smtClean="0"/>
              <a:t>1/21/2025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352F77-1D00-43AD-9A44-CB9A78958C25}" type="slidenum">
              <a:rPr lang="en-US" smtClean="0"/>
              <a:t>‹#›</a:t>
            </a:fld>
            <a:endParaRPr lang="en-US"/>
          </a:p>
        </p:txBody>
      </p:sp>
    </p:spTree>
    <p:extLst>
      <p:ext uri="{BB962C8B-B14F-4D97-AF65-F5344CB8AC3E}">
        <p14:creationId xmlns:p14="http://schemas.microsoft.com/office/powerpoint/2010/main" val="22865754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90ECA29-3E5B-4D51-963C-B18EADC54CCC}" type="datetimeFigureOut">
              <a:rPr lang="en-US" smtClean="0"/>
              <a:t>1/21/2025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352F77-1D00-43AD-9A44-CB9A78958C25}" type="slidenum">
              <a:rPr lang="en-US" smtClean="0"/>
              <a:t>‹#›</a:t>
            </a:fld>
            <a:endParaRPr lang="en-US"/>
          </a:p>
        </p:txBody>
      </p:sp>
    </p:spTree>
    <p:extLst>
      <p:ext uri="{BB962C8B-B14F-4D97-AF65-F5344CB8AC3E}">
        <p14:creationId xmlns:p14="http://schemas.microsoft.com/office/powerpoint/2010/main" val="1240944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90ECA29-3E5B-4D51-963C-B18EADC54CCC}" type="datetimeFigureOut">
              <a:rPr lang="en-US" smtClean="0"/>
              <a:t>1/21/2025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352F77-1D00-43AD-9A44-CB9A78958C25}" type="slidenum">
              <a:rPr lang="en-US" smtClean="0"/>
              <a:t>‹#›</a:t>
            </a:fld>
            <a:endParaRPr lang="en-US"/>
          </a:p>
        </p:txBody>
      </p:sp>
    </p:spTree>
    <p:extLst>
      <p:ext uri="{BB962C8B-B14F-4D97-AF65-F5344CB8AC3E}">
        <p14:creationId xmlns:p14="http://schemas.microsoft.com/office/powerpoint/2010/main" val="386864360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90ECA29-3E5B-4D51-963C-B18EADC54CCC}" type="datetimeFigureOut">
              <a:rPr lang="en-US" smtClean="0"/>
              <a:t>1/21/2025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352F77-1D00-43AD-9A44-CB9A78958C25}" type="slidenum">
              <a:rPr lang="en-US" smtClean="0"/>
              <a:t>‹#›</a:t>
            </a:fld>
            <a:endParaRPr lang="en-US"/>
          </a:p>
        </p:txBody>
      </p:sp>
    </p:spTree>
    <p:extLst>
      <p:ext uri="{BB962C8B-B14F-4D97-AF65-F5344CB8AC3E}">
        <p14:creationId xmlns:p14="http://schemas.microsoft.com/office/powerpoint/2010/main" val="10827654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90ECA29-3E5B-4D51-963C-B18EADC54CCC}" type="datetimeFigureOut">
              <a:rPr lang="en-US" smtClean="0"/>
              <a:t>1/21/2025</a:t>
            </a:fld>
            <a:endParaRPr lang="en-US"/>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F352F77-1D00-43AD-9A44-CB9A78958C25}" type="slidenum">
              <a:rPr lang="en-US" smtClean="0"/>
              <a:t>‹#›</a:t>
            </a:fld>
            <a:endParaRPr lang="en-US"/>
          </a:p>
        </p:txBody>
      </p:sp>
    </p:spTree>
    <p:extLst>
      <p:ext uri="{BB962C8B-B14F-4D97-AF65-F5344CB8AC3E}">
        <p14:creationId xmlns:p14="http://schemas.microsoft.com/office/powerpoint/2010/main" val="2489298643"/>
      </p:ext>
    </p:extLst>
  </p:cSld>
  <p:clrMap bg1="lt1" tx1="dk1" bg2="lt2" tx2="dk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 id="2147483739" r:id="rId5"/>
    <p:sldLayoutId id="2147483740" r:id="rId6"/>
    <p:sldLayoutId id="2147483741" r:id="rId7"/>
    <p:sldLayoutId id="2147483742" r:id="rId8"/>
    <p:sldLayoutId id="2147483743" r:id="rId9"/>
    <p:sldLayoutId id="2147483744" r:id="rId10"/>
    <p:sldLayoutId id="2147483745" r:id="rId11"/>
    <p:sldLayoutId id="2147483746" r:id="rId12"/>
    <p:sldLayoutId id="2147483747" r:id="rId13"/>
    <p:sldLayoutId id="2147483748" r:id="rId14"/>
    <p:sldLayoutId id="2147483749" r:id="rId15"/>
    <p:sldLayoutId id="2147483750" r:id="rId16"/>
    <p:sldLayoutId id="2147483751"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0C2642-77DE-CCD2-799C-83C2A66B71D9}"/>
              </a:ext>
            </a:extLst>
          </p:cNvPr>
          <p:cNvSpPr>
            <a:spLocks noGrp="1"/>
          </p:cNvSpPr>
          <p:nvPr>
            <p:ph type="ctrTitle"/>
          </p:nvPr>
        </p:nvSpPr>
        <p:spPr>
          <a:xfrm>
            <a:off x="2313039" y="353961"/>
            <a:ext cx="9146457" cy="1912972"/>
          </a:xfrm>
        </p:spPr>
        <p:txBody>
          <a:bodyPr>
            <a:normAutofit fontScale="90000"/>
          </a:bodyPr>
          <a:lstStyle/>
          <a:p>
            <a:pPr algn="ctr"/>
            <a:r>
              <a:rPr lang="en-US" sz="4000" b="1"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PLANT DISEASE IDENTIFICATION AND CLASSIFICATION USING ADAPTIVE SEGMENTATION TECHNIQUE</a:t>
            </a:r>
            <a:endParaRPr lang="en-US" sz="4000" dirty="0">
              <a:solidFill>
                <a:schemeClr val="tx1"/>
              </a:solidFill>
            </a:endParaRPr>
          </a:p>
        </p:txBody>
      </p:sp>
      <p:sp>
        <p:nvSpPr>
          <p:cNvPr id="11" name="TextBox 10">
            <a:extLst>
              <a:ext uri="{FF2B5EF4-FFF2-40B4-BE49-F238E27FC236}">
                <a16:creationId xmlns:a16="http://schemas.microsoft.com/office/drawing/2014/main" id="{C5438B38-8AE5-F25B-B14D-FE83C5D2ABAC}"/>
              </a:ext>
            </a:extLst>
          </p:cNvPr>
          <p:cNvSpPr txBox="1"/>
          <p:nvPr/>
        </p:nvSpPr>
        <p:spPr>
          <a:xfrm>
            <a:off x="7064478" y="2932556"/>
            <a:ext cx="4955458" cy="3718967"/>
          </a:xfrm>
          <a:prstGeom prst="rect">
            <a:avLst/>
          </a:prstGeom>
          <a:noFill/>
        </p:spPr>
        <p:txBody>
          <a:bodyPr wrap="square">
            <a:spAutoFit/>
          </a:bodyPr>
          <a:lstStyle/>
          <a:p>
            <a:pPr marL="0" marR="0" algn="r">
              <a:spcAft>
                <a:spcPts val="1000"/>
              </a:spcAft>
              <a:tabLst>
                <a:tab pos="2971800" algn="ctr"/>
                <a:tab pos="3813810" algn="l"/>
              </a:tabLst>
            </a:pPr>
            <a:r>
              <a:rPr lang="en-US" sz="1200" b="1" dirty="0" err="1">
                <a:effectLst/>
                <a:latin typeface="Times New Roman" panose="02020603050405020304" pitchFamily="18" charset="0"/>
                <a:ea typeface="Times New Roman" panose="02020603050405020304" pitchFamily="18" charset="0"/>
                <a:cs typeface="Times New Roman" panose="02020603050405020304" pitchFamily="18" charset="0"/>
              </a:rPr>
              <a:t>Manesh</a:t>
            </a:r>
            <a:r>
              <a:rPr lang="en-US" sz="1200" b="1" dirty="0">
                <a:effectLst/>
                <a:latin typeface="Times New Roman" panose="02020603050405020304" pitchFamily="18" charset="0"/>
                <a:ea typeface="Times New Roman" panose="02020603050405020304" pitchFamily="18" charset="0"/>
                <a:cs typeface="Times New Roman" panose="02020603050405020304" pitchFamily="18" charset="0"/>
              </a:rPr>
              <a:t> P. Patil  </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r">
              <a:spcAft>
                <a:spcPts val="1000"/>
              </a:spcAft>
            </a:pPr>
            <a:r>
              <a:rPr lang="en-US" sz="1200" b="1" dirty="0">
                <a:effectLst/>
                <a:latin typeface="Times New Roman" panose="02020603050405020304" pitchFamily="18" charset="0"/>
                <a:ea typeface="Times New Roman" panose="02020603050405020304" pitchFamily="18" charset="0"/>
                <a:cs typeface="Times New Roman" panose="02020603050405020304" pitchFamily="18" charset="0"/>
              </a:rPr>
              <a:t>Research Scholar</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r">
              <a:spcAft>
                <a:spcPts val="1000"/>
              </a:spcAft>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Department of Computer Science and Engineering,</a:t>
            </a:r>
          </a:p>
          <a:p>
            <a:pPr marL="0" marR="0" algn="r">
              <a:spcAft>
                <a:spcPts val="1000"/>
              </a:spcAft>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P. K. University, Shivpuri, MP, India </a:t>
            </a:r>
          </a:p>
          <a:p>
            <a:pPr marL="0" marR="0" algn="r">
              <a:spcAft>
                <a:spcPts val="1000"/>
              </a:spcAft>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maneshpatil07@gmail.com</a:t>
            </a:r>
          </a:p>
          <a:p>
            <a:pPr marL="0" marR="0" algn="r">
              <a:spcAft>
                <a:spcPts val="1000"/>
              </a:spcAft>
            </a:pPr>
            <a:r>
              <a:rPr lang="en-US" sz="12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Mobile No +919309833636</a:t>
            </a:r>
          </a:p>
          <a:p>
            <a:pPr marL="0" marR="0" algn="r">
              <a:spcAft>
                <a:spcPts val="1000"/>
              </a:spcAft>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a:effectLst/>
                <a:latin typeface="Times New Roman" panose="02020603050405020304" pitchFamily="18" charset="0"/>
                <a:ea typeface="Times New Roman" panose="02020603050405020304" pitchFamily="18" charset="0"/>
                <a:cs typeface="Times New Roman" panose="02020603050405020304" pitchFamily="18" charset="0"/>
              </a:rPr>
              <a:t>Prof. Dr</a:t>
            </a: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2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a:effectLst/>
                <a:latin typeface="Times New Roman" panose="02020603050405020304" pitchFamily="18" charset="0"/>
                <a:ea typeface="Times New Roman" panose="02020603050405020304" pitchFamily="18" charset="0"/>
                <a:cs typeface="Times New Roman" panose="02020603050405020304" pitchFamily="18" charset="0"/>
              </a:rPr>
              <a:t>Indrabhan</a:t>
            </a:r>
            <a:r>
              <a:rPr lang="en-US" sz="1200" b="1" dirty="0">
                <a:effectLst/>
                <a:latin typeface="Times New Roman" panose="02020603050405020304" pitchFamily="18" charset="0"/>
                <a:ea typeface="Times New Roman" panose="02020603050405020304" pitchFamily="18" charset="0"/>
                <a:cs typeface="Times New Roman" panose="02020603050405020304" pitchFamily="18" charset="0"/>
              </a:rPr>
              <a:t> S. </a:t>
            </a:r>
            <a:r>
              <a:rPr lang="en-US" sz="1200" b="1" dirty="0" err="1">
                <a:effectLst/>
                <a:latin typeface="Times New Roman" panose="02020603050405020304" pitchFamily="18" charset="0"/>
                <a:ea typeface="Times New Roman" panose="02020603050405020304" pitchFamily="18" charset="0"/>
                <a:cs typeface="Times New Roman" panose="02020603050405020304" pitchFamily="18" charset="0"/>
              </a:rPr>
              <a:t>Borse</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r">
              <a:spcAft>
                <a:spcPts val="1000"/>
              </a:spcAft>
            </a:pPr>
            <a:r>
              <a:rPr lang="en-US" sz="1200" b="1" dirty="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Research Supervisor</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r">
              <a:spcAft>
                <a:spcPts val="1000"/>
              </a:spcAft>
            </a:pPr>
            <a:r>
              <a:rPr lang="en-US" sz="1200" dirty="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Department of Computer Science and Engineering,</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r">
              <a:spcAft>
                <a:spcPts val="1000"/>
              </a:spcAft>
            </a:pPr>
            <a:r>
              <a:rPr lang="en-US" sz="1200" dirty="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P. K. University, Shivpuri, MP, India</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r">
              <a:spcAft>
                <a:spcPts val="1000"/>
              </a:spcAft>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indrabhan2000@gmail.com</a:t>
            </a:r>
          </a:p>
          <a:p>
            <a:pPr marL="0" marR="0" algn="r">
              <a:spcAft>
                <a:spcPts val="1000"/>
              </a:spcAft>
            </a:pPr>
            <a:r>
              <a:rPr lang="en-US" sz="12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Mobile No +919823281467</a:t>
            </a:r>
          </a:p>
        </p:txBody>
      </p:sp>
    </p:spTree>
    <p:extLst>
      <p:ext uri="{BB962C8B-B14F-4D97-AF65-F5344CB8AC3E}">
        <p14:creationId xmlns:p14="http://schemas.microsoft.com/office/powerpoint/2010/main" val="19385545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157C56-C2CB-82E5-2E98-F45414698E20}"/>
              </a:ext>
            </a:extLst>
          </p:cNvPr>
          <p:cNvSpPr>
            <a:spLocks noGrp="1"/>
          </p:cNvSpPr>
          <p:nvPr>
            <p:ph type="title"/>
          </p:nvPr>
        </p:nvSpPr>
        <p:spPr>
          <a:xfrm>
            <a:off x="1233588" y="0"/>
            <a:ext cx="10018713" cy="759542"/>
          </a:xfrm>
        </p:spPr>
        <p:txBody>
          <a:bodyPr>
            <a:normAutofit/>
          </a:bodyPr>
          <a:lstStyle/>
          <a:p>
            <a:r>
              <a:rPr lang="en-US" b="1" dirty="0">
                <a:effectLst/>
                <a:latin typeface="Times New Roman" panose="02020603050405020304" pitchFamily="18" charset="0"/>
                <a:ea typeface="Times New Roman" panose="02020603050405020304" pitchFamily="18" charset="0"/>
                <a:cs typeface="Arial" panose="020B0604020202020204" pitchFamily="34" charset="0"/>
              </a:rPr>
              <a:t>INTRODUCTION</a:t>
            </a:r>
            <a:endParaRPr lang="en-US" dirty="0"/>
          </a:p>
        </p:txBody>
      </p:sp>
      <p:sp>
        <p:nvSpPr>
          <p:cNvPr id="7" name="TextBox 6">
            <a:extLst>
              <a:ext uri="{FF2B5EF4-FFF2-40B4-BE49-F238E27FC236}">
                <a16:creationId xmlns:a16="http://schemas.microsoft.com/office/drawing/2014/main" id="{0012F3D4-6162-370B-3378-2C7FC30C20E2}"/>
              </a:ext>
            </a:extLst>
          </p:cNvPr>
          <p:cNvSpPr txBox="1"/>
          <p:nvPr/>
        </p:nvSpPr>
        <p:spPr>
          <a:xfrm>
            <a:off x="1397409" y="737419"/>
            <a:ext cx="10681519" cy="544937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Food quality and the maintenance of the worldwide economies depend on agribusiness. </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Diseases of the plant, nevertheless, are an important danger to crops, endangering food distribution networks and resulting in large revenue losses. </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For crop illnesses to be effectively managed, rapid and accurate identification is crucial. </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This allows growers to minimize crop loss through both preventive and remedial actions. </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As part of conventional diagnostic techniques, farmers do physical checks, which may be time-intensive, laborious, and susceptible to mistakes made by people. </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As computer vision and machine learning keep on improving, unmanned diagnosis of plant illnesses solutions are emerging as a viable substitute. </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Such systems use algorithms that process images to identify and categorize illnesses according to indications that appear on foliage, roots, and nuts. </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Another of the many techniques for image analysis used to identify illnesses in plants is separation. </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By dividing a picture into relevant segments, segmentation makes it easier to concentrate on the impacted areas </a:t>
            </a:r>
            <a:endParaRPr lang="en-US" dirty="0"/>
          </a:p>
        </p:txBody>
      </p:sp>
    </p:spTree>
    <p:extLst>
      <p:ext uri="{BB962C8B-B14F-4D97-AF65-F5344CB8AC3E}">
        <p14:creationId xmlns:p14="http://schemas.microsoft.com/office/powerpoint/2010/main" val="39371539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D82B93E-F9BC-A974-DFCA-FBEF4A254CFE}"/>
              </a:ext>
            </a:extLst>
          </p:cNvPr>
          <p:cNvSpPr txBox="1"/>
          <p:nvPr/>
        </p:nvSpPr>
        <p:spPr>
          <a:xfrm>
            <a:off x="1603886" y="383458"/>
            <a:ext cx="10224320" cy="5675080"/>
          </a:xfrm>
          <a:prstGeom prst="rect">
            <a:avLst/>
          </a:prstGeom>
          <a:noFill/>
        </p:spPr>
        <p:txBody>
          <a:bodyPr wrap="square">
            <a:spAutoFit/>
          </a:bodyPr>
          <a:lstStyle/>
          <a:p>
            <a:pPr marL="285750" marR="0" indent="-285750" algn="just">
              <a:lnSpc>
                <a:spcPct val="150000"/>
              </a:lnSpc>
              <a:spcAft>
                <a:spcPts val="1000"/>
              </a:spcAft>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Diseases characteristics including areas, tumors, and discoloration may be effectively isolated for additional investigation provided division is done appropriately. </a:t>
            </a:r>
          </a:p>
          <a:p>
            <a:pPr marL="285750" marR="0" indent="-285750" algn="just">
              <a:lnSpc>
                <a:spcPct val="150000"/>
              </a:lnSpc>
              <a:spcAft>
                <a:spcPts val="1000"/>
              </a:spcAft>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Dynamic systems for segmentation are a potent way to improve the proof of identity and classification of plant illnesses. </a:t>
            </a:r>
          </a:p>
          <a:p>
            <a:pPr marL="285750" marR="0" indent="-285750" algn="just">
              <a:lnSpc>
                <a:spcPct val="150000"/>
              </a:lnSpc>
              <a:spcAft>
                <a:spcPts val="1000"/>
              </a:spcAft>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These methods have the ability to greatly improve the world's food supply and sustainable agriculture by tackling innate problems and utilizing developments in AI and computer vision. </a:t>
            </a:r>
          </a:p>
          <a:p>
            <a:pPr marL="285750" marR="0" indent="-285750" algn="just">
              <a:lnSpc>
                <a:spcPct val="150000"/>
              </a:lnSpc>
              <a:spcAft>
                <a:spcPts val="1000"/>
              </a:spcAft>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It is anticipated that additional studies and developments in this area will result in precise, flexible, and dependable diagnostic systems for real-world agricultural uses. </a:t>
            </a:r>
          </a:p>
          <a:p>
            <a:pPr marL="285750" marR="0" indent="-285750" algn="just">
              <a:lnSpc>
                <a:spcPct val="150000"/>
              </a:lnSpc>
              <a:spcAft>
                <a:spcPts val="1000"/>
              </a:spcAft>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Plant diseases may be correctly recognized and categorized using a variety of methods. Limitations and challenges still need to be resolved. </a:t>
            </a:r>
          </a:p>
          <a:p>
            <a:pPr marL="285750" marR="0" indent="-285750" algn="just">
              <a:lnSpc>
                <a:spcPct val="150000"/>
              </a:lnSpc>
              <a:spcAft>
                <a:spcPts val="1000"/>
              </a:spcAft>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In addition to providing a thorough explanation of the benefits and limitations of both techniques for crop disease detection, this work emphasizes the current state of knowledge in this field.</a:t>
            </a:r>
            <a:endParaRPr lang="en-US" sz="1600" dirty="0">
              <a:effectLst/>
              <a:latin typeface="Calibri" panose="020F050202020403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15401539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8C4F902-B181-7133-D2E7-FC79E3641132}"/>
              </a:ext>
            </a:extLst>
          </p:cNvPr>
          <p:cNvSpPr txBox="1"/>
          <p:nvPr/>
        </p:nvSpPr>
        <p:spPr>
          <a:xfrm>
            <a:off x="3046771" y="0"/>
            <a:ext cx="6098458" cy="755400"/>
          </a:xfrm>
          <a:prstGeom prst="rect">
            <a:avLst/>
          </a:prstGeom>
          <a:noFill/>
        </p:spPr>
        <p:txBody>
          <a:bodyPr wrap="square">
            <a:spAutoFit/>
          </a:bodyPr>
          <a:lstStyle/>
          <a:p>
            <a:pPr marL="0" marR="0" algn="ctr">
              <a:lnSpc>
                <a:spcPct val="115000"/>
              </a:lnSpc>
              <a:spcAft>
                <a:spcPts val="1000"/>
              </a:spcAft>
            </a:pPr>
            <a:r>
              <a:rPr lang="en-US" sz="4000" b="1" dirty="0">
                <a:effectLst/>
                <a:latin typeface="Times New Roman" panose="02020603050405020304" pitchFamily="18" charset="0"/>
                <a:ea typeface="Times New Roman" panose="02020603050405020304" pitchFamily="18" charset="0"/>
                <a:cs typeface="Arial" panose="020B0604020202020204" pitchFamily="34" charset="0"/>
              </a:rPr>
              <a:t>LITERATURE REVIEW</a:t>
            </a:r>
            <a:endParaRPr lang="en-US" sz="4000" dirty="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6" name="TextBox 5">
            <a:extLst>
              <a:ext uri="{FF2B5EF4-FFF2-40B4-BE49-F238E27FC236}">
                <a16:creationId xmlns:a16="http://schemas.microsoft.com/office/drawing/2014/main" id="{DC533347-9DF9-880D-8237-6F458F8057EF}"/>
              </a:ext>
            </a:extLst>
          </p:cNvPr>
          <p:cNvSpPr txBox="1"/>
          <p:nvPr/>
        </p:nvSpPr>
        <p:spPr>
          <a:xfrm>
            <a:off x="1426905" y="639852"/>
            <a:ext cx="10504539" cy="6280374"/>
          </a:xfrm>
          <a:prstGeom prst="rect">
            <a:avLst/>
          </a:prstGeom>
          <a:noFill/>
        </p:spPr>
        <p:txBody>
          <a:bodyPr wrap="square">
            <a:spAutoFit/>
          </a:bodyPr>
          <a:lstStyle/>
          <a:p>
            <a:pPr marL="285750" indent="-285750" algn="just">
              <a:lnSpc>
                <a:spcPct val="150000"/>
              </a:lnSpc>
              <a:buFont typeface="Courier New" panose="02070309020205020404" pitchFamily="49" charset="0"/>
              <a:buChar char="o"/>
            </a:pPr>
            <a:r>
              <a:rPr lang="en-US" sz="1800" dirty="0">
                <a:effectLst/>
                <a:latin typeface="Times New Roman" panose="02020603050405020304" pitchFamily="18" charset="0"/>
                <a:ea typeface="Times New Roman" panose="02020603050405020304" pitchFamily="18" charset="0"/>
              </a:rPr>
              <a:t>Several deep learning methods were presented by </a:t>
            </a:r>
            <a:r>
              <a:rPr lang="en-US" sz="1800" dirty="0" err="1">
                <a:effectLst/>
                <a:latin typeface="Times New Roman" panose="02020603050405020304" pitchFamily="18" charset="0"/>
                <a:ea typeface="Times New Roman" panose="02020603050405020304" pitchFamily="18" charset="0"/>
              </a:rPr>
              <a:t>Moupojou</a:t>
            </a:r>
            <a:r>
              <a:rPr lang="en-US" sz="1800" dirty="0">
                <a:effectLst/>
                <a:latin typeface="Times New Roman" panose="02020603050405020304" pitchFamily="18" charset="0"/>
                <a:ea typeface="Times New Roman" panose="02020603050405020304" pitchFamily="18" charset="0"/>
              </a:rPr>
              <a:t> et al. in 2022 to assist producers in identifying crop illnesses as quickly as feasible in order to prevent production losses. </a:t>
            </a:r>
          </a:p>
          <a:p>
            <a:pPr marL="285750" indent="-285750" algn="just">
              <a:lnSpc>
                <a:spcPct val="150000"/>
              </a:lnSpc>
              <a:buFont typeface="Courier New" panose="02070309020205020404" pitchFamily="49" charset="0"/>
              <a:buChar char="o"/>
            </a:pPr>
            <a:r>
              <a:rPr lang="en-US" sz="1800" dirty="0">
                <a:effectLst/>
                <a:latin typeface="Times New Roman" panose="02020603050405020304" pitchFamily="18" charset="0"/>
                <a:ea typeface="Times New Roman" panose="02020603050405020304" pitchFamily="18" charset="0"/>
              </a:rPr>
              <a:t>Plant illness datasets such as </a:t>
            </a:r>
            <a:r>
              <a:rPr lang="en-US" sz="1800" dirty="0" err="1">
                <a:effectLst/>
                <a:latin typeface="Times New Roman" panose="02020603050405020304" pitchFamily="18" charset="0"/>
                <a:ea typeface="Times New Roman" panose="02020603050405020304" pitchFamily="18" charset="0"/>
              </a:rPr>
              <a:t>PlantDoc</a:t>
            </a:r>
            <a:r>
              <a:rPr lang="en-US" sz="1800" dirty="0">
                <a:effectLst/>
                <a:latin typeface="Times New Roman" panose="02020603050405020304" pitchFamily="18" charset="0"/>
                <a:ea typeface="Times New Roman" panose="02020603050405020304" pitchFamily="18" charset="0"/>
              </a:rPr>
              <a:t> or </a:t>
            </a:r>
            <a:r>
              <a:rPr lang="en-US" sz="1800" dirty="0" err="1">
                <a:effectLst/>
                <a:latin typeface="Times New Roman" panose="02020603050405020304" pitchFamily="18" charset="0"/>
                <a:ea typeface="Times New Roman" panose="02020603050405020304" pitchFamily="18" charset="0"/>
              </a:rPr>
              <a:t>PlantVillage</a:t>
            </a:r>
            <a:r>
              <a:rPr lang="en-US" sz="1800" dirty="0">
                <a:effectLst/>
                <a:latin typeface="Times New Roman" panose="02020603050405020304" pitchFamily="18" charset="0"/>
                <a:ea typeface="Times New Roman" panose="02020603050405020304" pitchFamily="18" charset="0"/>
              </a:rPr>
              <a:t>, which are either privately owned or publicly accessible are often utilized for training these computer models. </a:t>
            </a:r>
          </a:p>
          <a:p>
            <a:pPr marL="285750" indent="-285750" algn="just">
              <a:lnSpc>
                <a:spcPct val="150000"/>
              </a:lnSpc>
              <a:buFont typeface="Courier New" panose="02070309020205020404" pitchFamily="49" charset="0"/>
              <a:buChar char="o"/>
            </a:pPr>
            <a:r>
              <a:rPr lang="en-US" sz="1800" dirty="0" err="1">
                <a:effectLst/>
                <a:latin typeface="Times New Roman" panose="02020603050405020304" pitchFamily="18" charset="0"/>
                <a:ea typeface="Times New Roman" panose="02020603050405020304" pitchFamily="18" charset="0"/>
              </a:rPr>
              <a:t>PlantVillage</a:t>
            </a:r>
            <a:r>
              <a:rPr lang="en-US" sz="1800" dirty="0">
                <a:effectLst/>
                <a:latin typeface="Times New Roman" panose="02020603050405020304" pitchFamily="18" charset="0"/>
                <a:ea typeface="Times New Roman" panose="02020603050405020304" pitchFamily="18" charset="0"/>
              </a:rPr>
              <a:t> consisted of single-leaf images captured in a lab setting with a uniform backdrop. </a:t>
            </a:r>
          </a:p>
          <a:p>
            <a:pPr marL="285750" indent="-285750" algn="just">
              <a:lnSpc>
                <a:spcPct val="150000"/>
              </a:lnSpc>
              <a:buFont typeface="Courier New" panose="02070309020205020404" pitchFamily="49" charset="0"/>
              <a:buChar char="o"/>
            </a:pPr>
            <a:r>
              <a:rPr lang="en-US" sz="1800" dirty="0">
                <a:effectLst/>
                <a:latin typeface="Times New Roman" panose="02020603050405020304" pitchFamily="18" charset="0"/>
                <a:ea typeface="Times New Roman" panose="02020603050405020304" pitchFamily="18" charset="0"/>
              </a:rPr>
              <a:t>The simulations created featuring this set of images exhibit very low reliability when used on field photographs with intricate backgrounds and multiple leaves per image. </a:t>
            </a:r>
          </a:p>
          <a:p>
            <a:pPr marL="285750" indent="-285750" algn="just">
              <a:lnSpc>
                <a:spcPct val="150000"/>
              </a:lnSpc>
              <a:buFont typeface="Courier New" panose="02070309020205020404" pitchFamily="49" charset="0"/>
              <a:buChar char="o"/>
            </a:pPr>
            <a:r>
              <a:rPr lang="en-US" sz="1800" dirty="0">
                <a:effectLst/>
                <a:latin typeface="Times New Roman" panose="02020603050405020304" pitchFamily="18" charset="0"/>
                <a:ea typeface="Times New Roman" panose="02020603050405020304" pitchFamily="18" charset="0"/>
              </a:rPr>
              <a:t>In order to address this issue, 2,568 field photos that were uploaded on the internet and tagged to identify each individual leaf were used to build </a:t>
            </a:r>
            <a:r>
              <a:rPr lang="en-US" sz="1800" dirty="0" err="1">
                <a:effectLst/>
                <a:latin typeface="Times New Roman" panose="02020603050405020304" pitchFamily="18" charset="0"/>
                <a:ea typeface="Times New Roman" panose="02020603050405020304" pitchFamily="18" charset="0"/>
              </a:rPr>
              <a:t>PlantDoc</a:t>
            </a:r>
            <a:r>
              <a:rPr lang="en-US" sz="1800" dirty="0">
                <a:effectLst/>
                <a:latin typeface="Times New Roman" panose="02020603050405020304" pitchFamily="18" charset="0"/>
                <a:ea typeface="Times New Roman" panose="02020603050405020304" pitchFamily="18" charset="0"/>
              </a:rPr>
              <a:t>. </a:t>
            </a:r>
          </a:p>
          <a:p>
            <a:pPr marL="285750" indent="-285750" algn="just">
              <a:lnSpc>
                <a:spcPct val="150000"/>
              </a:lnSpc>
              <a:buFont typeface="Courier New" panose="02070309020205020404" pitchFamily="49" charset="0"/>
              <a:buChar char="o"/>
            </a:pPr>
            <a:r>
              <a:rPr lang="en-US" sz="1800" dirty="0">
                <a:effectLst/>
                <a:latin typeface="Times New Roman" panose="02020603050405020304" pitchFamily="18" charset="0"/>
                <a:ea typeface="Times New Roman" panose="02020603050405020304" pitchFamily="18" charset="0"/>
              </a:rPr>
              <a:t>The set did contain some scientific photographs, though, and the lack of information from pathologists throughout the annotation stage could have resulted in incorrect diagnoses. </a:t>
            </a:r>
          </a:p>
          <a:p>
            <a:pPr marL="285750" indent="-285750" algn="just">
              <a:lnSpc>
                <a:spcPct val="150000"/>
              </a:lnSpc>
              <a:buFont typeface="Courier New" panose="02070309020205020404" pitchFamily="49" charset="0"/>
              <a:buChar char="o"/>
            </a:pPr>
            <a:r>
              <a:rPr lang="en-US" sz="1800" dirty="0" err="1">
                <a:effectLst/>
                <a:latin typeface="Times New Roman" panose="02020603050405020304" pitchFamily="18" charset="0"/>
                <a:ea typeface="Times New Roman" panose="02020603050405020304" pitchFamily="18" charset="0"/>
              </a:rPr>
              <a:t>FieldPlant</a:t>
            </a:r>
            <a:r>
              <a:rPr lang="en-US" sz="1800" dirty="0">
                <a:effectLst/>
                <a:latin typeface="Times New Roman" panose="02020603050405020304" pitchFamily="18" charset="0"/>
                <a:ea typeface="Times New Roman" panose="02020603050405020304" pitchFamily="18" charset="0"/>
              </a:rPr>
              <a:t>, a collection of 5,171 plant disease photos taken straight from plantings, was recommended for this investigation. </a:t>
            </a:r>
          </a:p>
          <a:p>
            <a:pPr marL="285750" indent="-285750" algn="just">
              <a:lnSpc>
                <a:spcPct val="150000"/>
              </a:lnSpc>
              <a:buFont typeface="Courier New" panose="02070309020205020404" pitchFamily="49" charset="0"/>
              <a:buChar char="o"/>
            </a:pPr>
            <a:r>
              <a:rPr lang="en-US" sz="1800" dirty="0">
                <a:effectLst/>
                <a:latin typeface="Times New Roman" panose="02020603050405020304" pitchFamily="18" charset="0"/>
                <a:ea typeface="Times New Roman" panose="02020603050405020304" pitchFamily="18" charset="0"/>
              </a:rPr>
              <a:t>To guarantee procedural excellence, each photograph's particular leaves were hand tagged under the guidance of plant pathologists. </a:t>
            </a:r>
            <a:endParaRPr lang="en-US" dirty="0"/>
          </a:p>
        </p:txBody>
      </p:sp>
    </p:spTree>
    <p:extLst>
      <p:ext uri="{BB962C8B-B14F-4D97-AF65-F5344CB8AC3E}">
        <p14:creationId xmlns:p14="http://schemas.microsoft.com/office/powerpoint/2010/main" val="12930389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E3A5780-3AFF-4730-6F7B-2CFCFF7D9C76}"/>
              </a:ext>
            </a:extLst>
          </p:cNvPr>
          <p:cNvSpPr txBox="1"/>
          <p:nvPr/>
        </p:nvSpPr>
        <p:spPr>
          <a:xfrm>
            <a:off x="1633384" y="0"/>
            <a:ext cx="10327558" cy="2951064"/>
          </a:xfrm>
          <a:prstGeom prst="rect">
            <a:avLst/>
          </a:prstGeom>
          <a:noFill/>
        </p:spPr>
        <p:txBody>
          <a:bodyPr wrap="square">
            <a:spAutoFit/>
          </a:bodyPr>
          <a:lstStyle/>
          <a:p>
            <a:pPr marL="285750" indent="-285750" algn="just">
              <a:lnSpc>
                <a:spcPct val="150000"/>
              </a:lnSpc>
              <a:buFont typeface="Courier New" panose="02070309020205020404" pitchFamily="49" charset="0"/>
              <a:buChar char="o"/>
            </a:pPr>
            <a:r>
              <a:rPr lang="en-US" sz="1800" dirty="0">
                <a:effectLst/>
                <a:latin typeface="Times New Roman" panose="02020603050405020304" pitchFamily="18" charset="0"/>
                <a:ea typeface="Times New Roman" panose="02020603050405020304" pitchFamily="18" charset="0"/>
              </a:rPr>
              <a:t>In 2022, Hosny et al. established a revolutionary condensed deep a CNN model to generate high-level unseen depictions of features. </a:t>
            </a:r>
          </a:p>
          <a:p>
            <a:pPr marL="285750" indent="-285750" algn="just">
              <a:lnSpc>
                <a:spcPct val="150000"/>
              </a:lnSpc>
              <a:buFont typeface="Courier New" panose="02070309020205020404" pitchFamily="49" charset="0"/>
              <a:buChar char="o"/>
            </a:pPr>
            <a:r>
              <a:rPr lang="en-US" sz="1800" dirty="0">
                <a:effectLst/>
                <a:latin typeface="Times New Roman" panose="02020603050405020304" pitchFamily="18" charset="0"/>
                <a:ea typeface="Times New Roman" panose="02020603050405020304" pitchFamily="18" charset="0"/>
              </a:rPr>
              <a:t>Regional texture data was recovered from images of plant leaves by fusing complex characteristics with conventional generated binary pattern (LBP) features. </a:t>
            </a:r>
          </a:p>
          <a:p>
            <a:pPr marL="285750" indent="-285750" algn="just">
              <a:lnSpc>
                <a:spcPct val="150000"/>
              </a:lnSpc>
              <a:buFont typeface="Courier New" panose="02070309020205020404" pitchFamily="49" charset="0"/>
              <a:buChar char="o"/>
            </a:pPr>
            <a:r>
              <a:rPr lang="en-US" sz="1800" dirty="0">
                <a:effectLst/>
                <a:latin typeface="Times New Roman" panose="02020603050405020304" pitchFamily="18" charset="0"/>
                <a:ea typeface="Times New Roman" panose="02020603050405020304" pitchFamily="18" charset="0"/>
              </a:rPr>
              <a:t>We used three publicly accessible datasets to train and assess the proposed model. </a:t>
            </a:r>
          </a:p>
          <a:p>
            <a:pPr marL="285750" indent="-285750" algn="just">
              <a:lnSpc>
                <a:spcPct val="150000"/>
              </a:lnSpc>
              <a:buFont typeface="Courier New" panose="02070309020205020404" pitchFamily="49" charset="0"/>
              <a:buChar char="o"/>
            </a:pPr>
            <a:r>
              <a:rPr lang="en-US" sz="1800" dirty="0">
                <a:effectLst/>
                <a:latin typeface="Times New Roman" panose="02020603050405020304" pitchFamily="18" charset="0"/>
                <a:ea typeface="Times New Roman" panose="02020603050405020304" pitchFamily="18" charset="0"/>
              </a:rPr>
              <a:t>On the three datasets, the suggested method obtained 98%, 97%, and 99 validation accuracy and 98 %, 97 %, and 99 % tested efficiency. </a:t>
            </a:r>
          </a:p>
        </p:txBody>
      </p:sp>
      <p:pic>
        <p:nvPicPr>
          <p:cNvPr id="4" name="Picture 3">
            <a:extLst>
              <a:ext uri="{FF2B5EF4-FFF2-40B4-BE49-F238E27FC236}">
                <a16:creationId xmlns:a16="http://schemas.microsoft.com/office/drawing/2014/main" id="{BE16AD90-6E94-7F4C-3FC7-DF7E1ABECAD1}"/>
              </a:ext>
            </a:extLst>
          </p:cNvPr>
          <p:cNvPicPr>
            <a:picLocks noChangeAspect="1"/>
          </p:cNvPicPr>
          <p:nvPr/>
        </p:nvPicPr>
        <p:blipFill>
          <a:blip r:embed="rId2"/>
          <a:stretch>
            <a:fillRect/>
          </a:stretch>
        </p:blipFill>
        <p:spPr>
          <a:xfrm>
            <a:off x="3510115" y="2951064"/>
            <a:ext cx="7544228" cy="3276517"/>
          </a:xfrm>
          <a:prstGeom prst="rect">
            <a:avLst/>
          </a:prstGeom>
        </p:spPr>
      </p:pic>
      <p:sp>
        <p:nvSpPr>
          <p:cNvPr id="6" name="TextBox 5">
            <a:extLst>
              <a:ext uri="{FF2B5EF4-FFF2-40B4-BE49-F238E27FC236}">
                <a16:creationId xmlns:a16="http://schemas.microsoft.com/office/drawing/2014/main" id="{B216BE6F-FFC8-029D-018A-2684612AD5BE}"/>
              </a:ext>
            </a:extLst>
          </p:cNvPr>
          <p:cNvSpPr txBox="1"/>
          <p:nvPr/>
        </p:nvSpPr>
        <p:spPr>
          <a:xfrm>
            <a:off x="4125861" y="6227581"/>
            <a:ext cx="6098458" cy="390684"/>
          </a:xfrm>
          <a:prstGeom prst="rect">
            <a:avLst/>
          </a:prstGeom>
          <a:noFill/>
        </p:spPr>
        <p:txBody>
          <a:bodyPr wrap="square">
            <a:spAutoFit/>
          </a:bodyPr>
          <a:lstStyle/>
          <a:p>
            <a:pPr marL="0" marR="0" algn="ctr">
              <a:lnSpc>
                <a:spcPct val="115000"/>
              </a:lnSpc>
              <a:spcAft>
                <a:spcPts val="1000"/>
              </a:spcAft>
            </a:pPr>
            <a:r>
              <a:rPr lang="en-US" sz="1800" b="1" dirty="0">
                <a:effectLst/>
                <a:latin typeface="Times New Roman" panose="02020603050405020304" pitchFamily="18" charset="0"/>
                <a:ea typeface="Times New Roman" panose="02020603050405020304" pitchFamily="18" charset="0"/>
                <a:cs typeface="Arial" panose="020B0604020202020204" pitchFamily="34" charset="0"/>
              </a:rPr>
              <a:t>Fig. 1: </a:t>
            </a:r>
            <a:r>
              <a:rPr lang="en-US" sz="1800" dirty="0">
                <a:effectLst/>
                <a:latin typeface="Times New Roman" panose="02020603050405020304" pitchFamily="18" charset="0"/>
                <a:ea typeface="Times New Roman" panose="02020603050405020304" pitchFamily="18" charset="0"/>
                <a:cs typeface="Arial" panose="020B0604020202020204" pitchFamily="34" charset="0"/>
              </a:rPr>
              <a:t>A few leaf picture dataset samples</a:t>
            </a:r>
            <a:endParaRPr lang="en-US" sz="1600" dirty="0">
              <a:effectLst/>
              <a:latin typeface="Calibri" panose="020F050202020403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22334106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1B69F46E-C7AF-2F0E-647D-7FD676D6FEB3}"/>
              </a:ext>
            </a:extLst>
          </p:cNvPr>
          <p:cNvSpPr txBox="1"/>
          <p:nvPr/>
        </p:nvSpPr>
        <p:spPr>
          <a:xfrm>
            <a:off x="3255707" y="0"/>
            <a:ext cx="6098458" cy="755400"/>
          </a:xfrm>
          <a:prstGeom prst="rect">
            <a:avLst/>
          </a:prstGeom>
          <a:noFill/>
        </p:spPr>
        <p:txBody>
          <a:bodyPr wrap="square">
            <a:spAutoFit/>
          </a:bodyPr>
          <a:lstStyle/>
          <a:p>
            <a:pPr marL="0" marR="0" algn="ctr">
              <a:lnSpc>
                <a:spcPct val="115000"/>
              </a:lnSpc>
              <a:spcAft>
                <a:spcPts val="1000"/>
              </a:spcAft>
            </a:pPr>
            <a:r>
              <a:rPr lang="en-IN" sz="4000" b="1" dirty="0">
                <a:effectLst/>
                <a:latin typeface="Times New Roman" panose="02020603050405020304" pitchFamily="18" charset="0"/>
                <a:ea typeface="Times New Roman" panose="02020603050405020304" pitchFamily="18" charset="0"/>
                <a:cs typeface="Arial" panose="020B0604020202020204" pitchFamily="34" charset="0"/>
              </a:rPr>
              <a:t>PROBLEM DEFINITION</a:t>
            </a:r>
            <a:endParaRPr lang="en-US" sz="4000" dirty="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9" name="TextBox 8">
            <a:extLst>
              <a:ext uri="{FF2B5EF4-FFF2-40B4-BE49-F238E27FC236}">
                <a16:creationId xmlns:a16="http://schemas.microsoft.com/office/drawing/2014/main" id="{14A27AAA-9F7D-055B-297F-47CDDAC628EB}"/>
              </a:ext>
            </a:extLst>
          </p:cNvPr>
          <p:cNvSpPr txBox="1"/>
          <p:nvPr/>
        </p:nvSpPr>
        <p:spPr>
          <a:xfrm>
            <a:off x="1669640" y="670142"/>
            <a:ext cx="10306050" cy="586487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Correctly identifying and categorizing plant diseases by hand requires specialized expertise and acute attention. </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Crop disease identification by hand takes a lot of effort and is susceptible to error by humans. </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As a result, automated plant pathogen categorization and diagnosis becomes necessary. </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Deep intelligence-based models are created for the diagnosis and categorization of agricultural illnesses as artificial intelligence methods cannot handle enormous volumes of data. </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Table 1 lists some of the categorization and problems of the present deep learning-driven model for the identification and categorization of plant diseases. </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CNN efficiently and autonomously detects and classifies plant illnesses. </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Nevertheless, since the visual input data is really gathered in the field, this approach is not the most efficient means of identifying and categorizing the plant's condition. </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The representation must be used in combination with additional segmentation algorithms to improve the total recognition and categorization performance. </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The calculation performance of CNN and LBP has improved.</a:t>
            </a:r>
            <a:endParaRPr lang="en-US" dirty="0"/>
          </a:p>
        </p:txBody>
      </p:sp>
    </p:spTree>
    <p:extLst>
      <p:ext uri="{BB962C8B-B14F-4D97-AF65-F5344CB8AC3E}">
        <p14:creationId xmlns:p14="http://schemas.microsoft.com/office/powerpoint/2010/main" val="76706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87A3AFF9-A479-D82E-1A00-F8942389BB0D}"/>
              </a:ext>
            </a:extLst>
          </p:cNvPr>
          <p:cNvGraphicFramePr>
            <a:graphicFrameLocks noGrp="1"/>
          </p:cNvGraphicFramePr>
          <p:nvPr>
            <p:extLst>
              <p:ext uri="{D42A27DB-BD31-4B8C-83A1-F6EECF244321}">
                <p14:modId xmlns:p14="http://schemas.microsoft.com/office/powerpoint/2010/main" val="3974409894"/>
              </p:ext>
            </p:extLst>
          </p:nvPr>
        </p:nvGraphicFramePr>
        <p:xfrm>
          <a:off x="1460090" y="250723"/>
          <a:ext cx="10441856" cy="5500645"/>
        </p:xfrm>
        <a:graphic>
          <a:graphicData uri="http://schemas.openxmlformats.org/drawingml/2006/table">
            <a:tbl>
              <a:tblPr firstRow="1" firstCol="1" bandRow="1">
                <a:tableStyleId>{5C22544A-7EE6-4342-B048-85BDC9FD1C3A}</a:tableStyleId>
              </a:tblPr>
              <a:tblGrid>
                <a:gridCol w="1889319">
                  <a:extLst>
                    <a:ext uri="{9D8B030D-6E8A-4147-A177-3AD203B41FA5}">
                      <a16:colId xmlns:a16="http://schemas.microsoft.com/office/drawing/2014/main" val="3322909449"/>
                    </a:ext>
                  </a:extLst>
                </a:gridCol>
                <a:gridCol w="1566281">
                  <a:extLst>
                    <a:ext uri="{9D8B030D-6E8A-4147-A177-3AD203B41FA5}">
                      <a16:colId xmlns:a16="http://schemas.microsoft.com/office/drawing/2014/main" val="2072778765"/>
                    </a:ext>
                  </a:extLst>
                </a:gridCol>
                <a:gridCol w="3651627">
                  <a:extLst>
                    <a:ext uri="{9D8B030D-6E8A-4147-A177-3AD203B41FA5}">
                      <a16:colId xmlns:a16="http://schemas.microsoft.com/office/drawing/2014/main" val="3639228250"/>
                    </a:ext>
                  </a:extLst>
                </a:gridCol>
                <a:gridCol w="3334629">
                  <a:extLst>
                    <a:ext uri="{9D8B030D-6E8A-4147-A177-3AD203B41FA5}">
                      <a16:colId xmlns:a16="http://schemas.microsoft.com/office/drawing/2014/main" val="4093269843"/>
                    </a:ext>
                  </a:extLst>
                </a:gridCol>
              </a:tblGrid>
              <a:tr h="398206">
                <a:tc>
                  <a:txBody>
                    <a:bodyPr/>
                    <a:lstStyle/>
                    <a:p>
                      <a:pPr marL="0" marR="0" algn="ctr">
                        <a:lnSpc>
                          <a:spcPct val="115000"/>
                        </a:lnSpc>
                        <a:spcAft>
                          <a:spcPts val="1000"/>
                        </a:spcAft>
                      </a:pPr>
                      <a:r>
                        <a:rPr lang="en-IN" sz="1400" dirty="0">
                          <a:effectLst/>
                          <a:latin typeface="Times New Roman" panose="02020603050405020304" pitchFamily="18" charset="0"/>
                          <a:cs typeface="Times New Roman" panose="02020603050405020304" pitchFamily="18" charset="0"/>
                        </a:rPr>
                        <a:t>Author [citation]</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385" marR="21385" marT="0" marB="0"/>
                </a:tc>
                <a:tc>
                  <a:txBody>
                    <a:bodyPr/>
                    <a:lstStyle/>
                    <a:p>
                      <a:pPr marL="0" marR="0" algn="ctr">
                        <a:lnSpc>
                          <a:spcPct val="115000"/>
                        </a:lnSpc>
                        <a:spcAft>
                          <a:spcPts val="1000"/>
                        </a:spcAft>
                      </a:pPr>
                      <a:r>
                        <a:rPr lang="en-IN" sz="1400" dirty="0">
                          <a:effectLst/>
                          <a:latin typeface="Times New Roman" panose="02020603050405020304" pitchFamily="18" charset="0"/>
                          <a:cs typeface="Times New Roman" panose="02020603050405020304" pitchFamily="18" charset="0"/>
                        </a:rPr>
                        <a:t>Approach</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385" marR="21385" marT="0" marB="0"/>
                </a:tc>
                <a:tc>
                  <a:txBody>
                    <a:bodyPr/>
                    <a:lstStyle/>
                    <a:p>
                      <a:pPr marL="0" marR="0" algn="ctr">
                        <a:lnSpc>
                          <a:spcPct val="115000"/>
                        </a:lnSpc>
                        <a:spcAft>
                          <a:spcPts val="1000"/>
                        </a:spcAft>
                      </a:pPr>
                      <a:r>
                        <a:rPr lang="en-IN" sz="1400" dirty="0">
                          <a:effectLst/>
                          <a:latin typeface="Times New Roman" panose="02020603050405020304" pitchFamily="18" charset="0"/>
                          <a:cs typeface="Times New Roman" panose="02020603050405020304" pitchFamily="18" charset="0"/>
                        </a:rPr>
                        <a:t>Properties</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385" marR="21385" marT="0" marB="0"/>
                </a:tc>
                <a:tc>
                  <a:txBody>
                    <a:bodyPr/>
                    <a:lstStyle/>
                    <a:p>
                      <a:pPr marL="0" marR="0" algn="ctr">
                        <a:lnSpc>
                          <a:spcPct val="115000"/>
                        </a:lnSpc>
                        <a:spcAft>
                          <a:spcPts val="1000"/>
                        </a:spcAft>
                      </a:pPr>
                      <a:r>
                        <a:rPr lang="en-IN" sz="1400" dirty="0">
                          <a:effectLst/>
                          <a:latin typeface="Times New Roman" panose="02020603050405020304" pitchFamily="18" charset="0"/>
                          <a:cs typeface="Times New Roman" panose="02020603050405020304" pitchFamily="18" charset="0"/>
                        </a:rPr>
                        <a:t>Challenges</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385" marR="21385" marT="0" marB="0"/>
                </a:tc>
                <a:extLst>
                  <a:ext uri="{0D108BD9-81ED-4DB2-BD59-A6C34878D82A}">
                    <a16:rowId xmlns:a16="http://schemas.microsoft.com/office/drawing/2014/main" val="4051139981"/>
                  </a:ext>
                </a:extLst>
              </a:tr>
              <a:tr h="0">
                <a:tc>
                  <a:txBody>
                    <a:bodyPr/>
                    <a:lstStyle/>
                    <a:p>
                      <a:pPr marL="0" marR="0" algn="ctr">
                        <a:lnSpc>
                          <a:spcPct val="115000"/>
                        </a:lnSpc>
                        <a:spcAft>
                          <a:spcPts val="1000"/>
                        </a:spcAft>
                      </a:pPr>
                      <a:r>
                        <a:rPr lang="en-IN" sz="1400" dirty="0" err="1">
                          <a:effectLst/>
                          <a:latin typeface="Times New Roman" panose="02020603050405020304" pitchFamily="18" charset="0"/>
                          <a:cs typeface="Times New Roman" panose="02020603050405020304" pitchFamily="18" charset="0"/>
                        </a:rPr>
                        <a:t>Moupojou</a:t>
                      </a:r>
                      <a:r>
                        <a:rPr lang="en-IN" sz="1400" dirty="0">
                          <a:effectLst/>
                          <a:latin typeface="Times New Roman" panose="02020603050405020304" pitchFamily="18" charset="0"/>
                          <a:cs typeface="Times New Roman" panose="02020603050405020304" pitchFamily="18" charset="0"/>
                        </a:rPr>
                        <a:t> et al. [1]</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385" marR="21385" marT="0" marB="0"/>
                </a:tc>
                <a:tc>
                  <a:txBody>
                    <a:bodyPr/>
                    <a:lstStyle/>
                    <a:p>
                      <a:pPr marL="0" marR="0" algn="ctr">
                        <a:lnSpc>
                          <a:spcPct val="115000"/>
                        </a:lnSpc>
                        <a:spcAft>
                          <a:spcPts val="1000"/>
                        </a:spcAft>
                      </a:pPr>
                      <a:r>
                        <a:rPr lang="en-IN" sz="1200" dirty="0">
                          <a:effectLst/>
                          <a:latin typeface="Times New Roman" panose="02020603050405020304" pitchFamily="18" charset="0"/>
                          <a:cs typeface="Times New Roman" panose="02020603050405020304" pitchFamily="18" charset="0"/>
                        </a:rPr>
                        <a:t>CNN</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385" marR="21385" marT="0" marB="0"/>
                </a:tc>
                <a:tc>
                  <a:txBody>
                    <a:bodyPr/>
                    <a:lstStyle/>
                    <a:p>
                      <a:pPr marL="342900" marR="0" lvl="0" indent="-342900" algn="ctr" rtl="0">
                        <a:lnSpc>
                          <a:spcPct val="115000"/>
                        </a:lnSpc>
                        <a:spcAft>
                          <a:spcPts val="1000"/>
                        </a:spcAft>
                        <a:buFont typeface="Symbol" panose="05050102010706020507" pitchFamily="18" charset="2"/>
                        <a:buChar char=""/>
                      </a:pPr>
                      <a:r>
                        <a:rPr lang="en-US" sz="1200" dirty="0">
                          <a:effectLst/>
                          <a:latin typeface="Times New Roman" panose="02020603050405020304" pitchFamily="18" charset="0"/>
                          <a:cs typeface="Times New Roman" panose="02020603050405020304" pitchFamily="18" charset="0"/>
                        </a:rPr>
                        <a:t>This method enables the automatic identification and categorization of crop diseases.</a:t>
                      </a:r>
                    </a:p>
                    <a:p>
                      <a:pPr marL="0" marR="0" algn="ctr">
                        <a:lnSpc>
                          <a:spcPct val="115000"/>
                        </a:lnSpc>
                        <a:spcAft>
                          <a:spcPts val="1000"/>
                        </a:spcAft>
                      </a:pPr>
                      <a:r>
                        <a:rPr lang="en-IN" sz="1200" dirty="0">
                          <a:effectLst/>
                          <a:latin typeface="Times New Roman" panose="02020603050405020304" pitchFamily="18" charset="0"/>
                          <a:cs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385" marR="21385" marT="0" marB="0"/>
                </a:tc>
                <a:tc>
                  <a:txBody>
                    <a:bodyPr/>
                    <a:lstStyle/>
                    <a:p>
                      <a:pPr marL="0" marR="0" lvl="0" indent="0" algn="ctr" rtl="0">
                        <a:lnSpc>
                          <a:spcPct val="115000"/>
                        </a:lnSpc>
                        <a:spcAft>
                          <a:spcPts val="1000"/>
                        </a:spcAft>
                        <a:buFont typeface="Arial" panose="020B0604020202020204" pitchFamily="34" charset="0"/>
                        <a:buNone/>
                      </a:pPr>
                      <a:r>
                        <a:rPr lang="en-US" sz="1200" dirty="0">
                          <a:effectLst/>
                          <a:latin typeface="Times New Roman" panose="02020603050405020304" pitchFamily="18" charset="0"/>
                          <a:cs typeface="Times New Roman" panose="02020603050405020304" pitchFamily="18" charset="0"/>
                        </a:rPr>
                        <a:t>This approach is not the best option for identifying and categorizing plant diseases whenever the data for the input images is taken straight from the field. </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385" marR="21385" marT="0" marB="0"/>
                </a:tc>
                <a:extLst>
                  <a:ext uri="{0D108BD9-81ED-4DB2-BD59-A6C34878D82A}">
                    <a16:rowId xmlns:a16="http://schemas.microsoft.com/office/drawing/2014/main" val="544220065"/>
                  </a:ext>
                </a:extLst>
              </a:tr>
              <a:tr h="293136">
                <a:tc>
                  <a:txBody>
                    <a:bodyPr/>
                    <a:lstStyle/>
                    <a:p>
                      <a:pPr marL="0" marR="0" algn="ctr">
                        <a:lnSpc>
                          <a:spcPct val="115000"/>
                        </a:lnSpc>
                        <a:spcAft>
                          <a:spcPts val="1000"/>
                        </a:spcAft>
                      </a:pPr>
                      <a:r>
                        <a:rPr lang="en-IN" sz="1400">
                          <a:effectLst/>
                          <a:latin typeface="Times New Roman" panose="02020603050405020304" pitchFamily="18" charset="0"/>
                          <a:cs typeface="Times New Roman" panose="02020603050405020304" pitchFamily="18" charset="0"/>
                        </a:rPr>
                        <a:t>Hosny et al. [2]</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385" marR="21385" marT="0" marB="0"/>
                </a:tc>
                <a:tc>
                  <a:txBody>
                    <a:bodyPr/>
                    <a:lstStyle/>
                    <a:p>
                      <a:pPr marL="0" marR="0" algn="ctr"/>
                      <a:r>
                        <a:rPr lang="en-IN" sz="1200">
                          <a:effectLst/>
                          <a:latin typeface="Times New Roman" panose="02020603050405020304" pitchFamily="18" charset="0"/>
                          <a:cs typeface="Times New Roman" panose="02020603050405020304" pitchFamily="18" charset="0"/>
                        </a:rPr>
                        <a:t>LBP and CNN</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385" marR="21385" marT="0" marB="0"/>
                </a:tc>
                <a:tc>
                  <a:txBody>
                    <a:bodyPr/>
                    <a:lstStyle/>
                    <a:p>
                      <a:pPr marL="342900" marR="0" lvl="0" indent="-342900" algn="ctr" rtl="0">
                        <a:lnSpc>
                          <a:spcPct val="115000"/>
                        </a:lnSpc>
                        <a:buFont typeface="Symbol" panose="05050102010706020507" pitchFamily="18" charset="2"/>
                        <a:buChar char=""/>
                      </a:pPr>
                      <a:r>
                        <a:rPr lang="en-US" sz="1200" dirty="0">
                          <a:effectLst/>
                          <a:latin typeface="Times New Roman" panose="02020603050405020304" pitchFamily="18" charset="0"/>
                          <a:cs typeface="Times New Roman" panose="02020603050405020304" pitchFamily="18" charset="0"/>
                        </a:rPr>
                        <a:t>The calculation speed of this method is faster.</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385" marR="21385" marT="0" marB="0"/>
                </a:tc>
                <a:tc>
                  <a:txBody>
                    <a:bodyPr/>
                    <a:lstStyle/>
                    <a:p>
                      <a:pPr marL="0" marR="0" lvl="0" indent="0" algn="ctr" rtl="0">
                        <a:lnSpc>
                          <a:spcPct val="115000"/>
                        </a:lnSpc>
                        <a:buFont typeface="Symbol" panose="05050102010706020507" pitchFamily="18" charset="2"/>
                        <a:buNone/>
                      </a:pPr>
                      <a:r>
                        <a:rPr lang="en-US" sz="1200" dirty="0">
                          <a:effectLst/>
                          <a:latin typeface="Times New Roman" panose="02020603050405020304" pitchFamily="18" charset="0"/>
                          <a:cs typeface="Times New Roman" panose="02020603050405020304" pitchFamily="18" charset="0"/>
                        </a:rPr>
                        <a:t>This method is not practical or generalizable.</a:t>
                      </a:r>
                      <a:r>
                        <a:rPr lang="en-IN" sz="1200" dirty="0">
                          <a:effectLst/>
                          <a:latin typeface="Times New Roman" panose="02020603050405020304" pitchFamily="18" charset="0"/>
                          <a:cs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385" marR="21385" marT="0" marB="0"/>
                </a:tc>
                <a:extLst>
                  <a:ext uri="{0D108BD9-81ED-4DB2-BD59-A6C34878D82A}">
                    <a16:rowId xmlns:a16="http://schemas.microsoft.com/office/drawing/2014/main" val="2861716357"/>
                  </a:ext>
                </a:extLst>
              </a:tr>
              <a:tr h="362392">
                <a:tc>
                  <a:txBody>
                    <a:bodyPr/>
                    <a:lstStyle/>
                    <a:p>
                      <a:pPr marL="0" marR="0" algn="ctr">
                        <a:lnSpc>
                          <a:spcPct val="115000"/>
                        </a:lnSpc>
                        <a:spcAft>
                          <a:spcPts val="1000"/>
                        </a:spcAft>
                      </a:pPr>
                      <a:r>
                        <a:rPr lang="en-IN" sz="1400">
                          <a:effectLst/>
                          <a:latin typeface="Times New Roman" panose="02020603050405020304" pitchFamily="18" charset="0"/>
                          <a:cs typeface="Times New Roman" panose="02020603050405020304" pitchFamily="18" charset="0"/>
                        </a:rPr>
                        <a:t>Rani and Gowrishankar [3]</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385" marR="21385" marT="0" marB="0"/>
                </a:tc>
                <a:tc>
                  <a:txBody>
                    <a:bodyPr/>
                    <a:lstStyle/>
                    <a:p>
                      <a:pPr marL="0" marR="0" algn="ctr">
                        <a:lnSpc>
                          <a:spcPct val="115000"/>
                        </a:lnSpc>
                        <a:spcAft>
                          <a:spcPts val="1000"/>
                        </a:spcAft>
                      </a:pPr>
                      <a:r>
                        <a:rPr lang="en-IN" sz="1200" dirty="0">
                          <a:effectLst/>
                          <a:latin typeface="Times New Roman" panose="02020603050405020304" pitchFamily="18" charset="0"/>
                          <a:cs typeface="Times New Roman" panose="02020603050405020304" pitchFamily="18" charset="0"/>
                        </a:rPr>
                        <a:t>Transfer learning</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385" marR="21385" marT="0" marB="0"/>
                </a:tc>
                <a:tc>
                  <a:txBody>
                    <a:bodyPr/>
                    <a:lstStyle/>
                    <a:p>
                      <a:pPr marL="342900" marR="0" lvl="0" indent="-342900" algn="ctr" rtl="0">
                        <a:lnSpc>
                          <a:spcPct val="115000"/>
                        </a:lnSpc>
                        <a:buFont typeface="Symbol" panose="05050102010706020507" pitchFamily="18" charset="2"/>
                        <a:buChar char=""/>
                      </a:pPr>
                      <a:r>
                        <a:rPr lang="en-US" sz="1200" dirty="0">
                          <a:effectLst/>
                          <a:latin typeface="Times New Roman" panose="02020603050405020304" pitchFamily="18" charset="0"/>
                          <a:cs typeface="Times New Roman" panose="02020603050405020304" pitchFamily="18" charset="0"/>
                        </a:rPr>
                        <a:t>This method helps with taking the right measures because it accurately predicts the microorganisms that cause illness in the plants.</a:t>
                      </a:r>
                    </a:p>
                    <a:p>
                      <a:pPr marL="228600" marR="0" algn="ctr">
                        <a:lnSpc>
                          <a:spcPct val="115000"/>
                        </a:lnSpc>
                      </a:pPr>
                      <a:r>
                        <a:rPr lang="en-IN" sz="1200" dirty="0">
                          <a:effectLst/>
                          <a:latin typeface="Times New Roman" panose="02020603050405020304" pitchFamily="18" charset="0"/>
                          <a:cs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385" marR="21385" marT="0" marB="0"/>
                </a:tc>
                <a:tc>
                  <a:txBody>
                    <a:bodyPr/>
                    <a:lstStyle/>
                    <a:p>
                      <a:pPr marL="0" marR="0" lvl="0" indent="0" algn="ctr" rtl="0">
                        <a:lnSpc>
                          <a:spcPct val="115000"/>
                        </a:lnSpc>
                        <a:buFont typeface="Symbol" panose="05050102010706020507" pitchFamily="18" charset="2"/>
                        <a:buNone/>
                      </a:pPr>
                      <a:r>
                        <a:rPr lang="en-US" sz="1200" dirty="0">
                          <a:effectLst/>
                          <a:latin typeface="Times New Roman" panose="02020603050405020304" pitchFamily="18" charset="0"/>
                          <a:cs typeface="Times New Roman" panose="02020603050405020304" pitchFamily="18" charset="0"/>
                        </a:rPr>
                        <a:t> The key shapes and characteristics are not efficiently extracted by these techniques.</a:t>
                      </a:r>
                    </a:p>
                    <a:p>
                      <a:pPr marL="0" marR="0" lvl="0" indent="0" algn="ctr" rtl="0">
                        <a:lnSpc>
                          <a:spcPct val="115000"/>
                        </a:lnSpc>
                        <a:buFont typeface="Symbol" panose="05050102010706020507" pitchFamily="18" charset="2"/>
                        <a:buNone/>
                      </a:pPr>
                      <a:r>
                        <a:rPr lang="en-US" sz="1200" dirty="0">
                          <a:effectLst/>
                          <a:latin typeface="Times New Roman" panose="02020603050405020304" pitchFamily="18" charset="0"/>
                          <a:cs typeface="Times New Roman" panose="02020603050405020304" pitchFamily="18" charset="0"/>
                        </a:rPr>
                        <a:t>Over-fitting issues can arise with these models.</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385" marR="21385" marT="0" marB="0"/>
                </a:tc>
                <a:extLst>
                  <a:ext uri="{0D108BD9-81ED-4DB2-BD59-A6C34878D82A}">
                    <a16:rowId xmlns:a16="http://schemas.microsoft.com/office/drawing/2014/main" val="1515128000"/>
                  </a:ext>
                </a:extLst>
              </a:tr>
              <a:tr h="0">
                <a:tc>
                  <a:txBody>
                    <a:bodyPr/>
                    <a:lstStyle/>
                    <a:p>
                      <a:pPr marL="0" marR="0" algn="ctr">
                        <a:lnSpc>
                          <a:spcPct val="115000"/>
                        </a:lnSpc>
                        <a:spcAft>
                          <a:spcPts val="1000"/>
                        </a:spcAft>
                      </a:pPr>
                      <a:r>
                        <a:rPr lang="en-IN" sz="1400">
                          <a:effectLst/>
                          <a:latin typeface="Times New Roman" panose="02020603050405020304" pitchFamily="18" charset="0"/>
                          <a:cs typeface="Times New Roman" panose="02020603050405020304" pitchFamily="18" charset="0"/>
                        </a:rPr>
                        <a:t>Shewale, and Daruwala [4]</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385" marR="21385" marT="0" marB="0"/>
                </a:tc>
                <a:tc>
                  <a:txBody>
                    <a:bodyPr/>
                    <a:lstStyle/>
                    <a:p>
                      <a:pPr marL="0" marR="0" algn="ctr">
                        <a:lnSpc>
                          <a:spcPct val="115000"/>
                        </a:lnSpc>
                        <a:spcAft>
                          <a:spcPts val="1000"/>
                        </a:spcAft>
                      </a:pPr>
                      <a:r>
                        <a:rPr lang="en-IN" sz="1200">
                          <a:effectLst/>
                          <a:latin typeface="Times New Roman" panose="02020603050405020304" pitchFamily="18" charset="0"/>
                          <a:cs typeface="Times New Roman" panose="02020603050405020304" pitchFamily="18" charset="0"/>
                        </a:rPr>
                        <a:t>CNN</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385" marR="21385" marT="0" marB="0"/>
                </a:tc>
                <a:tc>
                  <a:txBody>
                    <a:bodyPr/>
                    <a:lstStyle/>
                    <a:p>
                      <a:pPr marL="342900" marR="0" lvl="0" indent="-342900" algn="ctr" rtl="0">
                        <a:lnSpc>
                          <a:spcPct val="115000"/>
                        </a:lnSpc>
                        <a:buFont typeface="Symbol" panose="05050102010706020507" pitchFamily="18" charset="2"/>
                        <a:buChar char=""/>
                      </a:pPr>
                      <a:r>
                        <a:rPr lang="en-US" sz="1200" dirty="0">
                          <a:effectLst/>
                          <a:latin typeface="Times New Roman" panose="02020603050405020304" pitchFamily="18" charset="0"/>
                          <a:cs typeface="Times New Roman" panose="02020603050405020304" pitchFamily="18" charset="0"/>
                        </a:rPr>
                        <a:t>This method is universal and can be applied to any type of crop.</a:t>
                      </a:r>
                    </a:p>
                  </a:txBody>
                  <a:tcPr marL="21385" marR="21385" marT="0" marB="0"/>
                </a:tc>
                <a:tc>
                  <a:txBody>
                    <a:bodyPr/>
                    <a:lstStyle/>
                    <a:p>
                      <a:pPr marL="0" marR="0" lvl="0" indent="0" algn="ctr" rtl="0">
                        <a:lnSpc>
                          <a:spcPct val="115000"/>
                        </a:lnSpc>
                        <a:buFont typeface="Symbol" panose="05050102010706020507" pitchFamily="18" charset="2"/>
                        <a:buNone/>
                      </a:pPr>
                      <a:r>
                        <a:rPr lang="en-US" sz="1200" dirty="0">
                          <a:effectLst/>
                          <a:latin typeface="Times New Roman" panose="02020603050405020304" pitchFamily="18" charset="0"/>
                          <a:cs typeface="Times New Roman" panose="02020603050405020304" pitchFamily="18" charset="0"/>
                        </a:rPr>
                        <a:t>The identified plant disease cannot be diagnosed using this method.  </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385" marR="21385" marT="0" marB="0"/>
                </a:tc>
                <a:extLst>
                  <a:ext uri="{0D108BD9-81ED-4DB2-BD59-A6C34878D82A}">
                    <a16:rowId xmlns:a16="http://schemas.microsoft.com/office/drawing/2014/main" val="2989936287"/>
                  </a:ext>
                </a:extLst>
              </a:tr>
              <a:tr h="129390">
                <a:tc>
                  <a:txBody>
                    <a:bodyPr/>
                    <a:lstStyle/>
                    <a:p>
                      <a:pPr marL="0" marR="0" algn="ctr">
                        <a:lnSpc>
                          <a:spcPct val="115000"/>
                        </a:lnSpc>
                        <a:spcAft>
                          <a:spcPts val="1000"/>
                        </a:spcAft>
                      </a:pPr>
                      <a:r>
                        <a:rPr lang="en-IN" sz="1400">
                          <a:effectLst/>
                          <a:latin typeface="Times New Roman" panose="02020603050405020304" pitchFamily="18" charset="0"/>
                          <a:cs typeface="Times New Roman" panose="02020603050405020304" pitchFamily="18" charset="0"/>
                        </a:rPr>
                        <a:t>Premananda et al. [5]</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385" marR="21385" marT="0" marB="0"/>
                </a:tc>
                <a:tc>
                  <a:txBody>
                    <a:bodyPr/>
                    <a:lstStyle/>
                    <a:p>
                      <a:pPr marL="0" marR="0" algn="ctr">
                        <a:lnSpc>
                          <a:spcPct val="115000"/>
                        </a:lnSpc>
                        <a:spcAft>
                          <a:spcPts val="1000"/>
                        </a:spcAft>
                      </a:pPr>
                      <a:r>
                        <a:rPr lang="en-IN" sz="1200">
                          <a:effectLst/>
                          <a:latin typeface="Times New Roman" panose="02020603050405020304" pitchFamily="18" charset="0"/>
                          <a:cs typeface="Times New Roman" panose="02020603050405020304" pitchFamily="18" charset="0"/>
                        </a:rPr>
                        <a:t>Adam optimizer and CNN</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385" marR="21385" marT="0" marB="0"/>
                </a:tc>
                <a:tc>
                  <a:txBody>
                    <a:bodyPr/>
                    <a:lstStyle/>
                    <a:p>
                      <a:pPr marL="342900" marR="0" lvl="0" indent="-342900" algn="ctr" rtl="0">
                        <a:lnSpc>
                          <a:spcPct val="115000"/>
                        </a:lnSpc>
                        <a:buFont typeface="Symbol" panose="05050102010706020507" pitchFamily="18" charset="2"/>
                        <a:buChar char=""/>
                      </a:pPr>
                      <a:r>
                        <a:rPr lang="en-US" sz="1200">
                          <a:effectLst/>
                          <a:latin typeface="Times New Roman" panose="02020603050405020304" pitchFamily="18" charset="0"/>
                          <a:cs typeface="Times New Roman" panose="02020603050405020304" pitchFamily="18" charset="0"/>
                        </a:rPr>
                        <a:t>Farmers can use this method to make suitable preventive decisions and obtain efficient diagnostic tools.</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385" marR="21385" marT="0" marB="0"/>
                </a:tc>
                <a:tc>
                  <a:txBody>
                    <a:bodyPr/>
                    <a:lstStyle/>
                    <a:p>
                      <a:pPr marL="0" marR="0" lvl="0" indent="0" algn="ctr" rtl="0">
                        <a:lnSpc>
                          <a:spcPct val="115000"/>
                        </a:lnSpc>
                        <a:spcAft>
                          <a:spcPts val="1000"/>
                        </a:spcAft>
                        <a:buFont typeface="Symbol" panose="05050102010706020507" pitchFamily="18" charset="2"/>
                        <a:buNone/>
                      </a:pPr>
                      <a:r>
                        <a:rPr lang="en-US" sz="1200" dirty="0">
                          <a:effectLst/>
                          <a:latin typeface="Times New Roman" panose="02020603050405020304" pitchFamily="18" charset="0"/>
                          <a:cs typeface="Times New Roman" panose="02020603050405020304" pitchFamily="18" charset="0"/>
                        </a:rPr>
                        <a:t>Moreover, the robustness of this approach is inadequate.</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385" marR="21385" marT="0" marB="0"/>
                </a:tc>
                <a:extLst>
                  <a:ext uri="{0D108BD9-81ED-4DB2-BD59-A6C34878D82A}">
                    <a16:rowId xmlns:a16="http://schemas.microsoft.com/office/drawing/2014/main" val="4089259492"/>
                  </a:ext>
                </a:extLst>
              </a:tr>
              <a:tr h="117987">
                <a:tc>
                  <a:txBody>
                    <a:bodyPr/>
                    <a:lstStyle/>
                    <a:p>
                      <a:pPr marL="0" marR="0" algn="ctr">
                        <a:lnSpc>
                          <a:spcPct val="115000"/>
                        </a:lnSpc>
                        <a:spcAft>
                          <a:spcPts val="1000"/>
                        </a:spcAft>
                      </a:pPr>
                      <a:r>
                        <a:rPr lang="en-IN" sz="1400">
                          <a:effectLst/>
                          <a:latin typeface="Times New Roman" panose="02020603050405020304" pitchFamily="18" charset="0"/>
                          <a:cs typeface="Times New Roman" panose="02020603050405020304" pitchFamily="18" charset="0"/>
                        </a:rPr>
                        <a:t>Albattah et al. [6]</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385" marR="21385" marT="0" marB="0"/>
                </a:tc>
                <a:tc>
                  <a:txBody>
                    <a:bodyPr/>
                    <a:lstStyle/>
                    <a:p>
                      <a:pPr marL="0" marR="0" algn="ctr">
                        <a:lnSpc>
                          <a:spcPct val="115000"/>
                        </a:lnSpc>
                        <a:spcAft>
                          <a:spcPts val="1000"/>
                        </a:spcAft>
                      </a:pPr>
                      <a:r>
                        <a:rPr lang="en-IN" sz="1200">
                          <a:effectLst/>
                          <a:latin typeface="Times New Roman" panose="02020603050405020304" pitchFamily="18" charset="0"/>
                          <a:cs typeface="Times New Roman" panose="02020603050405020304" pitchFamily="18" charset="0"/>
                        </a:rPr>
                        <a:t>CenterNet and DenseNet</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385" marR="21385" marT="0" marB="0"/>
                </a:tc>
                <a:tc>
                  <a:txBody>
                    <a:bodyPr/>
                    <a:lstStyle/>
                    <a:p>
                      <a:pPr marL="342900" marR="0" lvl="0" indent="-342900" algn="ctr" rtl="0">
                        <a:lnSpc>
                          <a:spcPct val="115000"/>
                        </a:lnSpc>
                        <a:buFont typeface="Symbol" panose="05050102010706020507" pitchFamily="18" charset="2"/>
                        <a:buChar char=""/>
                      </a:pPr>
                      <a:r>
                        <a:rPr lang="en-US" sz="1200">
                          <a:effectLst/>
                          <a:latin typeface="Times New Roman" panose="02020603050405020304" pitchFamily="18" charset="0"/>
                          <a:cs typeface="Times New Roman" panose="02020603050405020304" pitchFamily="18" charset="0"/>
                        </a:rPr>
                        <a:t>This technique makes it possible to identify and categorize many plant diseases.</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385" marR="21385" marT="0" marB="0"/>
                </a:tc>
                <a:tc>
                  <a:txBody>
                    <a:bodyPr/>
                    <a:lstStyle/>
                    <a:p>
                      <a:pPr marL="0" marR="0" lvl="0" indent="0" algn="ctr" rtl="0">
                        <a:lnSpc>
                          <a:spcPct val="115000"/>
                        </a:lnSpc>
                        <a:buFont typeface="Symbol" panose="05050102010706020507" pitchFamily="18" charset="2"/>
                        <a:buNone/>
                      </a:pPr>
                      <a:r>
                        <a:rPr lang="en-US" sz="1200" dirty="0">
                          <a:effectLst/>
                          <a:latin typeface="Times New Roman" panose="02020603050405020304" pitchFamily="18" charset="0"/>
                          <a:cs typeface="Times New Roman" panose="02020603050405020304" pitchFamily="18" charset="0"/>
                        </a:rPr>
                        <a:t>Mobile phone-based applications are unable to use this strategy.</a:t>
                      </a:r>
                    </a:p>
                    <a:p>
                      <a:pPr marL="228600" marR="0" algn="ctr">
                        <a:lnSpc>
                          <a:spcPct val="115000"/>
                        </a:lnSpc>
                      </a:pPr>
                      <a:r>
                        <a:rPr lang="en-US" sz="1200" dirty="0">
                          <a:effectLst/>
                          <a:latin typeface="Times New Roman" panose="02020603050405020304" pitchFamily="18" charset="0"/>
                          <a:cs typeface="Times New Roman" panose="02020603050405020304" pitchFamily="18" charset="0"/>
                        </a:rPr>
                        <a:t>.</a:t>
                      </a:r>
                    </a:p>
                    <a:p>
                      <a:pPr marL="228600" marR="0" algn="ctr">
                        <a:lnSpc>
                          <a:spcPct val="115000"/>
                        </a:lnSpc>
                        <a:spcAft>
                          <a:spcPts val="1000"/>
                        </a:spcAft>
                      </a:pPr>
                      <a:r>
                        <a:rPr lang="en-IN" sz="1200" dirty="0">
                          <a:effectLst/>
                          <a:latin typeface="Times New Roman" panose="02020603050405020304" pitchFamily="18" charset="0"/>
                          <a:cs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385" marR="21385" marT="0" marB="0"/>
                </a:tc>
                <a:extLst>
                  <a:ext uri="{0D108BD9-81ED-4DB2-BD59-A6C34878D82A}">
                    <a16:rowId xmlns:a16="http://schemas.microsoft.com/office/drawing/2014/main" val="3296971578"/>
                  </a:ext>
                </a:extLst>
              </a:tr>
              <a:tr h="74035">
                <a:tc>
                  <a:txBody>
                    <a:bodyPr/>
                    <a:lstStyle/>
                    <a:p>
                      <a:pPr marL="0" marR="0" algn="ctr">
                        <a:lnSpc>
                          <a:spcPct val="115000"/>
                        </a:lnSpc>
                        <a:spcAft>
                          <a:spcPts val="1000"/>
                        </a:spcAft>
                      </a:pPr>
                      <a:r>
                        <a:rPr lang="en-IN" sz="1400">
                          <a:effectLst/>
                          <a:latin typeface="Times New Roman" panose="02020603050405020304" pitchFamily="18" charset="0"/>
                          <a:cs typeface="Times New Roman" panose="02020603050405020304" pitchFamily="18" charset="0"/>
                        </a:rPr>
                        <a:t>Nair et al. [7]</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385" marR="21385" marT="0" marB="0"/>
                </a:tc>
                <a:tc>
                  <a:txBody>
                    <a:bodyPr/>
                    <a:lstStyle/>
                    <a:p>
                      <a:pPr marL="0" marR="0" algn="ctr">
                        <a:lnSpc>
                          <a:spcPct val="115000"/>
                        </a:lnSpc>
                        <a:spcAft>
                          <a:spcPts val="1000"/>
                        </a:spcAft>
                      </a:pPr>
                      <a:r>
                        <a:rPr lang="en-IN" sz="1200">
                          <a:effectLst/>
                          <a:latin typeface="Times New Roman" panose="02020603050405020304" pitchFamily="18" charset="0"/>
                          <a:cs typeface="Times New Roman" panose="02020603050405020304" pitchFamily="18" charset="0"/>
                        </a:rPr>
                        <a:t>PRI</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385" marR="21385" marT="0" marB="0"/>
                </a:tc>
                <a:tc>
                  <a:txBody>
                    <a:bodyPr/>
                    <a:lstStyle/>
                    <a:p>
                      <a:pPr marL="342900" marR="0" lvl="0" indent="-342900" algn="ctr" rtl="0">
                        <a:lnSpc>
                          <a:spcPct val="115000"/>
                        </a:lnSpc>
                        <a:buFont typeface="Symbol" panose="05050102010706020507" pitchFamily="18" charset="2"/>
                        <a:buChar char=""/>
                      </a:pPr>
                      <a:r>
                        <a:rPr lang="en-US" sz="1200">
                          <a:effectLst/>
                          <a:latin typeface="Times New Roman" panose="02020603050405020304" pitchFamily="18" charset="0"/>
                          <a:cs typeface="Times New Roman" panose="02020603050405020304" pitchFamily="18" charset="0"/>
                        </a:rPr>
                        <a:t>This method allows for an accurate identification of the variance in the CMD degree.</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385" marR="21385" marT="0" marB="0"/>
                </a:tc>
                <a:tc>
                  <a:txBody>
                    <a:bodyPr/>
                    <a:lstStyle/>
                    <a:p>
                      <a:pPr marL="0" marR="0" lvl="0" indent="0" algn="ctr" rtl="0">
                        <a:lnSpc>
                          <a:spcPct val="115000"/>
                        </a:lnSpc>
                        <a:spcAft>
                          <a:spcPts val="1000"/>
                        </a:spcAft>
                        <a:buFont typeface="Symbol" panose="05050102010706020507" pitchFamily="18" charset="2"/>
                        <a:buNone/>
                      </a:pPr>
                      <a:r>
                        <a:rPr lang="en-US" sz="1200" dirty="0">
                          <a:effectLst/>
                          <a:latin typeface="Times New Roman" panose="02020603050405020304" pitchFamily="18" charset="0"/>
                          <a:cs typeface="Times New Roman" panose="02020603050405020304" pitchFamily="18" charset="0"/>
                        </a:rPr>
                        <a:t>This method isn't totally automated.</a:t>
                      </a:r>
                    </a:p>
                    <a:p>
                      <a:pPr marL="0" marR="0" algn="ctr">
                        <a:lnSpc>
                          <a:spcPct val="115000"/>
                        </a:lnSpc>
                        <a:spcAft>
                          <a:spcPts val="1000"/>
                        </a:spcAft>
                      </a:pPr>
                      <a:r>
                        <a:rPr lang="en-IN" sz="1200" dirty="0">
                          <a:effectLst/>
                          <a:latin typeface="Times New Roman" panose="02020603050405020304" pitchFamily="18" charset="0"/>
                          <a:cs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385" marR="21385" marT="0" marB="0"/>
                </a:tc>
                <a:extLst>
                  <a:ext uri="{0D108BD9-81ED-4DB2-BD59-A6C34878D82A}">
                    <a16:rowId xmlns:a16="http://schemas.microsoft.com/office/drawing/2014/main" val="383295556"/>
                  </a:ext>
                </a:extLst>
              </a:tr>
              <a:tr h="803659">
                <a:tc>
                  <a:txBody>
                    <a:bodyPr/>
                    <a:lstStyle/>
                    <a:p>
                      <a:pPr marL="0" marR="0" algn="ctr">
                        <a:lnSpc>
                          <a:spcPct val="115000"/>
                        </a:lnSpc>
                        <a:spcAft>
                          <a:spcPts val="1000"/>
                        </a:spcAft>
                      </a:pPr>
                      <a:r>
                        <a:rPr lang="en-IN" sz="1400" dirty="0">
                          <a:effectLst/>
                          <a:latin typeface="Times New Roman" panose="02020603050405020304" pitchFamily="18" charset="0"/>
                          <a:cs typeface="Times New Roman" panose="02020603050405020304" pitchFamily="18" charset="0"/>
                        </a:rPr>
                        <a:t>Saleem et al. [8]</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385" marR="21385" marT="0" marB="0"/>
                </a:tc>
                <a:tc>
                  <a:txBody>
                    <a:bodyPr/>
                    <a:lstStyle/>
                    <a:p>
                      <a:pPr marL="0" marR="0" algn="ctr">
                        <a:lnSpc>
                          <a:spcPct val="115000"/>
                        </a:lnSpc>
                        <a:spcAft>
                          <a:spcPts val="1000"/>
                        </a:spcAft>
                      </a:pPr>
                      <a:r>
                        <a:rPr lang="en-IN" sz="1200" dirty="0">
                          <a:effectLst/>
                          <a:latin typeface="Times New Roman" panose="02020603050405020304" pitchFamily="18" charset="0"/>
                          <a:cs typeface="Times New Roman" panose="02020603050405020304" pitchFamily="18" charset="0"/>
                        </a:rPr>
                        <a:t>RFCN</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385" marR="21385" marT="0" marB="0"/>
                </a:tc>
                <a:tc>
                  <a:txBody>
                    <a:bodyPr/>
                    <a:lstStyle/>
                    <a:p>
                      <a:pPr marL="342900" marR="0" lvl="0" indent="-342900" algn="ctr" rtl="0">
                        <a:lnSpc>
                          <a:spcPct val="115000"/>
                        </a:lnSpc>
                        <a:buFont typeface="Symbol" panose="05050102010706020507" pitchFamily="18" charset="2"/>
                        <a:buChar char=""/>
                      </a:pPr>
                      <a:r>
                        <a:rPr lang="en-US" sz="1200" dirty="0">
                          <a:effectLst/>
                          <a:latin typeface="Times New Roman" panose="02020603050405020304" pitchFamily="18" charset="0"/>
                          <a:cs typeface="Times New Roman" panose="02020603050405020304" pitchFamily="18" charset="0"/>
                        </a:rPr>
                        <a:t> This approach can identify plant illnesses that affect any part of the plant.</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385" marR="21385" marT="0" marB="0"/>
                </a:tc>
                <a:tc>
                  <a:txBody>
                    <a:bodyPr/>
                    <a:lstStyle/>
                    <a:p>
                      <a:pPr marL="0" marR="0" lvl="0" indent="0" algn="ctr" rtl="0">
                        <a:lnSpc>
                          <a:spcPct val="115000"/>
                        </a:lnSpc>
                        <a:spcAft>
                          <a:spcPts val="1000"/>
                        </a:spcAft>
                        <a:buFont typeface="Symbol" panose="05050102010706020507" pitchFamily="18" charset="2"/>
                        <a:buNone/>
                      </a:pPr>
                      <a:r>
                        <a:rPr lang="en-US" sz="1200" dirty="0">
                          <a:effectLst/>
                          <a:latin typeface="Times New Roman" panose="02020603050405020304" pitchFamily="18" charset="0"/>
                          <a:cs typeface="Times New Roman" panose="02020603050405020304" pitchFamily="18" charset="0"/>
                        </a:rPr>
                        <a:t>This strategy does not provide sufficient overall performance.</a:t>
                      </a:r>
                    </a:p>
                    <a:p>
                      <a:pPr marL="0" marR="0" algn="ctr">
                        <a:lnSpc>
                          <a:spcPct val="115000"/>
                        </a:lnSpc>
                        <a:spcAft>
                          <a:spcPts val="1000"/>
                        </a:spcAft>
                      </a:pPr>
                      <a:r>
                        <a:rPr lang="en-IN" sz="1200" dirty="0">
                          <a:effectLst/>
                          <a:latin typeface="Times New Roman" panose="02020603050405020304" pitchFamily="18" charset="0"/>
                          <a:cs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385" marR="21385" marT="0" marB="0"/>
                </a:tc>
                <a:extLst>
                  <a:ext uri="{0D108BD9-81ED-4DB2-BD59-A6C34878D82A}">
                    <a16:rowId xmlns:a16="http://schemas.microsoft.com/office/drawing/2014/main" val="109797770"/>
                  </a:ext>
                </a:extLst>
              </a:tr>
            </a:tbl>
          </a:graphicData>
        </a:graphic>
      </p:graphicFrame>
      <p:sp>
        <p:nvSpPr>
          <p:cNvPr id="4" name="TextBox 3">
            <a:extLst>
              <a:ext uri="{FF2B5EF4-FFF2-40B4-BE49-F238E27FC236}">
                <a16:creationId xmlns:a16="http://schemas.microsoft.com/office/drawing/2014/main" id="{6CBF001E-3A77-D13B-A02D-9827637AC27B}"/>
              </a:ext>
            </a:extLst>
          </p:cNvPr>
          <p:cNvSpPr txBox="1"/>
          <p:nvPr/>
        </p:nvSpPr>
        <p:spPr>
          <a:xfrm>
            <a:off x="2872248" y="5898044"/>
            <a:ext cx="8498758" cy="709233"/>
          </a:xfrm>
          <a:prstGeom prst="rect">
            <a:avLst/>
          </a:prstGeom>
          <a:noFill/>
        </p:spPr>
        <p:txBody>
          <a:bodyPr wrap="square">
            <a:spAutoFit/>
          </a:bodyPr>
          <a:lstStyle/>
          <a:p>
            <a:pPr marL="0" marR="0" algn="ctr">
              <a:lnSpc>
                <a:spcPct val="115000"/>
              </a:lnSpc>
              <a:spcAft>
                <a:spcPts val="1000"/>
              </a:spcAft>
            </a:pPr>
            <a:r>
              <a:rPr lang="en-US" sz="1800" b="1" dirty="0">
                <a:effectLst/>
                <a:latin typeface="Times New Roman" panose="02020603050405020304" pitchFamily="18" charset="0"/>
                <a:ea typeface="Times New Roman" panose="02020603050405020304" pitchFamily="18" charset="0"/>
                <a:cs typeface="Arial" panose="020B0604020202020204" pitchFamily="34" charset="0"/>
              </a:rPr>
              <a:t>Table 1</a:t>
            </a:r>
            <a:r>
              <a:rPr lang="en-US" sz="1800" dirty="0">
                <a:effectLst/>
                <a:latin typeface="Times New Roman" panose="02020603050405020304" pitchFamily="18" charset="0"/>
                <a:ea typeface="Times New Roman" panose="02020603050405020304" pitchFamily="18" charset="0"/>
                <a:cs typeface="Arial" panose="020B0604020202020204" pitchFamily="34" charset="0"/>
              </a:rPr>
              <a:t>: Properties and Challenges of the Present Deep Learning-Based Model for Plant Disease Identification and Categorization</a:t>
            </a:r>
            <a:endParaRPr lang="en-US" sz="1600" dirty="0">
              <a:effectLst/>
              <a:latin typeface="Calibri" panose="020F050202020403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6791262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94CE46C-8375-CD81-EFDA-F8FC6A4DA3CC}"/>
              </a:ext>
            </a:extLst>
          </p:cNvPr>
          <p:cNvSpPr txBox="1"/>
          <p:nvPr/>
        </p:nvSpPr>
        <p:spPr>
          <a:xfrm>
            <a:off x="3046771" y="0"/>
            <a:ext cx="6098458" cy="755400"/>
          </a:xfrm>
          <a:prstGeom prst="rect">
            <a:avLst/>
          </a:prstGeom>
          <a:noFill/>
        </p:spPr>
        <p:txBody>
          <a:bodyPr wrap="square">
            <a:spAutoFit/>
          </a:bodyPr>
          <a:lstStyle/>
          <a:p>
            <a:pPr marL="0" marR="0" algn="ctr">
              <a:lnSpc>
                <a:spcPct val="115000"/>
              </a:lnSpc>
              <a:spcAft>
                <a:spcPts val="1000"/>
              </a:spcAft>
            </a:pPr>
            <a:r>
              <a:rPr lang="en-US" sz="4000" b="1" dirty="0">
                <a:effectLst/>
                <a:latin typeface="Times New Roman" panose="02020603050405020304" pitchFamily="18" charset="0"/>
                <a:ea typeface="Times New Roman" panose="02020603050405020304" pitchFamily="18" charset="0"/>
                <a:cs typeface="Arial" panose="020B0604020202020204" pitchFamily="34" charset="0"/>
              </a:rPr>
              <a:t>PROBLEM STATEMENT</a:t>
            </a:r>
            <a:endParaRPr lang="en-US" sz="4000" dirty="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5" name="TextBox 4">
            <a:extLst>
              <a:ext uri="{FF2B5EF4-FFF2-40B4-BE49-F238E27FC236}">
                <a16:creationId xmlns:a16="http://schemas.microsoft.com/office/drawing/2014/main" id="{EECAC288-8878-DC05-FEAC-3B25ED79D0C6}"/>
              </a:ext>
            </a:extLst>
          </p:cNvPr>
          <p:cNvSpPr txBox="1"/>
          <p:nvPr/>
        </p:nvSpPr>
        <p:spPr>
          <a:xfrm>
            <a:off x="1485900" y="755400"/>
            <a:ext cx="10489790" cy="5156796"/>
          </a:xfrm>
          <a:prstGeom prst="rect">
            <a:avLst/>
          </a:prstGeom>
          <a:noFill/>
        </p:spPr>
        <p:txBody>
          <a:bodyPr wrap="square">
            <a:spAutoFit/>
          </a:bodyPr>
          <a:lstStyle/>
          <a:p>
            <a:pPr marL="0" marR="0" algn="just">
              <a:lnSpc>
                <a:spcPct val="150000"/>
              </a:lnSpc>
              <a:spcAft>
                <a:spcPts val="1000"/>
              </a:spcAft>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The following is a list of some of the issues with the present paradigm for identifying and categorizing plant diseases.</a:t>
            </a:r>
          </a:p>
          <a:p>
            <a:pPr marL="342900" marR="0" lvl="0" indent="-342900" algn="just">
              <a:lnSpc>
                <a:spcPct val="150000"/>
              </a:lnSpc>
              <a:buFont typeface="Symbol" panose="05050102010706020507" pitchFamily="18" charset="2"/>
              <a:buChar char=""/>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Agriculture is the foundation of the world economy, providing billions of people with food security. However, crop yields are seriously threatened by plant diseases, which result in financial losses and decreased agricultural production. Plant illnesses must be recognized early and accurately in order to lessen their effects. Manual inspection is the foundation of traditional disease detection techniques, and it is labor-intensive, time-consuming, &amp; prone to human mistake.</a:t>
            </a:r>
          </a:p>
          <a:p>
            <a:pPr marL="342900" marR="0" lvl="0" indent="-342900" algn="just">
              <a:lnSpc>
                <a:spcPct val="150000"/>
              </a:lnSpc>
              <a:buFont typeface="Symbol" panose="05050102010706020507" pitchFamily="18" charset="2"/>
              <a:buChar char=""/>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Automated solutions for plant disease identification have showed promise with the growth of artificial intelligence (AI) and image processing technology. However, because of differences in lighting, backdrop complexity, plant shape, and the diversity of disease symptoms, these systems have a difficult time precisely identifying diseased areas.</a:t>
            </a:r>
          </a:p>
          <a:p>
            <a:pPr marL="342900" marR="0" lvl="0" indent="-342900" algn="just">
              <a:lnSpc>
                <a:spcPct val="150000"/>
              </a:lnSpc>
              <a:buFont typeface="Symbol" panose="05050102010706020507" pitchFamily="18" charset="2"/>
              <a:buChar char=""/>
            </a:pPr>
            <a:endParaRPr lang="en-US"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73933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2FAF870-1407-9297-CA05-0015EA050A02}"/>
              </a:ext>
            </a:extLst>
          </p:cNvPr>
          <p:cNvSpPr txBox="1"/>
          <p:nvPr/>
        </p:nvSpPr>
        <p:spPr>
          <a:xfrm>
            <a:off x="1589137" y="0"/>
            <a:ext cx="10489791" cy="6947030"/>
          </a:xfrm>
          <a:prstGeom prst="rect">
            <a:avLst/>
          </a:prstGeom>
          <a:noFill/>
        </p:spPr>
        <p:txBody>
          <a:bodyPr wrap="square">
            <a:spAutoFit/>
          </a:bodyPr>
          <a:lstStyle/>
          <a:p>
            <a:pPr marL="342900" marR="0" lvl="0" indent="-342900" algn="just">
              <a:lnSpc>
                <a:spcPct val="150000"/>
              </a:lnSpc>
              <a:spcAft>
                <a:spcPts val="1000"/>
              </a:spcAft>
              <a:buFont typeface="Symbol" panose="05050102010706020507" pitchFamily="18" charset="2"/>
              <a:buChar char=""/>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Individual of the most important steps in the identification of plant diseases is image segmentation, which entails dividing images into relevant areas in order to distinguish sick areas from healthy tissues and unimportant backdrops. Many segmentation techniques, including edge detection, thresholding, and clustering, have poor generalizability and frequently struggle to adjust to a variety of environmental situations. Convolutional neural networks (CNNs), a type of deep learning method, require huge labeled datasets and can be computationally costly, despite their increased accuracy.</a:t>
            </a:r>
          </a:p>
          <a:p>
            <a:pPr marL="342900" marR="0" lvl="0" indent="-342900" algn="just" rtl="0">
              <a:lnSpc>
                <a:spcPct val="150000"/>
              </a:lnSpc>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Adaptive segmentation techniques offer a dynamic solution to these problems by modifying parameters according to the properties of the image. These methods have the potential to decrease reliance on manual intervention, increase segmentation precision, and strengthen disease detection systems. However, there are still unanswered questions about how to best optimize adaptive segmentation techniques for practical agricultural applications, especially when it comes to managing complicated datasets and attaining scalability.</a:t>
            </a:r>
            <a:endParaRPr lang="en-US" sz="1800" dirty="0">
              <a:effectLst/>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gn="just">
              <a:lnSpc>
                <a:spcPct val="150000"/>
              </a:lnSpc>
              <a:spcAft>
                <a:spcPts val="1000"/>
              </a:spcAft>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Investigating and creating sophisticated adaptive segmentation methods for plant disease categorization and detection is the goal of this study. The project aims to solve existing constraints in order to help develop effective, precise, and broadly applicable solutions for food security and sustainable agriculture.</a:t>
            </a:r>
            <a:endParaRPr lang="en-US" sz="1800" dirty="0">
              <a:effectLst/>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gn="just">
              <a:lnSpc>
                <a:spcPct val="150000"/>
              </a:lnSpc>
              <a:spcAft>
                <a:spcPts val="1000"/>
              </a:spcAft>
              <a:buFont typeface="Symbol" panose="05050102010706020507" pitchFamily="18" charset="2"/>
              <a:buChar char=""/>
            </a:pPr>
            <a:endParaRPr lang="en-US"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93141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D87F35A-324A-0A20-0E77-84773ADFCB4C}"/>
              </a:ext>
            </a:extLst>
          </p:cNvPr>
          <p:cNvSpPr txBox="1"/>
          <p:nvPr/>
        </p:nvSpPr>
        <p:spPr>
          <a:xfrm>
            <a:off x="3046771" y="0"/>
            <a:ext cx="6098458" cy="755400"/>
          </a:xfrm>
          <a:prstGeom prst="rect">
            <a:avLst/>
          </a:prstGeom>
          <a:noFill/>
        </p:spPr>
        <p:txBody>
          <a:bodyPr wrap="square">
            <a:spAutoFit/>
          </a:bodyPr>
          <a:lstStyle/>
          <a:p>
            <a:pPr marL="0" marR="0" algn="ctr">
              <a:lnSpc>
                <a:spcPct val="115000"/>
              </a:lnSpc>
              <a:spcAft>
                <a:spcPts val="1000"/>
              </a:spcAft>
            </a:pPr>
            <a:r>
              <a:rPr lang="en-IN" sz="4000" b="1" dirty="0">
                <a:effectLst/>
                <a:latin typeface="Times New Roman" panose="02020603050405020304" pitchFamily="18" charset="0"/>
                <a:ea typeface="Times New Roman" panose="02020603050405020304" pitchFamily="18" charset="0"/>
                <a:cs typeface="Arial" panose="020B0604020202020204" pitchFamily="34" charset="0"/>
              </a:rPr>
              <a:t>Research Methodology </a:t>
            </a:r>
            <a:endParaRPr lang="en-US" sz="4000" dirty="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11" name="TextBox 10">
            <a:extLst>
              <a:ext uri="{FF2B5EF4-FFF2-40B4-BE49-F238E27FC236}">
                <a16:creationId xmlns:a16="http://schemas.microsoft.com/office/drawing/2014/main" id="{20976907-3A6A-BED5-3D39-1274262039C7}"/>
              </a:ext>
            </a:extLst>
          </p:cNvPr>
          <p:cNvSpPr txBox="1"/>
          <p:nvPr/>
        </p:nvSpPr>
        <p:spPr>
          <a:xfrm>
            <a:off x="1404046" y="914722"/>
            <a:ext cx="10561320" cy="5028556"/>
          </a:xfrm>
          <a:prstGeom prst="rect">
            <a:avLst/>
          </a:prstGeom>
          <a:noFill/>
        </p:spPr>
        <p:txBody>
          <a:bodyPr wrap="square">
            <a:spAutoFit/>
          </a:bodyPr>
          <a:lstStyle/>
          <a:p>
            <a:pPr marL="285750" marR="0" lvl="0" indent="-285750" algn="just" defTabSz="914400" rtl="0" eaLnBrk="0" fontAlgn="base" latinLnBrk="0" hangingPunct="0">
              <a:lnSpc>
                <a:spcPct val="150000"/>
              </a:lnSpc>
              <a:spcBef>
                <a:spcPct val="0"/>
              </a:spcBef>
              <a:spcAft>
                <a:spcPct val="0"/>
              </a:spcAft>
              <a:buClrTx/>
              <a:buSzTx/>
              <a:buFont typeface="Wingdings" panose="05000000000000000000" pitchFamily="2" charset="2"/>
              <a:buChar char="§"/>
              <a:tabLst/>
            </a:pPr>
            <a:r>
              <a:rPr kumimoji="0" lang="en-US" altLang="en-US" sz="18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The level of agricultural output in a country has a significant influence on its growth in GDP. </a:t>
            </a:r>
          </a:p>
          <a:p>
            <a:pPr marL="285750" marR="0" lvl="0" indent="-285750" algn="just" defTabSz="914400" rtl="0" eaLnBrk="0" fontAlgn="base" latinLnBrk="0" hangingPunct="0">
              <a:lnSpc>
                <a:spcPct val="150000"/>
              </a:lnSpc>
              <a:spcBef>
                <a:spcPct val="0"/>
              </a:spcBef>
              <a:spcAft>
                <a:spcPct val="0"/>
              </a:spcAft>
              <a:buClrTx/>
              <a:buSzTx/>
              <a:buFont typeface="Wingdings" panose="05000000000000000000" pitchFamily="2" charset="2"/>
              <a:buChar char="§"/>
              <a:tabLst/>
            </a:pPr>
            <a:r>
              <a:rPr kumimoji="0" lang="en-US" altLang="en-US" sz="18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The biggest obstacle to ensuring food supply and excellence, nevertheless, is disease in plants. </a:t>
            </a:r>
          </a:p>
          <a:p>
            <a:pPr marL="285750" marR="0" lvl="0" indent="-285750" algn="just" defTabSz="914400" rtl="0" eaLnBrk="0" fontAlgn="base" latinLnBrk="0" hangingPunct="0">
              <a:lnSpc>
                <a:spcPct val="150000"/>
              </a:lnSpc>
              <a:spcBef>
                <a:spcPct val="0"/>
              </a:spcBef>
              <a:spcAft>
                <a:spcPct val="0"/>
              </a:spcAft>
              <a:buClrTx/>
              <a:buSzTx/>
              <a:buFont typeface="Wingdings" panose="05000000000000000000" pitchFamily="2" charset="2"/>
              <a:buChar char="§"/>
              <a:tabLst/>
            </a:pPr>
            <a:r>
              <a:rPr kumimoji="0" lang="en-US" altLang="en-US" sz="18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The rapid identification of plant infections is essential to maintaining global wellness and good health. </a:t>
            </a:r>
          </a:p>
          <a:p>
            <a:pPr marL="285750" marR="0" lvl="0" indent="-285750" algn="just" defTabSz="914400" rtl="0" eaLnBrk="0" fontAlgn="base" latinLnBrk="0" hangingPunct="0">
              <a:lnSpc>
                <a:spcPct val="150000"/>
              </a:lnSpc>
              <a:spcBef>
                <a:spcPct val="0"/>
              </a:spcBef>
              <a:spcAft>
                <a:spcPct val="0"/>
              </a:spcAft>
              <a:buClrTx/>
              <a:buSzTx/>
              <a:buFont typeface="Wingdings" panose="05000000000000000000" pitchFamily="2" charset="2"/>
              <a:buChar char="§"/>
              <a:tabLst/>
            </a:pPr>
            <a:r>
              <a:rPr kumimoji="0" lang="en-US" altLang="en-US" sz="18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During on-site inspections, an expert in pathology physically evaluates every plant as a component of the routine diagnosis procedure. </a:t>
            </a:r>
          </a:p>
          <a:p>
            <a:pPr marL="285750" marR="0" lvl="0" indent="-285750" algn="just" defTabSz="914400" rtl="0" eaLnBrk="0" fontAlgn="base" latinLnBrk="0" hangingPunct="0">
              <a:lnSpc>
                <a:spcPct val="150000"/>
              </a:lnSpc>
              <a:spcBef>
                <a:spcPct val="0"/>
              </a:spcBef>
              <a:spcAft>
                <a:spcPct val="0"/>
              </a:spcAft>
              <a:buClrTx/>
              <a:buSzTx/>
              <a:buFont typeface="Wingdings" panose="05000000000000000000" pitchFamily="2" charset="2"/>
              <a:buChar char="§"/>
              <a:tabLst/>
            </a:pPr>
            <a:r>
              <a:rPr kumimoji="0" lang="en-US" altLang="en-US" sz="18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Yet, a shortage of labor and the low reliability of manual disease examination limit its application. </a:t>
            </a:r>
          </a:p>
          <a:p>
            <a:pPr marL="285750" marR="0" lvl="0" indent="-285750" algn="just" defTabSz="914400" rtl="0" eaLnBrk="0" fontAlgn="base" latinLnBrk="0" hangingPunct="0">
              <a:lnSpc>
                <a:spcPct val="150000"/>
              </a:lnSpc>
              <a:spcBef>
                <a:spcPct val="0"/>
              </a:spcBef>
              <a:spcAft>
                <a:spcPct val="0"/>
              </a:spcAft>
              <a:buClrTx/>
              <a:buSzTx/>
              <a:buFont typeface="Wingdings" panose="05000000000000000000" pitchFamily="2" charset="2"/>
              <a:buChar char="§"/>
              <a:tabLst/>
            </a:pPr>
            <a:r>
              <a:rPr lang="en-US" sz="1800" dirty="0">
                <a:effectLst/>
                <a:latin typeface="Times New Roman" panose="02020603050405020304" pitchFamily="18" charset="0"/>
                <a:ea typeface="Times New Roman" panose="02020603050405020304" pitchFamily="18" charset="0"/>
              </a:rPr>
              <a:t>The creation of computerized methods that can precisely identify and classify a wide range of plant illnesses is necessary to address such problems. </a:t>
            </a:r>
          </a:p>
          <a:p>
            <a:pPr marL="285750" marR="0" lvl="0" indent="-285750" algn="just" defTabSz="914400" rtl="0" eaLnBrk="0" fontAlgn="base" latinLnBrk="0" hangingPunct="0">
              <a:lnSpc>
                <a:spcPct val="150000"/>
              </a:lnSpc>
              <a:spcBef>
                <a:spcPct val="0"/>
              </a:spcBef>
              <a:spcAft>
                <a:spcPct val="0"/>
              </a:spcAft>
              <a:buClrTx/>
              <a:buSzTx/>
              <a:buFont typeface="Wingdings" panose="05000000000000000000" pitchFamily="2" charset="2"/>
              <a:buChar char="§"/>
              <a:tabLst/>
            </a:pPr>
            <a:r>
              <a:rPr lang="en-US" sz="1800" dirty="0">
                <a:effectLst/>
                <a:latin typeface="Times New Roman" panose="02020603050405020304" pitchFamily="18" charset="0"/>
                <a:ea typeface="Times New Roman" panose="02020603050405020304" pitchFamily="18" charset="0"/>
              </a:rPr>
              <a:t>New viruses are constantly emerging on leaves of plants as a result of continuous modifications to crop structure and cultivation methods. </a:t>
            </a:r>
          </a:p>
          <a:p>
            <a:pPr marL="285750" marR="0" lvl="0" indent="-285750" algn="just" defTabSz="914400" rtl="0" eaLnBrk="0" fontAlgn="base" latinLnBrk="0" hangingPunct="0">
              <a:lnSpc>
                <a:spcPct val="150000"/>
              </a:lnSpc>
              <a:spcBef>
                <a:spcPct val="0"/>
              </a:spcBef>
              <a:spcAft>
                <a:spcPct val="0"/>
              </a:spcAft>
              <a:buClrTx/>
              <a:buSzTx/>
              <a:buFont typeface="Wingdings" panose="05000000000000000000" pitchFamily="2" charset="2"/>
              <a:buChar char="§"/>
              <a:tabLst/>
            </a:pPr>
            <a:r>
              <a:rPr lang="en-US" sz="1800" dirty="0">
                <a:effectLst/>
                <a:latin typeface="Times New Roman" panose="02020603050405020304" pitchFamily="18" charset="0"/>
                <a:ea typeface="Times New Roman" panose="02020603050405020304" pitchFamily="18" charset="0"/>
              </a:rPr>
              <a:t>Consequently, early identification and precise categorization of diseased plant leaves would prevent the infection from developing and promote robust plant output growth. </a:t>
            </a:r>
          </a:p>
        </p:txBody>
      </p:sp>
    </p:spTree>
    <p:extLst>
      <p:ext uri="{BB962C8B-B14F-4D97-AF65-F5344CB8AC3E}">
        <p14:creationId xmlns:p14="http://schemas.microsoft.com/office/powerpoint/2010/main" val="21609286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76A6F8E-8690-8B83-E995-83DC1DC41C8F}"/>
              </a:ext>
            </a:extLst>
          </p:cNvPr>
          <p:cNvSpPr txBox="1"/>
          <p:nvPr/>
        </p:nvSpPr>
        <p:spPr>
          <a:xfrm>
            <a:off x="1544893" y="0"/>
            <a:ext cx="10475041" cy="4816190"/>
          </a:xfrm>
          <a:prstGeom prst="rect">
            <a:avLst/>
          </a:prstGeom>
          <a:noFill/>
        </p:spPr>
        <p:txBody>
          <a:bodyPr wrap="square">
            <a:spAutoFit/>
          </a:bodyPr>
          <a:lstStyle/>
          <a:p>
            <a:pPr marL="285750" marR="0" lvl="0" indent="-285750" algn="just" defTabSz="914400" rtl="0" eaLnBrk="0" fontAlgn="base" latinLnBrk="0" hangingPunct="0">
              <a:lnSpc>
                <a:spcPct val="150000"/>
              </a:lnSpc>
              <a:spcBef>
                <a:spcPct val="0"/>
              </a:spcBef>
              <a:spcAft>
                <a:spcPct val="0"/>
              </a:spcAft>
              <a:buClrTx/>
              <a:buSzTx/>
              <a:buFont typeface="Wingdings" panose="05000000000000000000" pitchFamily="2" charset="2"/>
              <a:buChar char="§"/>
              <a:tabLst/>
            </a:pPr>
            <a:r>
              <a:rPr lang="en-US" sz="1800" dirty="0">
                <a:effectLst/>
                <a:latin typeface="Times New Roman" panose="02020603050405020304" pitchFamily="18" charset="0"/>
                <a:ea typeface="Times New Roman" panose="02020603050405020304" pitchFamily="18" charset="0"/>
              </a:rPr>
              <a:t>It is difficult to accurately identify and classify plant diseases due to the striking color resemblance among normal and infected plant regions, disturbances in the specimens, a low-in data present in both the forefront and the background of images, and variations in the dimension, location, colors, and arrangement of leaves on plants. </a:t>
            </a:r>
          </a:p>
          <a:p>
            <a:pPr marL="285750" indent="-285750" algn="just" defTabSz="914400" eaLnBrk="0" fontAlgn="base" hangingPunct="0">
              <a:lnSpc>
                <a:spcPct val="150000"/>
              </a:lnSpc>
              <a:spcBef>
                <a:spcPct val="0"/>
              </a:spcBef>
              <a:spcAft>
                <a:spcPct val="0"/>
              </a:spcAft>
              <a:buFont typeface="Wingdings" panose="05000000000000000000" pitchFamily="2" charset="2"/>
              <a:buChar char="§"/>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With this concept, an efficient machine learning model will be used to identify and classify plant illnesses. </a:t>
            </a:r>
          </a:p>
          <a:p>
            <a:pPr marL="285750" indent="-285750" algn="just" defTabSz="914400" eaLnBrk="0" fontAlgn="base" hangingPunct="0">
              <a:lnSpc>
                <a:spcPct val="150000"/>
              </a:lnSpc>
              <a:spcBef>
                <a:spcPct val="0"/>
              </a:spcBef>
              <a:spcAft>
                <a:spcPct val="0"/>
              </a:spcAft>
              <a:buFont typeface="Wingdings" panose="05000000000000000000" pitchFamily="2" charset="2"/>
              <a:buChar char="§"/>
            </a:pPr>
            <a:r>
              <a:rPr lang="en-US" sz="1800" dirty="0">
                <a:effectLst/>
                <a:latin typeface="Times New Roman" panose="02020603050405020304" pitchFamily="18" charset="0"/>
                <a:ea typeface="Times New Roman" panose="02020603050405020304" pitchFamily="18" charset="0"/>
              </a:rPr>
              <a:t>The necessary picture data will first be obtained from internet databases. </a:t>
            </a:r>
          </a:p>
          <a:p>
            <a:pPr marL="285750" indent="-285750" algn="just" defTabSz="914400" eaLnBrk="0" fontAlgn="base" hangingPunct="0">
              <a:lnSpc>
                <a:spcPct val="150000"/>
              </a:lnSpc>
              <a:spcBef>
                <a:spcPct val="0"/>
              </a:spcBef>
              <a:spcAft>
                <a:spcPct val="0"/>
              </a:spcAft>
              <a:buFont typeface="Wingdings" panose="05000000000000000000" pitchFamily="2" charset="2"/>
              <a:buChar char="§"/>
            </a:pPr>
            <a:r>
              <a:rPr lang="en-US" sz="1800" dirty="0">
                <a:effectLst/>
                <a:latin typeface="Times New Roman" panose="02020603050405020304" pitchFamily="18" charset="0"/>
                <a:ea typeface="Times New Roman" panose="02020603050405020304" pitchFamily="18" charset="0"/>
              </a:rPr>
              <a:t>An adjustable and attention-based masked region-based neural network with convolution (RCNN) (AAM-RCNN) will be used to process the collected pictures as inputs for the segments step. </a:t>
            </a:r>
          </a:p>
          <a:p>
            <a:pPr marL="285750" indent="-285750" algn="just" defTabSz="914400" eaLnBrk="0" fontAlgn="base" hangingPunct="0">
              <a:lnSpc>
                <a:spcPct val="150000"/>
              </a:lnSpc>
              <a:spcBef>
                <a:spcPct val="0"/>
              </a:spcBef>
              <a:spcAft>
                <a:spcPct val="0"/>
              </a:spcAft>
              <a:buFont typeface="Wingdings" panose="05000000000000000000" pitchFamily="2" charset="2"/>
              <a:buChar char="§"/>
            </a:pPr>
            <a:r>
              <a:rPr lang="en-US" sz="1800" dirty="0">
                <a:effectLst/>
                <a:latin typeface="Times New Roman" panose="02020603050405020304" pitchFamily="18" charset="0"/>
                <a:ea typeface="Times New Roman" panose="02020603050405020304" pitchFamily="18" charset="0"/>
              </a:rPr>
              <a:t>For better categorization effectiveness, the Integrated Golden Tortoises Bug Optimization (IGTBO) will be used to adjust the AAM-RCNN's settings. </a:t>
            </a:r>
            <a:endParaRPr lang="en-US" sz="1800" dirty="0">
              <a:effectLst/>
              <a:latin typeface="Calibri" panose="020F0502020204030204" pitchFamily="34" charset="0"/>
              <a:ea typeface="Times New Roman" panose="02020603050405020304" pitchFamily="18" charset="0"/>
              <a:cs typeface="Arial" panose="020B0604020202020204" pitchFamily="34" charset="0"/>
            </a:endParaRPr>
          </a:p>
          <a:p>
            <a:pPr marL="285750" marR="0" lvl="0" indent="-285750" algn="just" defTabSz="914400" rtl="0" eaLnBrk="0" fontAlgn="base" latinLnBrk="0" hangingPunct="0">
              <a:lnSpc>
                <a:spcPct val="150000"/>
              </a:lnSpc>
              <a:spcBef>
                <a:spcPct val="0"/>
              </a:spcBef>
              <a:spcAft>
                <a:spcPct val="0"/>
              </a:spcAft>
              <a:buClrTx/>
              <a:buSzTx/>
              <a:buFont typeface="Wingdings" panose="05000000000000000000" pitchFamily="2" charset="2"/>
              <a:buChar char="§"/>
              <a:tabLst/>
            </a:pPr>
            <a:endPar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AE4F1947-A9E1-CE19-76FC-320D554E17B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51123" y="3969467"/>
            <a:ext cx="6894254" cy="2635584"/>
          </a:xfrm>
          <a:prstGeom prst="rect">
            <a:avLst/>
          </a:prstGeom>
          <a:noFill/>
          <a:ln>
            <a:noFill/>
          </a:ln>
        </p:spPr>
      </p:pic>
      <p:sp>
        <p:nvSpPr>
          <p:cNvPr id="6" name="TextBox 5">
            <a:extLst>
              <a:ext uri="{FF2B5EF4-FFF2-40B4-BE49-F238E27FC236}">
                <a16:creationId xmlns:a16="http://schemas.microsoft.com/office/drawing/2014/main" id="{9D207B55-AC5A-9CC0-C47B-14B938DED1F7}"/>
              </a:ext>
            </a:extLst>
          </p:cNvPr>
          <p:cNvSpPr txBox="1"/>
          <p:nvPr/>
        </p:nvSpPr>
        <p:spPr>
          <a:xfrm>
            <a:off x="2894369" y="6409709"/>
            <a:ext cx="8130048" cy="390684"/>
          </a:xfrm>
          <a:prstGeom prst="rect">
            <a:avLst/>
          </a:prstGeom>
          <a:noFill/>
        </p:spPr>
        <p:txBody>
          <a:bodyPr wrap="square">
            <a:spAutoFit/>
          </a:bodyPr>
          <a:lstStyle/>
          <a:p>
            <a:pPr marL="0" marR="0" algn="ctr">
              <a:lnSpc>
                <a:spcPct val="115000"/>
              </a:lnSpc>
              <a:spcAft>
                <a:spcPts val="1000"/>
              </a:spcAft>
            </a:pPr>
            <a:r>
              <a:rPr lang="en-US" sz="1800" b="1" dirty="0">
                <a:effectLst/>
                <a:latin typeface="Times New Roman" panose="02020603050405020304" pitchFamily="18" charset="0"/>
                <a:ea typeface="Times New Roman" panose="02020603050405020304" pitchFamily="18" charset="0"/>
                <a:cs typeface="Arial" panose="020B0604020202020204" pitchFamily="34" charset="0"/>
              </a:rPr>
              <a:t>Fig. 2 </a:t>
            </a:r>
            <a:r>
              <a:rPr lang="en-US" sz="1800" dirty="0">
                <a:effectLst/>
                <a:latin typeface="Times New Roman" panose="02020603050405020304" pitchFamily="18" charset="0"/>
                <a:ea typeface="Times New Roman" panose="02020603050405020304" pitchFamily="18" charset="0"/>
                <a:cs typeface="Arial" panose="020B0604020202020204" pitchFamily="34" charset="0"/>
              </a:rPr>
              <a:t>shows a diagrammatic representation of identification and classification model.</a:t>
            </a:r>
            <a:endParaRPr lang="en-US" sz="1600" dirty="0">
              <a:effectLst/>
              <a:latin typeface="Calibri" panose="020F050202020403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19214201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26676E0-059A-4EDB-9CB0-7EFCF88AB71D}"/>
              </a:ext>
            </a:extLst>
          </p:cNvPr>
          <p:cNvSpPr txBox="1"/>
          <p:nvPr/>
        </p:nvSpPr>
        <p:spPr>
          <a:xfrm>
            <a:off x="2901746" y="0"/>
            <a:ext cx="6098458" cy="755400"/>
          </a:xfrm>
          <a:prstGeom prst="rect">
            <a:avLst/>
          </a:prstGeom>
          <a:noFill/>
        </p:spPr>
        <p:txBody>
          <a:bodyPr wrap="square">
            <a:spAutoFit/>
          </a:bodyPr>
          <a:lstStyle/>
          <a:p>
            <a:pPr marL="0" marR="0" algn="ctr">
              <a:lnSpc>
                <a:spcPct val="115000"/>
              </a:lnSpc>
              <a:spcAft>
                <a:spcPts val="1000"/>
              </a:spcAft>
            </a:pPr>
            <a:r>
              <a:rPr lang="en-US" sz="4000" b="1" dirty="0">
                <a:effectLst/>
                <a:latin typeface="Times New Roman" panose="02020603050405020304" pitchFamily="18" charset="0"/>
                <a:ea typeface="Times New Roman" panose="02020603050405020304" pitchFamily="18" charset="0"/>
                <a:cs typeface="Arial" panose="020B0604020202020204" pitchFamily="34" charset="0"/>
              </a:rPr>
              <a:t>CONCLUSION</a:t>
            </a:r>
            <a:endParaRPr lang="en-US" sz="4000" dirty="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5" name="TextBox 4">
            <a:extLst>
              <a:ext uri="{FF2B5EF4-FFF2-40B4-BE49-F238E27FC236}">
                <a16:creationId xmlns:a16="http://schemas.microsoft.com/office/drawing/2014/main" id="{8DB7A2A5-FC67-1BDC-A180-7C5E9D9B8459}"/>
              </a:ext>
            </a:extLst>
          </p:cNvPr>
          <p:cNvSpPr txBox="1"/>
          <p:nvPr/>
        </p:nvSpPr>
        <p:spPr>
          <a:xfrm>
            <a:off x="1603886" y="755400"/>
            <a:ext cx="10371803" cy="3756606"/>
          </a:xfrm>
          <a:prstGeom prst="rect">
            <a:avLst/>
          </a:prstGeom>
          <a:noFill/>
        </p:spPr>
        <p:txBody>
          <a:bodyPr wrap="square">
            <a:spAutoFit/>
          </a:bodyPr>
          <a:lstStyle/>
          <a:p>
            <a:pPr marL="285750" marR="0" indent="-285750" algn="just">
              <a:lnSpc>
                <a:spcPct val="150000"/>
              </a:lnSpc>
              <a:spcAft>
                <a:spcPts val="1000"/>
              </a:spcAft>
              <a:buFont typeface="Wingdings" panose="05000000000000000000" pitchFamily="2" charset="2"/>
              <a:buChar char="v"/>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The degree of sensitivity Precision, Particularity, and Negative Prediction Value are among the several favorable metrics that were used to validate the efficacy of the constructed model. </a:t>
            </a:r>
          </a:p>
          <a:p>
            <a:pPr marL="285750" marR="0" indent="-285750" algn="just">
              <a:lnSpc>
                <a:spcPct val="150000"/>
              </a:lnSpc>
              <a:spcAft>
                <a:spcPts val="1000"/>
              </a:spcAft>
              <a:buFont typeface="Wingdings" panose="05000000000000000000" pitchFamily="2" charset="2"/>
              <a:buChar char="v"/>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A number of studies including the deep learning-based crop identification and categorization model will be carried out in the programming language Python. </a:t>
            </a:r>
          </a:p>
          <a:p>
            <a:pPr marL="285750" marR="0" indent="-285750" algn="just">
              <a:lnSpc>
                <a:spcPct val="150000"/>
              </a:lnSpc>
              <a:spcAft>
                <a:spcPts val="1000"/>
              </a:spcAft>
              <a:buFont typeface="Wingdings" panose="05000000000000000000" pitchFamily="2" charset="2"/>
              <a:buChar char="v"/>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The results of these studies will include the following metrics: False Negative Rate (FNR), False Positive Rate (FPR), and False Discovery Rate (FDR), as well as the negative metrics, F1Score, Precision, and Mathews Correlation Coefficient (MCC). </a:t>
            </a:r>
          </a:p>
          <a:p>
            <a:pPr marL="285750" marR="0" indent="-285750" algn="just">
              <a:lnSpc>
                <a:spcPct val="150000"/>
              </a:lnSpc>
              <a:spcAft>
                <a:spcPts val="1000"/>
              </a:spcAft>
              <a:buFont typeface="Wingdings" panose="05000000000000000000" pitchFamily="2" charset="2"/>
              <a:buChar char="v"/>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Additionally, a comparison of current approaches will be conducted. </a:t>
            </a:r>
            <a:endParaRPr lang="en-US" sz="1600" dirty="0">
              <a:effectLst/>
              <a:latin typeface="Calibri" panose="020F050202020403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3537544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FA5B17F-47EB-3FF0-6F79-929C82F5CA82}"/>
              </a:ext>
            </a:extLst>
          </p:cNvPr>
          <p:cNvSpPr txBox="1"/>
          <p:nvPr/>
        </p:nvSpPr>
        <p:spPr>
          <a:xfrm>
            <a:off x="2781299" y="0"/>
            <a:ext cx="6098458" cy="755400"/>
          </a:xfrm>
          <a:prstGeom prst="rect">
            <a:avLst/>
          </a:prstGeom>
          <a:noFill/>
        </p:spPr>
        <p:txBody>
          <a:bodyPr wrap="square">
            <a:spAutoFit/>
          </a:bodyPr>
          <a:lstStyle/>
          <a:p>
            <a:pPr marL="0" marR="0" algn="ctr">
              <a:lnSpc>
                <a:spcPct val="115000"/>
              </a:lnSpc>
              <a:spcAft>
                <a:spcPts val="1000"/>
              </a:spcAft>
            </a:pPr>
            <a:r>
              <a:rPr lang="en-IN" sz="4000" b="1" dirty="0">
                <a:effectLst/>
                <a:latin typeface="Times New Roman" panose="02020603050405020304" pitchFamily="18" charset="0"/>
                <a:ea typeface="Times New Roman" panose="02020603050405020304" pitchFamily="18" charset="0"/>
                <a:cs typeface="Arial" panose="020B0604020202020204" pitchFamily="34" charset="0"/>
              </a:rPr>
              <a:t>REFERENCES</a:t>
            </a:r>
            <a:endParaRPr lang="en-US" sz="4000" dirty="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5" name="TextBox 4">
            <a:extLst>
              <a:ext uri="{FF2B5EF4-FFF2-40B4-BE49-F238E27FC236}">
                <a16:creationId xmlns:a16="http://schemas.microsoft.com/office/drawing/2014/main" id="{31004D81-53B2-3116-B2CE-494866F79B84}"/>
              </a:ext>
            </a:extLst>
          </p:cNvPr>
          <p:cNvSpPr txBox="1"/>
          <p:nvPr/>
        </p:nvSpPr>
        <p:spPr>
          <a:xfrm>
            <a:off x="1412157" y="755400"/>
            <a:ext cx="10578281" cy="5859553"/>
          </a:xfrm>
          <a:prstGeom prst="rect">
            <a:avLst/>
          </a:prstGeom>
          <a:noFill/>
        </p:spPr>
        <p:txBody>
          <a:bodyPr wrap="square">
            <a:spAutoFit/>
          </a:bodyPr>
          <a:lstStyle/>
          <a:p>
            <a:pPr marL="342900" marR="0" lvl="0" indent="-342900" algn="just" rtl="0">
              <a:lnSpc>
                <a:spcPct val="150000"/>
              </a:lnSpc>
              <a:buSzPts val="1200"/>
              <a:buFont typeface="Wingdings" panose="05000000000000000000" pitchFamily="2" charset="2"/>
              <a:buChar char="ü"/>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Emmanuel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Moupojou</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Appolinaire</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Tagne</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Florent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Retraint</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Anicet</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Tadonkemwa</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Dongmo Wilfried, Hyppolite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Tapamo</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and Marcellin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Nkenlifack</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FieldPlant</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 Dataset of Field Plant Images for Plant Disease Detection and Classification With Deep Learning," IEEE Access, vol. 11, pp. 35398-35410, 2023.</a:t>
            </a:r>
          </a:p>
          <a:p>
            <a:pPr marL="342900" marR="0" lvl="0" indent="-342900" algn="just" rtl="0">
              <a:lnSpc>
                <a:spcPct val="150000"/>
              </a:lnSpc>
              <a:buSzPts val="1200"/>
              <a:buFont typeface="Wingdings" panose="05000000000000000000" pitchFamily="2" charset="2"/>
              <a:buChar char="ü"/>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K. M. Hosny, W. M. El-Hady, F. M. Samy, E.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Vrochidou</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and G. A. Papakostas, "Multi-Class Classification of Plant Leaf Diseases Using Feature Fusion of Deep Convolutional Neural Network and Local Binary Pattern," IEEE Access, vol. 11, pp. 62307-62317, 2023.</a:t>
            </a:r>
          </a:p>
          <a:p>
            <a:pPr marL="342900" marR="0" lvl="0" indent="-342900" algn="just" rtl="0">
              <a:lnSpc>
                <a:spcPct val="150000"/>
              </a:lnSpc>
              <a:buSzPts val="1200"/>
              <a:buFont typeface="Wingdings" panose="05000000000000000000" pitchFamily="2" charset="2"/>
              <a:buChar char="ü"/>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K. P. Asha Rani and S.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Gowrishankar</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"Pathogen-Based Classification of Plant Diseases: A Deep Transfer Learning Approach for Intelligent Support Systems," IEEE Access, vol. 11, pp. 64476-64493, 2023.</a:t>
            </a:r>
          </a:p>
          <a:p>
            <a:pPr marL="342900" marR="0" lvl="0" indent="-342900" algn="just" rtl="0">
              <a:lnSpc>
                <a:spcPct val="150000"/>
              </a:lnSpc>
              <a:buSzPts val="1200"/>
              <a:buFont typeface="Wingdings" panose="05000000000000000000" pitchFamily="2" charset="2"/>
              <a:buChar char="ü"/>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Mitali V.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Shewale</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and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Rohin</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D.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Daruwala</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"High performance deep learning architecture for early detection and classification of plant leaf disease," Journal of Agriculture and Food Research, vol. 14, pp. 100675, December 2023.</a:t>
            </a:r>
          </a:p>
          <a:p>
            <a:pPr marL="342900" marR="0" lvl="0" indent="-342900" algn="just" rtl="0">
              <a:lnSpc>
                <a:spcPct val="150000"/>
              </a:lnSpc>
              <a:buSzPts val="1200"/>
              <a:buFont typeface="Wingdings" panose="05000000000000000000" pitchFamily="2" charset="2"/>
              <a:buChar char="ü"/>
            </a:pP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Sanasam</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Premananda Singh,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Keisham</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Pritamdas</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Kharibam</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Jilenkumari</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Devi, and Salam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Devayani</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Devi, "Custom Convolutional Neural Network for Detection and Classification of Rice Plant Diseases," Procedia Computer Science, vol. 218, pp. 2026-2040, 2023.</a:t>
            </a:r>
          </a:p>
        </p:txBody>
      </p:sp>
    </p:spTree>
    <p:extLst>
      <p:ext uri="{BB962C8B-B14F-4D97-AF65-F5344CB8AC3E}">
        <p14:creationId xmlns:p14="http://schemas.microsoft.com/office/powerpoint/2010/main" val="19789646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75AC412-8BEF-FC5E-43FA-6825FB2D486F}"/>
              </a:ext>
            </a:extLst>
          </p:cNvPr>
          <p:cNvSpPr>
            <a:spLocks noGrp="1"/>
          </p:cNvSpPr>
          <p:nvPr>
            <p:ph idx="1"/>
          </p:nvPr>
        </p:nvSpPr>
        <p:spPr>
          <a:xfrm>
            <a:off x="1587548" y="1192160"/>
            <a:ext cx="10018713" cy="3124201"/>
          </a:xfrm>
        </p:spPr>
        <p:txBody>
          <a:bodyPr>
            <a:normAutofit/>
          </a:bodyPr>
          <a:lstStyle/>
          <a:p>
            <a:pPr marL="0" indent="0" algn="ctr">
              <a:buNone/>
            </a:pPr>
            <a:r>
              <a:rPr lang="en-US" sz="7200" b="1" i="1" dirty="0">
                <a:latin typeface="Times New Roman" panose="02020603050405020304" pitchFamily="18" charset="0"/>
                <a:cs typeface="Times New Roman" panose="02020603050405020304" pitchFamily="18" charset="0"/>
              </a:rPr>
              <a:t>THANK YOU </a:t>
            </a:r>
          </a:p>
        </p:txBody>
      </p:sp>
    </p:spTree>
    <p:extLst>
      <p:ext uri="{BB962C8B-B14F-4D97-AF65-F5344CB8AC3E}">
        <p14:creationId xmlns:p14="http://schemas.microsoft.com/office/powerpoint/2010/main" val="167696538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Parallax</Template>
  <TotalTime>32</TotalTime>
  <Words>2243</Words>
  <Application>Microsoft Office PowerPoint</Application>
  <PresentationFormat>Widescreen</PresentationFormat>
  <Paragraphs>132</Paragraphs>
  <Slides>14</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Arial</vt:lpstr>
      <vt:lpstr>Calibri</vt:lpstr>
      <vt:lpstr>Corbel</vt:lpstr>
      <vt:lpstr>Courier New</vt:lpstr>
      <vt:lpstr>Symbol</vt:lpstr>
      <vt:lpstr>Times New Roman</vt:lpstr>
      <vt:lpstr>Wingdings</vt:lpstr>
      <vt:lpstr>Parallax</vt:lpstr>
      <vt:lpstr>PLANT DISEASE IDENTIFICATION AND CLASSIFICATION USING ADAPTIVE SEGMENTATION TECHNIQUE</vt:lpstr>
      <vt:lpstr>INTRODUCTION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1</cp:revision>
  <dcterms:created xsi:type="dcterms:W3CDTF">2025-01-21T11:27:02Z</dcterms:created>
  <dcterms:modified xsi:type="dcterms:W3CDTF">2025-01-21T11:59:50Z</dcterms:modified>
</cp:coreProperties>
</file>