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63" r:id="rId5"/>
    <p:sldId id="268" r:id="rId6"/>
    <p:sldId id="270" r:id="rId7"/>
    <p:sldId id="272" r:id="rId8"/>
    <p:sldId id="273" r:id="rId9"/>
    <p:sldId id="274" r:id="rId10"/>
    <p:sldId id="276" r:id="rId11"/>
    <p:sldId id="264" r:id="rId12"/>
    <p:sldId id="262" r:id="rId13"/>
    <p:sldId id="266" r:id="rId14"/>
    <p:sldId id="265"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C1D3F6-8C13-4208-B194-72CE082A4128}" type="datetimeFigureOut">
              <a:rPr lang="en-US" smtClean="0"/>
              <a:t>15-Oct-24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19FC6C7F-33BF-4EEF-884B-23131DCFBB97}"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51197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C1D3F6-8C13-4208-B194-72CE082A4128}"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FC6C7F-33BF-4EEF-884B-23131DCFBB97}"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6747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C1D3F6-8C13-4208-B194-72CE082A4128}"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FC6C7F-33BF-4EEF-884B-23131DCFBB97}"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92513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C1D3F6-8C13-4208-B194-72CE082A4128}"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FC6C7F-33BF-4EEF-884B-23131DCFBB97}"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16724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1D3F6-8C13-4208-B194-72CE082A4128}" type="datetimeFigureOut">
              <a:rPr lang="en-US" smtClean="0"/>
              <a:t>15-Oct-24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FC6C7F-33BF-4EEF-884B-23131DCFBB97}"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4515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4C1D3F6-8C13-4208-B194-72CE082A4128}"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FC6C7F-33BF-4EEF-884B-23131DCFBB97}"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9986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C1D3F6-8C13-4208-B194-72CE082A4128}" type="datetimeFigureOut">
              <a:rPr lang="en-US" smtClean="0"/>
              <a:t>15-Oct-24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FC6C7F-33BF-4EEF-884B-23131DCFBB97}" type="slidenum">
              <a:rPr lang="en-US" smtClean="0"/>
              <a:t>‹#›</a:t>
            </a:fld>
            <a:endParaRPr lang="en-US"/>
          </a:p>
        </p:txBody>
      </p:sp>
    </p:spTree>
    <p:extLst>
      <p:ext uri="{BB962C8B-B14F-4D97-AF65-F5344CB8AC3E}">
        <p14:creationId xmlns:p14="http://schemas.microsoft.com/office/powerpoint/2010/main" val="1741978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C1D3F6-8C13-4208-B194-72CE082A4128}"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FC6C7F-33BF-4EEF-884B-23131DCFBB97}"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14532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4C1D3F6-8C13-4208-B194-72CE082A4128}" type="datetimeFigureOut">
              <a:rPr lang="en-US" smtClean="0"/>
              <a:t>15-Oct-24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19FC6C7F-33BF-4EEF-884B-23131DCFBB97}"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6488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C1D3F6-8C13-4208-B194-72CE082A4128}"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FC6C7F-33BF-4EEF-884B-23131DCFBB97}"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5368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C1D3F6-8C13-4208-B194-72CE082A4128}"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FC6C7F-33BF-4EEF-884B-23131DCFBB97}"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07649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4C1D3F6-8C13-4208-B194-72CE082A4128}" type="datetimeFigureOut">
              <a:rPr lang="en-US" smtClean="0"/>
              <a:t>15-Oct-24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9FC6C7F-33BF-4EEF-884B-23131DCFBB97}"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541307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9A9BF-6ED7-6629-6012-CA2EF6614825}"/>
              </a:ext>
            </a:extLst>
          </p:cNvPr>
          <p:cNvSpPr>
            <a:spLocks noGrp="1"/>
          </p:cNvSpPr>
          <p:nvPr>
            <p:ph type="ctrTitle"/>
          </p:nvPr>
        </p:nvSpPr>
        <p:spPr>
          <a:xfrm>
            <a:off x="1209366" y="1488098"/>
            <a:ext cx="10704871" cy="1940902"/>
          </a:xfrm>
        </p:spPr>
        <p:txBody>
          <a:bodyPr>
            <a:noAutofit/>
          </a:bodyPr>
          <a:lstStyle/>
          <a:p>
            <a:pPr algn="ctr">
              <a:lnSpc>
                <a:spcPct val="150000"/>
              </a:lnSpc>
            </a:pPr>
            <a:r>
              <a:rPr lang="en-US" sz="3200" b="1" cap="none" dirty="0">
                <a:effectLst/>
                <a:latin typeface="Times New Roman" panose="02020603050405020304" pitchFamily="18" charset="0"/>
                <a:ea typeface="Calibri" panose="020F0502020204030204" pitchFamily="34" charset="0"/>
              </a:rPr>
              <a:t>EXPERIMENTAL STUDY ON PARTIAL REPLACEMENT OF COARSE AGGREGATE WITH COCONUT SHELL</a:t>
            </a:r>
            <a:endParaRPr lang="en-US" sz="3200" cap="none" dirty="0"/>
          </a:p>
        </p:txBody>
      </p:sp>
      <p:sp>
        <p:nvSpPr>
          <p:cNvPr id="4" name="Rectangle 3">
            <a:extLst>
              <a:ext uri="{FF2B5EF4-FFF2-40B4-BE49-F238E27FC236}">
                <a16:creationId xmlns:a16="http://schemas.microsoft.com/office/drawing/2014/main" id="{75EFA979-28FD-448D-B392-16722AE98F15}"/>
              </a:ext>
            </a:extLst>
          </p:cNvPr>
          <p:cNvSpPr/>
          <p:nvPr/>
        </p:nvSpPr>
        <p:spPr>
          <a:xfrm>
            <a:off x="5068529" y="3858190"/>
            <a:ext cx="6096000" cy="2081083"/>
          </a:xfrm>
          <a:prstGeom prst="rect">
            <a:avLst/>
          </a:prstGeom>
        </p:spPr>
        <p:txBody>
          <a:bodyPr>
            <a:spAutoFit/>
          </a:bodyPr>
          <a:lstStyle/>
          <a:p>
            <a:pPr algn="r">
              <a:lnSpc>
                <a:spcPct val="115000"/>
              </a:lnSpc>
              <a:spcAft>
                <a:spcPts val="800"/>
              </a:spcAft>
            </a:pPr>
            <a:r>
              <a:rPr lang="en-US" sz="1600" b="1" i="1" dirty="0">
                <a:latin typeface="Times New Roman" panose="02020603050405020304" pitchFamily="18" charset="0"/>
                <a:ea typeface="Calibri" panose="020F0502020204030204" pitchFamily="34" charset="0"/>
                <a:cs typeface="Times New Roman" panose="02020603050405020304" pitchFamily="18" charset="0"/>
              </a:rPr>
              <a:t>Tung Messar</a:t>
            </a:r>
            <a:r>
              <a:rPr lang="en-US" sz="1100" b="1" i="1" dirty="0">
                <a:latin typeface="Times New Roman" panose="02020603050405020304" pitchFamily="18" charset="0"/>
                <a:ea typeface="Calibri" panose="020F0502020204030204" pitchFamily="34" charset="0"/>
                <a:cs typeface="Times New Roman" panose="02020603050405020304" pitchFamily="18" charset="0"/>
              </a:rPr>
              <a:t>1</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err="1">
                <a:latin typeface="Times New Roman" panose="02020603050405020304" pitchFamily="18" charset="0"/>
                <a:ea typeface="Calibri" panose="020F0502020204030204" pitchFamily="34" charset="0"/>
                <a:cs typeface="Times New Roman" panose="02020603050405020304" pitchFamily="18" charset="0"/>
              </a:rPr>
              <a:t>Talkeshwar</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Ray</a:t>
            </a:r>
            <a:r>
              <a:rPr lang="en-US" sz="1200" b="1" i="1" dirty="0">
                <a:latin typeface="Times New Roman" panose="02020603050405020304" pitchFamily="18" charset="0"/>
                <a:ea typeface="Calibri" panose="020F0502020204030204" pitchFamily="34" charset="0"/>
                <a:cs typeface="Times New Roman" panose="02020603050405020304" pitchFamily="18" charset="0"/>
              </a:rPr>
              <a:t>2</a:t>
            </a:r>
            <a:endParaRPr lang="en-US" sz="1200" i="1" dirty="0">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800"/>
              </a:spcAft>
            </a:pPr>
            <a:r>
              <a:rPr lang="en-US" sz="1600" i="1" dirty="0">
                <a:latin typeface="Times New Roman" panose="02020603050405020304" pitchFamily="18" charset="0"/>
                <a:ea typeface="Calibri" panose="020F0502020204030204" pitchFamily="34" charset="0"/>
                <a:cs typeface="Times New Roman" panose="02020603050405020304" pitchFamily="18" charset="0"/>
              </a:rPr>
              <a:t>1Post Graduate Student, Department of Civil Engineering, Himalayan University, </a:t>
            </a:r>
            <a:r>
              <a:rPr lang="en-US" sz="1600" i="1" dirty="0" err="1">
                <a:latin typeface="Times New Roman" panose="02020603050405020304" pitchFamily="18" charset="0"/>
                <a:ea typeface="Calibri" panose="020F0502020204030204" pitchFamily="34" charset="0"/>
                <a:cs typeface="Times New Roman" panose="02020603050405020304" pitchFamily="18" charset="0"/>
              </a:rPr>
              <a:t>Itanagar</a:t>
            </a:r>
            <a:r>
              <a:rPr lang="en-US" sz="1600" i="1" dirty="0">
                <a:latin typeface="Times New Roman" panose="02020603050405020304" pitchFamily="18" charset="0"/>
                <a:ea typeface="Calibri" panose="020F0502020204030204" pitchFamily="34" charset="0"/>
                <a:cs typeface="Times New Roman" panose="02020603050405020304" pitchFamily="18" charset="0"/>
              </a:rPr>
              <a:t> Arunachal Pradesh, India</a:t>
            </a:r>
          </a:p>
          <a:p>
            <a:pPr algn="r">
              <a:lnSpc>
                <a:spcPct val="115000"/>
              </a:lnSpc>
              <a:spcAft>
                <a:spcPts val="800"/>
              </a:spcAft>
            </a:pPr>
            <a:r>
              <a:rPr lang="en-US" sz="1600" i="1" dirty="0">
                <a:latin typeface="Times New Roman" panose="02020603050405020304" pitchFamily="18" charset="0"/>
                <a:ea typeface="Calibri" panose="020F0502020204030204" pitchFamily="34" charset="0"/>
                <a:cs typeface="Times New Roman" panose="02020603050405020304" pitchFamily="18" charset="0"/>
              </a:rPr>
              <a:t>2Assistant Professor, Department of Civil Engineering, Himalayan University, </a:t>
            </a:r>
            <a:r>
              <a:rPr lang="en-US" sz="1600" i="1" dirty="0" err="1">
                <a:latin typeface="Times New Roman" panose="02020603050405020304" pitchFamily="18" charset="0"/>
                <a:ea typeface="Calibri" panose="020F0502020204030204" pitchFamily="34" charset="0"/>
                <a:cs typeface="Times New Roman" panose="02020603050405020304" pitchFamily="18" charset="0"/>
              </a:rPr>
              <a:t>Itanagar</a:t>
            </a:r>
            <a:r>
              <a:rPr lang="en-US" sz="1600" i="1" dirty="0">
                <a:latin typeface="Times New Roman" panose="02020603050405020304" pitchFamily="18" charset="0"/>
                <a:ea typeface="Calibri" panose="020F0502020204030204" pitchFamily="34" charset="0"/>
                <a:cs typeface="Times New Roman" panose="02020603050405020304" pitchFamily="18" charset="0"/>
              </a:rPr>
              <a:t> Arunachal Pradesh, India</a:t>
            </a:r>
          </a:p>
          <a:p>
            <a:pPr algn="r">
              <a:lnSpc>
                <a:spcPct val="115000"/>
              </a:lnSpc>
              <a:spcAft>
                <a:spcPts val="800"/>
              </a:spcAft>
            </a:pPr>
            <a:r>
              <a:rPr lang="en-US" sz="1600" i="1" dirty="0">
                <a:latin typeface="Times New Roman" panose="02020603050405020304" pitchFamily="18" charset="0"/>
                <a:ea typeface="Calibri" panose="020F0502020204030204" pitchFamily="34" charset="0"/>
                <a:cs typeface="Times New Roman" panose="02020603050405020304" pitchFamily="18" charset="0"/>
              </a:rPr>
              <a:t>Corresponding Author: Tung </a:t>
            </a:r>
            <a:r>
              <a:rPr lang="en-US" sz="1600" i="1" dirty="0" err="1">
                <a:latin typeface="Times New Roman" panose="02020603050405020304" pitchFamily="18" charset="0"/>
                <a:ea typeface="Calibri" panose="020F0502020204030204" pitchFamily="34" charset="0"/>
                <a:cs typeface="Times New Roman" panose="02020603050405020304" pitchFamily="18" charset="0"/>
              </a:rPr>
              <a:t>Messar</a:t>
            </a:r>
            <a:endParaRPr lang="en-US" sz="1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311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49EF8-3FB4-9B56-BA0E-DB16659A49BA}"/>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4E44E591-D76C-B2D9-5276-5B88F5B9D6D8}"/>
              </a:ext>
            </a:extLst>
          </p:cNvPr>
          <p:cNvSpPr>
            <a:spLocks noGrp="1"/>
          </p:cNvSpPr>
          <p:nvPr>
            <p:ph idx="1"/>
          </p:nvPr>
        </p:nvSpPr>
        <p:spPr>
          <a:xfrm>
            <a:off x="256959" y="1959092"/>
            <a:ext cx="11276279" cy="3898117"/>
          </a:xfrm>
        </p:spPr>
        <p:txBody>
          <a:bodyPr>
            <a:noAutofit/>
          </a:bodyPr>
          <a:lstStyle/>
          <a:p>
            <a:pPr algn="just">
              <a:lnSpc>
                <a:spcPct val="150000"/>
              </a:lnSpc>
            </a:pPr>
            <a:r>
              <a:rPr lang="en-US" dirty="0">
                <a:effectLst/>
                <a:latin typeface="Times New Roman" panose="02020603050405020304" pitchFamily="18" charset="0"/>
                <a:ea typeface="Calibri" panose="020F0502020204030204" pitchFamily="34" charset="0"/>
              </a:rPr>
              <a:t>Infrastructure development across the world created demands for construction material. In this constructed environment, the rising cost of building construction materials is the factor of great concern. </a:t>
            </a:r>
          </a:p>
          <a:p>
            <a:pPr algn="just">
              <a:lnSpc>
                <a:spcPct val="150000"/>
              </a:lnSpc>
            </a:pPr>
            <a:r>
              <a:rPr lang="en-US" dirty="0">
                <a:effectLst/>
                <a:latin typeface="Times New Roman" panose="02020603050405020304" pitchFamily="18" charset="0"/>
                <a:ea typeface="Calibri" panose="020F0502020204030204" pitchFamily="34" charset="0"/>
              </a:rPr>
              <a:t>The cost of building materials are raising day by day. Now a days most of the researchers have focus on use of the waste materials in concrete according to their properties. </a:t>
            </a:r>
          </a:p>
          <a:p>
            <a:pPr algn="just">
              <a:lnSpc>
                <a:spcPct val="150000"/>
              </a:lnSpc>
            </a:pPr>
            <a:r>
              <a:rPr lang="en-US" dirty="0">
                <a:effectLst/>
                <a:latin typeface="Times New Roman" panose="02020603050405020304" pitchFamily="18" charset="0"/>
                <a:ea typeface="Calibri" panose="020F0502020204030204" pitchFamily="34" charset="0"/>
              </a:rPr>
              <a:t>. Fly ash, Rice husk, Slag and Sludge from the treatment of industrial and domestic waste water has been found suitable as a replacement for cement in concrete. </a:t>
            </a:r>
          </a:p>
          <a:p>
            <a:pPr algn="just">
              <a:lnSpc>
                <a:spcPct val="150000"/>
              </a:lnSpc>
            </a:pPr>
            <a:r>
              <a:rPr lang="en-US" dirty="0">
                <a:effectLst/>
                <a:latin typeface="Times New Roman" panose="02020603050405020304" pitchFamily="18" charset="0"/>
                <a:ea typeface="Calibri" panose="020F0502020204030204" pitchFamily="34" charset="0"/>
              </a:rPr>
              <a:t>The coconut shell is also a material used as a replacement for cement in concrete. In this work we are partially replacing the coarse aggregate with coconut shell. </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37617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0AF7-877B-0013-80A4-899FDA390407}"/>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5CC36C86-24B8-6029-891F-7EAB1C229F17}"/>
              </a:ext>
            </a:extLst>
          </p:cNvPr>
          <p:cNvSpPr>
            <a:spLocks noGrp="1"/>
          </p:cNvSpPr>
          <p:nvPr>
            <p:ph idx="1"/>
          </p:nvPr>
        </p:nvSpPr>
        <p:spPr>
          <a:xfrm>
            <a:off x="545690" y="2251706"/>
            <a:ext cx="10987549" cy="3450613"/>
          </a:xfrm>
        </p:spPr>
        <p:txBody>
          <a:bodyPr>
            <a:noAutofit/>
          </a:bodyPr>
          <a:lstStyle/>
          <a:p>
            <a:pPr algn="just">
              <a:lnSpc>
                <a:spcPct val="150000"/>
              </a:lnSpc>
              <a:spcBef>
                <a:spcPts val="0"/>
              </a:spcBef>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B.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Damodhara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Reddy and colleagues (2014)</a:t>
            </a:r>
            <a:r>
              <a:rPr lang="en-US" dirty="0">
                <a:effectLst/>
                <a:latin typeface="Times New Roman" panose="02020603050405020304" pitchFamily="18" charset="0"/>
                <a:ea typeface="Calibri" panose="020F0502020204030204" pitchFamily="34" charset="0"/>
                <a:cs typeface="Times New Roman" panose="02020603050405020304" pitchFamily="18" charset="0"/>
              </a:rPr>
              <a:t> Presented in this study are the physical and chemical characteristics of coconut shell and coconut shell aggregate concrete, as well as the feasibility of using coconut shell aggregate in construction. When compared to conventional aggregate, the moisture content and water absorption were 4.20 percent and 24 percent, respectively. These values are higher than those of conventional aggregates. When crushed, the density of the coconut shell may be as high as 550-650 kg/m3, which is well within the boundaries of what, is required for light weight aggregate.</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8424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641B94-8D49-90CF-B8FA-58F4DBD52F91}"/>
              </a:ext>
            </a:extLst>
          </p:cNvPr>
          <p:cNvSpPr txBox="1"/>
          <p:nvPr/>
        </p:nvSpPr>
        <p:spPr>
          <a:xfrm>
            <a:off x="0" y="683913"/>
            <a:ext cx="11474245" cy="4756238"/>
          </a:xfrm>
          <a:prstGeom prst="rect">
            <a:avLst/>
          </a:prstGeom>
          <a:noFill/>
        </p:spPr>
        <p:txBody>
          <a:bodyPr wrap="square">
            <a:spAutoFit/>
          </a:bodyPr>
          <a:lstStyle/>
          <a:p>
            <a:pPr marL="342900" marR="0" indent="-342900" algn="just">
              <a:lnSpc>
                <a:spcPct val="150000"/>
              </a:lnSpc>
              <a:spcBef>
                <a:spcPts val="0"/>
              </a:spcBef>
              <a:spcAft>
                <a:spcPts val="800"/>
              </a:spcAft>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Daniel Yaw Osei and colleagues (2013)</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According to the findings of his publication, there is potential for the use of coconut shell as a replacement for conventional aggregate in both conventional reinforced concrete and light-weight reinforced concrete. Coconut shell concrete aids in the protection of natural resources.</a:t>
            </a:r>
          </a:p>
          <a:p>
            <a:pPr marL="342900" marR="0" indent="-342900" algn="just">
              <a:lnSpc>
                <a:spcPct val="150000"/>
              </a:lnSpc>
              <a:spcBef>
                <a:spcPts val="0"/>
              </a:spcBef>
              <a:spcAft>
                <a:spcPts val="800"/>
              </a:spcAft>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Yogesh Narayan Sonawane and colleagues (2016)</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In their diary, they talked about a variety of different topics. It has been discovered that coconut shell concrete offers greater workability due to the smooth surface on one side of the shell, which was discovered during the research. As long as the sugar is not in a free sugar form, the presence of sugar in the CS will have no effect on the setting strength of concrete. The shell does not disintegrate quickly due to the strong tissue that it is formed of, and it stays as a solid waste for many years.</a:t>
            </a:r>
          </a:p>
        </p:txBody>
      </p:sp>
    </p:spTree>
    <p:extLst>
      <p:ext uri="{BB962C8B-B14F-4D97-AF65-F5344CB8AC3E}">
        <p14:creationId xmlns:p14="http://schemas.microsoft.com/office/powerpoint/2010/main" val="377729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D35F8-4E1F-A14C-31D1-8C5B2368619C}"/>
              </a:ext>
            </a:extLst>
          </p:cNvPr>
          <p:cNvSpPr>
            <a:spLocks noGrp="1"/>
          </p:cNvSpPr>
          <p:nvPr>
            <p:ph type="title"/>
          </p:nvPr>
        </p:nvSpPr>
        <p:spPr>
          <a:xfrm>
            <a:off x="189271" y="867037"/>
            <a:ext cx="11813458" cy="1049235"/>
          </a:xfrm>
        </p:spPr>
        <p:txBody>
          <a:bodyPr>
            <a:noAutofit/>
          </a:bodyPr>
          <a:lstStyle/>
          <a:p>
            <a:pPr algn="ctr">
              <a:lnSpc>
                <a:spcPct val="150000"/>
              </a:lnSpc>
            </a:pP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MIX DESIGN FOR M20 GRADE OF CONCRETE</a:t>
            </a:r>
            <a:br>
              <a:rPr lang="en-US" sz="40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27E3E93-C1EE-036D-699A-FC904894863D}"/>
              </a:ext>
            </a:extLst>
          </p:cNvPr>
          <p:cNvSpPr>
            <a:spLocks noGrp="1"/>
          </p:cNvSpPr>
          <p:nvPr>
            <p:ph idx="1"/>
          </p:nvPr>
        </p:nvSpPr>
        <p:spPr>
          <a:xfrm>
            <a:off x="448689" y="2281203"/>
            <a:ext cx="11025556" cy="3450613"/>
          </a:xfrm>
        </p:spPr>
        <p:txBody>
          <a:bodyPr>
            <a:noAutofit/>
          </a:bodyPr>
          <a:lstStyle/>
          <a:p>
            <a:pPr marL="0" marR="0" algn="just">
              <a:lnSpc>
                <a:spcPct val="150000"/>
              </a:lnSpc>
              <a:spcBef>
                <a:spcPts val="0"/>
              </a:spcBef>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Step 1: Stipulation for proportioning</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	Grade designation	                                  		      : M20</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b)	Types of cement	                                      			  : PPC 53 grade</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c)	Maximum nominal size of coarse aggregate	    		: 20mm </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d)	Minimum water content	                            		 : 345kg/m3 (As per IS: 456-2000)</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e)	Maximum water cement ratio	                             : 0.5 (As per IS: 456-2000 Table 5)</a:t>
            </a:r>
          </a:p>
        </p:txBody>
      </p:sp>
    </p:spTree>
    <p:extLst>
      <p:ext uri="{BB962C8B-B14F-4D97-AF65-F5344CB8AC3E}">
        <p14:creationId xmlns:p14="http://schemas.microsoft.com/office/powerpoint/2010/main" val="2078711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3537-8A98-B167-A7CE-BD50AEB4BFF6}"/>
              </a:ext>
            </a:extLst>
          </p:cNvPr>
          <p:cNvSpPr txBox="1"/>
          <p:nvPr/>
        </p:nvSpPr>
        <p:spPr>
          <a:xfrm>
            <a:off x="498987" y="418590"/>
            <a:ext cx="11194025" cy="5615448"/>
          </a:xfrm>
          <a:prstGeom prst="rect">
            <a:avLst/>
          </a:prstGeom>
          <a:noFill/>
        </p:spPr>
        <p:txBody>
          <a:bodyPr wrap="square">
            <a:spAutoFit/>
          </a:bodyPr>
          <a:lstStyle/>
          <a:p>
            <a:pPr marL="0" marR="0" algn="just">
              <a:lnSpc>
                <a:spcPct val="150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Mangal" panose="00000400000000000000" pitchFamily="2"/>
              </a:rPr>
              <a:t>Step 2: Test data for materials</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a)	Cement used	                                                   				  : PPC 53 grade</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b)	Specific gravity of cement	                      		    		         : 2.5</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c)	Specific gravity of</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Coarse aggregate	                                                 	  				  : 2.87</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Fine aggregate                                                                			 : 2.67</a:t>
            </a:r>
          </a:p>
          <a:p>
            <a:pPr marL="0" marR="0" algn="just">
              <a:lnSpc>
                <a:spcPct val="150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Mangal" panose="00000400000000000000" pitchFamily="2"/>
              </a:rPr>
              <a:t>Step 3: Determination of target strength</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Mangal" panose="00000400000000000000" pitchFamily="2"/>
              </a:rPr>
              <a:t>Standard deviation (σ) for M20 IS 4.0 taken as per IS-10262- 2019 Target Strength = </a:t>
            </a:r>
            <a:r>
              <a:rPr lang="en-US" sz="2000" dirty="0" err="1">
                <a:effectLst/>
                <a:latin typeface="Times New Roman" panose="02020603050405020304" pitchFamily="18" charset="0"/>
                <a:ea typeface="Calibri" panose="020F0502020204030204" pitchFamily="34" charset="0"/>
                <a:cs typeface="Mangal" panose="00000400000000000000" pitchFamily="2"/>
              </a:rPr>
              <a:t>fck</a:t>
            </a:r>
            <a:r>
              <a:rPr lang="en-US" sz="2000" dirty="0">
                <a:effectLst/>
                <a:latin typeface="Times New Roman" panose="02020603050405020304" pitchFamily="18" charset="0"/>
                <a:ea typeface="Calibri" panose="020F0502020204030204" pitchFamily="34" charset="0"/>
                <a:cs typeface="Mangal" panose="00000400000000000000" pitchFamily="2"/>
              </a:rPr>
              <a:t> + 1.65 ×σ </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4749800" lvl="8">
              <a:lnSpc>
                <a:spcPct val="150000"/>
              </a:lnSpc>
              <a:spcBef>
                <a:spcPts val="380"/>
              </a:spcBef>
            </a:pPr>
            <a:r>
              <a:rPr lang="en-US" sz="20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 +</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1.65 ×</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4.0</a:t>
            </a:r>
          </a:p>
          <a:p>
            <a:pPr marL="4749800" lvl="8">
              <a:lnSpc>
                <a:spcPct val="150000"/>
              </a:lnSpc>
              <a:spcBef>
                <a:spcPts val="685"/>
              </a:spcBef>
            </a:pPr>
            <a:r>
              <a:rPr lang="en-US" sz="2000" dirty="0">
                <a:effectLst/>
                <a:latin typeface="Times New Roman" panose="02020603050405020304" pitchFamily="18" charset="0"/>
                <a:ea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26.6</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N/mm</a:t>
            </a:r>
            <a:r>
              <a:rPr lang="en-US" sz="2000" baseline="30000" dirty="0">
                <a:effectLst/>
                <a:latin typeface="Times New Roman" panose="02020603050405020304" pitchFamily="18" charset="0"/>
                <a:ea typeface="Times New Roman" panose="02020603050405020304" pitchFamily="18" charset="0"/>
              </a:rPr>
              <a:t>2</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7412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7DCA14-318E-1ABE-0999-085280EAAFC9}"/>
              </a:ext>
            </a:extLst>
          </p:cNvPr>
          <p:cNvSpPr txBox="1"/>
          <p:nvPr/>
        </p:nvSpPr>
        <p:spPr>
          <a:xfrm>
            <a:off x="368710" y="679893"/>
            <a:ext cx="9335729" cy="4640822"/>
          </a:xfrm>
          <a:prstGeom prst="rect">
            <a:avLst/>
          </a:prstGeom>
          <a:noFill/>
        </p:spPr>
        <p:txBody>
          <a:bodyPr wrap="square">
            <a:spAutoFit/>
          </a:bodyPr>
          <a:lstStyle/>
          <a:p>
            <a:pPr marL="101600" marR="0" algn="just">
              <a:lnSpc>
                <a:spcPct val="150000"/>
              </a:lnSpc>
              <a:spcBef>
                <a:spcPts val="720"/>
              </a:spcBef>
              <a:spcAft>
                <a:spcPts val="0"/>
              </a:spcAf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Step</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Selection</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water-cement</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ratio</a:t>
            </a:r>
          </a:p>
          <a:p>
            <a:pPr marL="101600" marR="0" algn="just">
              <a:lnSpc>
                <a:spcPct val="150000"/>
              </a:lnSpc>
              <a:spcBef>
                <a:spcPts val="66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Adopt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water-cement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0.5</a:t>
            </a:r>
          </a:p>
          <a:p>
            <a:pPr marL="101600" marR="0" algn="just">
              <a:lnSpc>
                <a:spcPct val="150000"/>
              </a:lnSpc>
              <a:spcBef>
                <a:spcPts val="720"/>
              </a:spcBef>
              <a:spcAft>
                <a:spcPts val="0"/>
              </a:spcAf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Step</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Water</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content</a:t>
            </a:r>
          </a:p>
          <a:p>
            <a:pPr marL="101600" marR="0" algn="just">
              <a:lnSpc>
                <a:spcPct val="150000"/>
              </a:lnSpc>
              <a:spcBef>
                <a:spcPts val="66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20mm</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nominal</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maximum</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size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 aggregate, water</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content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 cubic meter</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concrete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186L</a:t>
            </a:r>
          </a:p>
          <a:p>
            <a:pPr marL="101600" marR="0" algn="just">
              <a:lnSpc>
                <a:spcPct val="150000"/>
              </a:lnSpc>
              <a:spcBef>
                <a:spcPts val="710"/>
              </a:spcBef>
              <a:spcAft>
                <a:spcPts val="0"/>
              </a:spcAf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Step</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Selection</a:t>
            </a:r>
            <a:r>
              <a:rPr lang="en-US" sz="2000" b="1" kern="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cement</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content</a:t>
            </a:r>
          </a:p>
          <a:p>
            <a:pPr marL="101600" marR="4450080" algn="just">
              <a:lnSpc>
                <a:spcPct val="150000"/>
              </a:lnSpc>
              <a:spcBef>
                <a:spcPts val="670"/>
              </a:spcBef>
              <a:spcAft>
                <a:spcPts val="0"/>
              </a:spcAft>
              <a:tabLst>
                <a:tab pos="129032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Water cement ratio = 0.5</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content				    =</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186/0.5</a:t>
            </a:r>
          </a:p>
          <a:p>
            <a:pPr marL="1282700" marR="0" algn="just">
              <a:lnSpc>
                <a:spcPct val="150000"/>
              </a:lnSpc>
              <a:spcBef>
                <a:spcPts val="5"/>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372 Kg/m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037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6AE819-F75B-CC83-A531-1D65A3427DD2}"/>
              </a:ext>
            </a:extLst>
          </p:cNvPr>
          <p:cNvSpPr txBox="1"/>
          <p:nvPr/>
        </p:nvSpPr>
        <p:spPr>
          <a:xfrm>
            <a:off x="294967" y="185259"/>
            <a:ext cx="11326761" cy="6025817"/>
          </a:xfrm>
          <a:prstGeom prst="rect">
            <a:avLst/>
          </a:prstGeom>
          <a:noFill/>
        </p:spPr>
        <p:txBody>
          <a:bodyPr wrap="square">
            <a:spAutoFit/>
          </a:bodyPr>
          <a:lstStyle/>
          <a:p>
            <a:pPr marL="101600" marR="0">
              <a:lnSpc>
                <a:spcPct val="150000"/>
              </a:lnSpc>
              <a:spcBef>
                <a:spcPts val="710"/>
              </a:spcBef>
              <a:spcAft>
                <a:spcPts val="800"/>
              </a:spcAft>
            </a:pP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Step</a:t>
            </a:r>
            <a:r>
              <a:rPr lang="en-US" sz="2000" b="1" spc="-5"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7:</a:t>
            </a:r>
            <a:r>
              <a:rPr lang="en-US" sz="2000" b="1" spc="-5"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Volume</a:t>
            </a:r>
            <a:r>
              <a:rPr lang="en-US" sz="2000" b="1" spc="-1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of</a:t>
            </a:r>
            <a:r>
              <a:rPr lang="en-US" sz="2000" b="1" spc="-5"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Coarse</a:t>
            </a:r>
            <a:r>
              <a:rPr lang="en-US" sz="2000" b="1" spc="-5"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aggregate</a:t>
            </a:r>
            <a:r>
              <a:rPr lang="en-US" sz="2000" b="1" spc="-1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2000" b="1" spc="-5"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Fine</a:t>
            </a:r>
            <a:r>
              <a:rPr lang="en-US" sz="2000" b="1" spc="-1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aggregate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101600" marR="3676650">
              <a:lnSpc>
                <a:spcPct val="150000"/>
              </a:lnSpc>
              <a:spcBef>
                <a:spcPts val="670"/>
              </a:spcBef>
              <a:spcAft>
                <a:spcPts val="0"/>
              </a:spcAf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As per IS 10262-2009 Table No.3</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coarse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aggregate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0.62m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0"/>
              </a:spcBef>
              <a:spcAft>
                <a:spcPts val="0"/>
              </a:spcAft>
              <a:tabLst>
                <a:tab pos="1930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aggregate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(1-volume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 C.A)</a:t>
            </a:r>
          </a:p>
          <a:p>
            <a:pPr marL="1931035" marR="0">
              <a:lnSpc>
                <a:spcPct val="150000"/>
              </a:lnSpc>
              <a:spcBef>
                <a:spcPts val="685"/>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1-0.62</a:t>
            </a:r>
          </a:p>
          <a:p>
            <a:pPr marL="1931035" marR="0">
              <a:lnSpc>
                <a:spcPct val="150000"/>
              </a:lnSpc>
              <a:spcBef>
                <a:spcPts val="695"/>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0.38m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gn="just">
              <a:lnSpc>
                <a:spcPct val="150000"/>
              </a:lnSpc>
              <a:spcBef>
                <a:spcPts val="710"/>
              </a:spcBef>
              <a:spcAft>
                <a:spcPts val="0"/>
              </a:spcAf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Step</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8:</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Mix</a:t>
            </a:r>
            <a:r>
              <a:rPr lang="en-US" sz="2000" b="1" kern="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Calculation</a:t>
            </a:r>
          </a:p>
          <a:p>
            <a:pPr marL="101600" marR="0">
              <a:lnSpc>
                <a:spcPct val="150000"/>
              </a:lnSpc>
              <a:spcBef>
                <a:spcPts val="670"/>
              </a:spcBef>
              <a:spcAft>
                <a:spcPts val="0"/>
              </a:spcAft>
              <a:tabLst>
                <a:tab pos="1930400" algn="l"/>
              </a:tabLs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1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concrete	=</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1m</a:t>
            </a:r>
            <a:r>
              <a:rPr lang="en-US" sz="2000" baseline="30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685"/>
              </a:spcBef>
              <a:spcAft>
                <a:spcPts val="0"/>
              </a:spcAft>
              <a:tabLst>
                <a:tab pos="1930400" algn="l"/>
              </a:tabLs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cement	=</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mass of cement/specific</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gravity</a:t>
            </a:r>
            <a:r>
              <a:rPr lang="en-US" sz="2000" spc="-1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1000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931035" marR="0">
              <a:lnSpc>
                <a:spcPct val="150000"/>
              </a:lnSpc>
              <a:spcBef>
                <a:spcPts val="70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(372/2.5)</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(1/1000)</a:t>
            </a:r>
          </a:p>
          <a:p>
            <a:pPr marL="1931035" marR="0">
              <a:lnSpc>
                <a:spcPct val="150000"/>
              </a:lnSpc>
              <a:spcBef>
                <a:spcPts val="68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0.1488m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710"/>
              </a:spcBef>
              <a:spcAft>
                <a:spcPts val="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7247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CD1BE1-E53F-A8A2-E293-E61DEDD475D7}"/>
              </a:ext>
            </a:extLst>
          </p:cNvPr>
          <p:cNvSpPr txBox="1"/>
          <p:nvPr/>
        </p:nvSpPr>
        <p:spPr>
          <a:xfrm>
            <a:off x="206477" y="657840"/>
            <a:ext cx="9158748" cy="4910127"/>
          </a:xfrm>
          <a:prstGeom prst="rect">
            <a:avLst/>
          </a:prstGeom>
          <a:noFill/>
        </p:spPr>
        <p:txBody>
          <a:bodyPr wrap="square">
            <a:spAutoFit/>
          </a:bodyPr>
          <a:lstStyle/>
          <a:p>
            <a:pPr marL="101600" marR="0">
              <a:lnSpc>
                <a:spcPct val="150000"/>
              </a:lnSpc>
              <a:spcBef>
                <a:spcPts val="700"/>
              </a:spcBef>
              <a:spcAft>
                <a:spcPts val="0"/>
              </a:spcAft>
              <a:tabLst>
                <a:tab pos="1930400" algn="l"/>
              </a:tabLs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water	=</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mass</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water/specific gravity</a:t>
            </a:r>
            <a:r>
              <a:rPr lang="en-US" sz="2000" spc="-1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water×1000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931035" marR="0">
              <a:lnSpc>
                <a:spcPct val="150000"/>
              </a:lnSpc>
              <a:spcBef>
                <a:spcPts val="680"/>
              </a:spcBef>
              <a:spcAft>
                <a:spcPts val="0"/>
              </a:spcAf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(186/1)</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(1/1000)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931035" marR="0">
              <a:lnSpc>
                <a:spcPct val="150000"/>
              </a:lnSpc>
              <a:spcBef>
                <a:spcPts val="700"/>
              </a:spcBef>
              <a:spcAft>
                <a:spcPts val="0"/>
              </a:spcAft>
            </a:pP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0.186m</a:t>
            </a:r>
            <a:r>
              <a:rPr lang="en-US" sz="2000" baseline="30000" dirty="0">
                <a:solidFill>
                  <a:srgbClr val="0D0D0D"/>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680"/>
              </a:spcBef>
              <a:spcAft>
                <a:spcPts val="0"/>
              </a:spcAft>
              <a:tabLst>
                <a:tab pos="1930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aggregate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1-(0.1488+0.186)</a:t>
            </a:r>
          </a:p>
          <a:p>
            <a:pPr marL="1931035" marR="0">
              <a:lnSpc>
                <a:spcPct val="150000"/>
              </a:lnSpc>
              <a:spcBef>
                <a:spcPts val="70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0.66m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685"/>
              </a:spcBef>
              <a:spcAft>
                <a:spcPts val="0"/>
              </a:spcAft>
              <a:tabLst>
                <a:tab pos="1930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Coarse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aggregate	=0.66×0.62×2.87×1000</a:t>
            </a:r>
          </a:p>
          <a:p>
            <a:pPr marL="1931035" marR="0">
              <a:lnSpc>
                <a:spcPct val="150000"/>
              </a:lnSpc>
              <a:spcBef>
                <a:spcPts val="695"/>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1174.404Kg/m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0" marR="0">
              <a:lnSpc>
                <a:spcPct val="150000"/>
              </a:lnSpc>
              <a:spcBef>
                <a:spcPts val="685"/>
              </a:spcBef>
              <a:spcAft>
                <a:spcPts val="0"/>
              </a:spcAft>
              <a:tabLst>
                <a:tab pos="1930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aggregate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0.66×0.38×2.67×1000</a:t>
            </a:r>
          </a:p>
          <a:p>
            <a:pPr marL="1931035" marR="0">
              <a:lnSpc>
                <a:spcPct val="150000"/>
              </a:lnSpc>
              <a:spcBef>
                <a:spcPts val="695"/>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669.636Kg/m</a:t>
            </a:r>
            <a:r>
              <a:rPr lang="en-US" sz="20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773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A2EF3-ADB6-49A4-9A1E-959AAA303261}"/>
              </a:ext>
            </a:extLst>
          </p:cNvPr>
          <p:cNvSpPr>
            <a:spLocks noGrp="1"/>
          </p:cNvSpPr>
          <p:nvPr>
            <p:ph type="title"/>
          </p:nvPr>
        </p:nvSpPr>
        <p:spPr/>
        <p:txBody>
          <a:bodyPr>
            <a:normAutofit fontScale="90000"/>
          </a:bodyPr>
          <a:lstStyle/>
          <a:p>
            <a:pPr algn="ctr"/>
            <a:r>
              <a:rPr lang="en-US" sz="4400" b="1" dirty="0">
                <a:latin typeface="Times New Roman" panose="02020603050405020304" pitchFamily="18" charset="0"/>
                <a:ea typeface="Calibri" panose="020F0502020204030204" pitchFamily="34" charset="0"/>
                <a:cs typeface="Times New Roman" panose="02020603050405020304" pitchFamily="18" charset="0"/>
              </a:rPr>
              <a:t>RESULTS AND CONCLUSION</a:t>
            </a:r>
            <a:br>
              <a:rPr lang="en-US" dirty="0"/>
            </a:br>
            <a:endParaRPr lang="en-US" dirty="0"/>
          </a:p>
        </p:txBody>
      </p:sp>
      <p:sp>
        <p:nvSpPr>
          <p:cNvPr id="3" name="Rectangle 2">
            <a:extLst>
              <a:ext uri="{FF2B5EF4-FFF2-40B4-BE49-F238E27FC236}">
                <a16:creationId xmlns:a16="http://schemas.microsoft.com/office/drawing/2014/main" id="{71499A6C-0B75-451E-8996-1C2F484370DF}"/>
              </a:ext>
            </a:extLst>
          </p:cNvPr>
          <p:cNvSpPr/>
          <p:nvPr/>
        </p:nvSpPr>
        <p:spPr>
          <a:xfrm>
            <a:off x="442451" y="2242077"/>
            <a:ext cx="10884309" cy="336656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compression test is widely regarded as the most common test conducted on hardened concrete due to its direct correlation with many desirable characteristic properties. This test is crucial because the compressive strength of concrete serves as a fundamental indicator of its overall quality and performance in structural applications.</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During the compression test, specimens in the form of cubes are subjected to increasing compressive loads until failure occurs. These cube specimens typically have dimensions of 150×150×150 mm, adhering to standard testing protocols. The size and shape of the cubes allow for uniform loading and accurate measurement of compressive strength.</a:t>
            </a:r>
          </a:p>
        </p:txBody>
      </p:sp>
    </p:spTree>
    <p:extLst>
      <p:ext uri="{BB962C8B-B14F-4D97-AF65-F5344CB8AC3E}">
        <p14:creationId xmlns:p14="http://schemas.microsoft.com/office/powerpoint/2010/main" val="2727620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5A4E81-5FCD-A5C1-14C0-D57B77175AA8}"/>
              </a:ext>
            </a:extLst>
          </p:cNvPr>
          <p:cNvSpPr txBox="1"/>
          <p:nvPr/>
        </p:nvSpPr>
        <p:spPr>
          <a:xfrm>
            <a:off x="250722" y="318854"/>
            <a:ext cx="11090788" cy="5788123"/>
          </a:xfrm>
          <a:prstGeom prst="rect">
            <a:avLst/>
          </a:prstGeom>
          <a:noFill/>
        </p:spPr>
        <p:txBody>
          <a:bodyPr wrap="square">
            <a:spAutoFit/>
          </a:bodyPr>
          <a:lstStyle/>
          <a:p>
            <a:pPr marL="342900" marR="0" indent="-342900" algn="just">
              <a:lnSpc>
                <a:spcPct val="150000"/>
              </a:lnSpc>
              <a:spcBef>
                <a:spcPts val="0"/>
              </a:spcBef>
              <a:spcAft>
                <a:spcPts val="800"/>
              </a:spcAft>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Mangal" panose="00000400000000000000" pitchFamily="2"/>
              </a:rPr>
              <a:t>Compressive strength, measured in megapascals (MPa) or pounds per square inch (psi), represents the maximum load-bearing capacity of concrete under axial compression. It indicates the ability of concrete to withstand applied loads and resist deformation or failure. Various factors, including the quality of materials, mix proportions, curing conditions, and age of concrete, influence the compressive strength.</a:t>
            </a:r>
            <a:endParaRPr lang="en-US" sz="2000" dirty="0">
              <a:effectLst/>
              <a:latin typeface="Calibri" panose="020F0502020204030204" pitchFamily="34" charset="0"/>
              <a:ea typeface="Calibri" panose="020F0502020204030204" pitchFamily="34" charset="0"/>
              <a:cs typeface="Mangal" panose="00000400000000000000" pitchFamily="2"/>
            </a:endParaRPr>
          </a:p>
          <a:p>
            <a:pPr marL="342900" marR="0" indent="-342900" algn="just">
              <a:lnSpc>
                <a:spcPct val="150000"/>
              </a:lnSpc>
              <a:spcBef>
                <a:spcPts val="0"/>
              </a:spcBef>
              <a:spcAft>
                <a:spcPts val="800"/>
              </a:spcAft>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Mangal" panose="00000400000000000000" pitchFamily="2"/>
              </a:rPr>
              <a:t>The results of compression tests provide valuable insights into the structural integrity, durability, and serviceability of concrete elements, such as beams, columns, slabs, and foundations. Engineers use these test results to assess the suitability of concrete mixes for specific design requirements, verify compliance with industry standards and specifications, and ensure the safety and reliability of constructed structures.</a:t>
            </a:r>
          </a:p>
          <a:p>
            <a:pPr marL="342900" marR="0" indent="-342900" algn="just">
              <a:lnSpc>
                <a:spcPct val="150000"/>
              </a:lnSpc>
              <a:spcBef>
                <a:spcPts val="0"/>
              </a:spcBef>
              <a:spcAft>
                <a:spcPts val="800"/>
              </a:spcAft>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Mangal" panose="00000400000000000000" pitchFamily="2"/>
              </a:rPr>
              <a:t>In short, the compression test on concrete cube specimens serves as a critical quality control measure, offering quantitative data on compressive strength and guiding engineering decisions throughout the design, construction, and maintenance phases of infrastructure projects.</a:t>
            </a:r>
            <a:endParaRPr lang="en-US" sz="2000" dirty="0">
              <a:latin typeface="Calibri" panose="020F0502020204030204" pitchFamily="34" charset="0"/>
              <a:ea typeface="Calibri" panose="020F0502020204030204" pitchFamily="34" charset="0"/>
              <a:cs typeface="Mangal" panose="00000400000000000000" pitchFamily="2"/>
            </a:endParaRPr>
          </a:p>
        </p:txBody>
      </p:sp>
    </p:spTree>
    <p:extLst>
      <p:ext uri="{BB962C8B-B14F-4D97-AF65-F5344CB8AC3E}">
        <p14:creationId xmlns:p14="http://schemas.microsoft.com/office/powerpoint/2010/main" val="3984092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1174F175-DCE4-9740-A34A-7F81D4F58144}"/>
              </a:ext>
            </a:extLst>
          </p:cNvPr>
          <p:cNvGraphicFramePr>
            <a:graphicFrameLocks noGrp="1"/>
          </p:cNvGraphicFramePr>
          <p:nvPr>
            <p:ph idx="1"/>
            <p:extLst>
              <p:ext uri="{D42A27DB-BD31-4B8C-83A1-F6EECF244321}">
                <p14:modId xmlns:p14="http://schemas.microsoft.com/office/powerpoint/2010/main" val="200487940"/>
              </p:ext>
            </p:extLst>
          </p:nvPr>
        </p:nvGraphicFramePr>
        <p:xfrm>
          <a:off x="1597742" y="2020530"/>
          <a:ext cx="9242324" cy="3746089"/>
        </p:xfrm>
        <a:graphic>
          <a:graphicData uri="http://schemas.openxmlformats.org/drawingml/2006/table">
            <a:tbl>
              <a:tblPr firstRow="1" firstCol="1" lastRow="1" lastCol="1" bandRow="1" bandCol="1">
                <a:tableStyleId>{5C22544A-7EE6-4342-B048-85BDC9FD1C3A}</a:tableStyleId>
              </a:tblPr>
              <a:tblGrid>
                <a:gridCol w="679284">
                  <a:extLst>
                    <a:ext uri="{9D8B030D-6E8A-4147-A177-3AD203B41FA5}">
                      <a16:colId xmlns:a16="http://schemas.microsoft.com/office/drawing/2014/main" val="1394904539"/>
                    </a:ext>
                  </a:extLst>
                </a:gridCol>
                <a:gridCol w="1235853">
                  <a:extLst>
                    <a:ext uri="{9D8B030D-6E8A-4147-A177-3AD203B41FA5}">
                      <a16:colId xmlns:a16="http://schemas.microsoft.com/office/drawing/2014/main" val="704862819"/>
                    </a:ext>
                  </a:extLst>
                </a:gridCol>
                <a:gridCol w="1155652">
                  <a:extLst>
                    <a:ext uri="{9D8B030D-6E8A-4147-A177-3AD203B41FA5}">
                      <a16:colId xmlns:a16="http://schemas.microsoft.com/office/drawing/2014/main" val="1259423649"/>
                    </a:ext>
                  </a:extLst>
                </a:gridCol>
                <a:gridCol w="1030038">
                  <a:extLst>
                    <a:ext uri="{9D8B030D-6E8A-4147-A177-3AD203B41FA5}">
                      <a16:colId xmlns:a16="http://schemas.microsoft.com/office/drawing/2014/main" val="3991420123"/>
                    </a:ext>
                  </a:extLst>
                </a:gridCol>
                <a:gridCol w="1034870">
                  <a:extLst>
                    <a:ext uri="{9D8B030D-6E8A-4147-A177-3AD203B41FA5}">
                      <a16:colId xmlns:a16="http://schemas.microsoft.com/office/drawing/2014/main" val="3957849827"/>
                    </a:ext>
                  </a:extLst>
                </a:gridCol>
                <a:gridCol w="1034870">
                  <a:extLst>
                    <a:ext uri="{9D8B030D-6E8A-4147-A177-3AD203B41FA5}">
                      <a16:colId xmlns:a16="http://schemas.microsoft.com/office/drawing/2014/main" val="3873013313"/>
                    </a:ext>
                  </a:extLst>
                </a:gridCol>
                <a:gridCol w="916986">
                  <a:extLst>
                    <a:ext uri="{9D8B030D-6E8A-4147-A177-3AD203B41FA5}">
                      <a16:colId xmlns:a16="http://schemas.microsoft.com/office/drawing/2014/main" val="2352034727"/>
                    </a:ext>
                  </a:extLst>
                </a:gridCol>
                <a:gridCol w="716002">
                  <a:extLst>
                    <a:ext uri="{9D8B030D-6E8A-4147-A177-3AD203B41FA5}">
                      <a16:colId xmlns:a16="http://schemas.microsoft.com/office/drawing/2014/main" val="3660976089"/>
                    </a:ext>
                  </a:extLst>
                </a:gridCol>
                <a:gridCol w="1438769">
                  <a:extLst>
                    <a:ext uri="{9D8B030D-6E8A-4147-A177-3AD203B41FA5}">
                      <a16:colId xmlns:a16="http://schemas.microsoft.com/office/drawing/2014/main" val="1171087246"/>
                    </a:ext>
                  </a:extLst>
                </a:gridCol>
              </a:tblGrid>
              <a:tr h="2081590">
                <a:tc>
                  <a:txBody>
                    <a:bodyPr/>
                    <a:lstStyle/>
                    <a:p>
                      <a:pPr marL="55880" marR="4953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880" marR="4953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880" marR="4953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880" marR="4953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S.N0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715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715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715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715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Specimens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80645" marR="73025" indent="85090"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80645" marR="73025" indent="85090"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Coarse</a:t>
                      </a:r>
                      <a:r>
                        <a:rPr lang="en-US" sz="1800" spc="5" dirty="0">
                          <a:effectLst/>
                          <a:latin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cs typeface="Times New Roman" panose="02020603050405020304" pitchFamily="18" charset="0"/>
                        </a:rPr>
                        <a:t>aggregate</a:t>
                      </a:r>
                      <a:endParaRPr lang="en-US" sz="1800" dirty="0">
                        <a:effectLst/>
                        <a:latin typeface="Times New Roman" panose="02020603050405020304" pitchFamily="18" charset="0"/>
                        <a:cs typeface="Times New Roman" panose="02020603050405020304" pitchFamily="18" charset="0"/>
                      </a:endParaRPr>
                    </a:p>
                    <a:p>
                      <a:pPr marL="249555"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(kg)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4775" marR="62230" indent="-26035"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04775" marR="62230" indent="-26035"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Coconut</a:t>
                      </a:r>
                      <a:r>
                        <a:rPr lang="en-US" sz="1800" spc="-290"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shell(g)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22555" marR="95250" indent="-9525"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22555" marR="95250" indent="-9525"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Date of</a:t>
                      </a:r>
                      <a:r>
                        <a:rPr lang="en-US" sz="1800" spc="-285"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casting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4620" marR="95250" indent="-21590"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34620" marR="95250" indent="-21590"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Date of</a:t>
                      </a:r>
                      <a:r>
                        <a:rPr lang="en-US" sz="1800" spc="-290"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testing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3660" marR="59690" indent="1270"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73660" marR="59690" indent="1270"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Weight</a:t>
                      </a:r>
                      <a:r>
                        <a:rPr lang="en-US" sz="1800" spc="-285"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of</a:t>
                      </a:r>
                      <a:r>
                        <a:rPr lang="en-US" sz="1800" spc="-75"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cube</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120" marR="58420" indent="4445"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71120" marR="58420" indent="4445"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Load</a:t>
                      </a:r>
                      <a:r>
                        <a:rPr lang="en-US" sz="1800" spc="-285"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(KN)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22885" marR="59690" indent="-152400" algn="ctr">
                        <a:lnSpc>
                          <a:spcPct val="15000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22885" marR="59690" indent="-152400" algn="ctr">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Compressive</a:t>
                      </a:r>
                      <a:r>
                        <a:rPr lang="en-US" sz="1800" spc="-290" dirty="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strength</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87474066"/>
                  </a:ext>
                </a:extLst>
              </a:tr>
              <a:tr h="491305">
                <a:tc>
                  <a:txBody>
                    <a:bodyPr/>
                    <a:lstStyle/>
                    <a:p>
                      <a:pPr marL="4445"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4445"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65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1940"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3.9</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10820" marR="2051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245" marR="5016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14/05/24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0" marR="6159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3985" marR="13144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33985" marR="13144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7252</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5410" marR="1035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05410" marR="1035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320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5115" marR="2851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5115" marR="2851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14.22</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44130248"/>
                  </a:ext>
                </a:extLst>
              </a:tr>
              <a:tr h="481569">
                <a:tc>
                  <a:txBody>
                    <a:bodyPr/>
                    <a:lstStyle/>
                    <a:p>
                      <a:pPr marL="4445"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4445"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65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1940"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3.9</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10820" marR="2051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245" marR="5016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14/05/24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0" marR="6159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3985" marR="13144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33985" marR="13144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7310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6045" marR="1035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06045" marR="1035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360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5115" marR="2851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5115" marR="2851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16.00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774278075"/>
                  </a:ext>
                </a:extLst>
              </a:tr>
              <a:tr h="691625">
                <a:tc>
                  <a:txBody>
                    <a:bodyPr/>
                    <a:lstStyle/>
                    <a:p>
                      <a:pPr marL="4445"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4445"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62865" marR="565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1940" marR="0"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3.9</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10820" marR="2051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55245" marR="5016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14/05/24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0" marR="6159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20/05/24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3985" marR="13144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33985" marR="13144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7289</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6045" marR="10350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106045" marR="10350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350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5115" marR="285115" algn="ctr">
                        <a:lnSpc>
                          <a:spcPts val="1350"/>
                        </a:lnSpc>
                        <a:spcBef>
                          <a:spcPts val="0"/>
                        </a:spcBef>
                        <a:spcAft>
                          <a:spcPts val="0"/>
                        </a:spcAft>
                      </a:pPr>
                      <a:endParaRPr lang="en-US" sz="1800" dirty="0">
                        <a:effectLst/>
                        <a:latin typeface="Times New Roman" panose="02020603050405020304" pitchFamily="18" charset="0"/>
                        <a:cs typeface="Times New Roman" panose="02020603050405020304" pitchFamily="18" charset="0"/>
                      </a:endParaRPr>
                    </a:p>
                    <a:p>
                      <a:pPr marL="285115" marR="285115" algn="ctr">
                        <a:lnSpc>
                          <a:spcPts val="135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15.55</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54953060"/>
                  </a:ext>
                </a:extLst>
              </a:tr>
            </a:tbl>
          </a:graphicData>
        </a:graphic>
      </p:graphicFrame>
      <p:sp>
        <p:nvSpPr>
          <p:cNvPr id="2" name="Rectangle 1">
            <a:extLst>
              <a:ext uri="{FF2B5EF4-FFF2-40B4-BE49-F238E27FC236}">
                <a16:creationId xmlns:a16="http://schemas.microsoft.com/office/drawing/2014/main" id="{93BA9E18-FBBF-4928-8A3E-03E742636C24}"/>
              </a:ext>
            </a:extLst>
          </p:cNvPr>
          <p:cNvSpPr/>
          <p:nvPr/>
        </p:nvSpPr>
        <p:spPr>
          <a:xfrm>
            <a:off x="2227006" y="1336029"/>
            <a:ext cx="7983795" cy="369332"/>
          </a:xfrm>
          <a:prstGeom prst="rect">
            <a:avLst/>
          </a:prstGeom>
        </p:spPr>
        <p:txBody>
          <a:bodyPr wrap="square">
            <a:spAutoFit/>
          </a:bodyPr>
          <a:lstStyle/>
          <a:p>
            <a:pPr algn="ctr"/>
            <a:r>
              <a:rPr lang="en-US" b="1" dirty="0">
                <a:latin typeface="Times New Roman" panose="02020603050405020304" pitchFamily="18" charset="0"/>
                <a:cs typeface="Times New Roman" panose="02020603050405020304" pitchFamily="18" charset="0"/>
              </a:rPr>
              <a:t>Table 1: </a:t>
            </a:r>
            <a:r>
              <a:rPr lang="en-US" dirty="0">
                <a:latin typeface="Times New Roman" panose="02020603050405020304" pitchFamily="18" charset="0"/>
                <a:cs typeface="Times New Roman" panose="02020603050405020304" pitchFamily="18" charset="0"/>
              </a:rPr>
              <a:t>Compressive strength of concrete replaced with coconut shell at 7 days</a:t>
            </a:r>
          </a:p>
        </p:txBody>
      </p:sp>
    </p:spTree>
    <p:extLst>
      <p:ext uri="{BB962C8B-B14F-4D97-AF65-F5344CB8AC3E}">
        <p14:creationId xmlns:p14="http://schemas.microsoft.com/office/powerpoint/2010/main" val="73554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C5F0060-DFE4-64E2-66EA-04948AF75515}"/>
              </a:ext>
            </a:extLst>
          </p:cNvPr>
          <p:cNvGraphicFramePr>
            <a:graphicFrameLocks noGrp="1"/>
          </p:cNvGraphicFramePr>
          <p:nvPr>
            <p:extLst>
              <p:ext uri="{D42A27DB-BD31-4B8C-83A1-F6EECF244321}">
                <p14:modId xmlns:p14="http://schemas.microsoft.com/office/powerpoint/2010/main" val="2285960486"/>
              </p:ext>
            </p:extLst>
          </p:nvPr>
        </p:nvGraphicFramePr>
        <p:xfrm>
          <a:off x="324055" y="283132"/>
          <a:ext cx="6283325" cy="2131695"/>
        </p:xfrm>
        <a:graphic>
          <a:graphicData uri="http://schemas.openxmlformats.org/drawingml/2006/table">
            <a:tbl>
              <a:tblPr firstRow="1" firstCol="1" lastRow="1" lastCol="1" bandRow="1" bandCol="1">
                <a:tableStyleId>{5C22544A-7EE6-4342-B048-85BDC9FD1C3A}</a:tableStyleId>
              </a:tblPr>
              <a:tblGrid>
                <a:gridCol w="396875">
                  <a:extLst>
                    <a:ext uri="{9D8B030D-6E8A-4147-A177-3AD203B41FA5}">
                      <a16:colId xmlns:a16="http://schemas.microsoft.com/office/drawing/2014/main" val="1377814930"/>
                    </a:ext>
                  </a:extLst>
                </a:gridCol>
                <a:gridCol w="800100">
                  <a:extLst>
                    <a:ext uri="{9D8B030D-6E8A-4147-A177-3AD203B41FA5}">
                      <a16:colId xmlns:a16="http://schemas.microsoft.com/office/drawing/2014/main" val="951590313"/>
                    </a:ext>
                  </a:extLst>
                </a:gridCol>
                <a:gridCol w="800100">
                  <a:extLst>
                    <a:ext uri="{9D8B030D-6E8A-4147-A177-3AD203B41FA5}">
                      <a16:colId xmlns:a16="http://schemas.microsoft.com/office/drawing/2014/main" val="4221808849"/>
                    </a:ext>
                  </a:extLst>
                </a:gridCol>
                <a:gridCol w="685800">
                  <a:extLst>
                    <a:ext uri="{9D8B030D-6E8A-4147-A177-3AD203B41FA5}">
                      <a16:colId xmlns:a16="http://schemas.microsoft.com/office/drawing/2014/main" val="2793121833"/>
                    </a:ext>
                  </a:extLst>
                </a:gridCol>
                <a:gridCol w="685800">
                  <a:extLst>
                    <a:ext uri="{9D8B030D-6E8A-4147-A177-3AD203B41FA5}">
                      <a16:colId xmlns:a16="http://schemas.microsoft.com/office/drawing/2014/main" val="4196259884"/>
                    </a:ext>
                  </a:extLst>
                </a:gridCol>
                <a:gridCol w="685800">
                  <a:extLst>
                    <a:ext uri="{9D8B030D-6E8A-4147-A177-3AD203B41FA5}">
                      <a16:colId xmlns:a16="http://schemas.microsoft.com/office/drawing/2014/main" val="3386286543"/>
                    </a:ext>
                  </a:extLst>
                </a:gridCol>
                <a:gridCol w="628650">
                  <a:extLst>
                    <a:ext uri="{9D8B030D-6E8A-4147-A177-3AD203B41FA5}">
                      <a16:colId xmlns:a16="http://schemas.microsoft.com/office/drawing/2014/main" val="3139352613"/>
                    </a:ext>
                  </a:extLst>
                </a:gridCol>
                <a:gridCol w="571500">
                  <a:extLst>
                    <a:ext uri="{9D8B030D-6E8A-4147-A177-3AD203B41FA5}">
                      <a16:colId xmlns:a16="http://schemas.microsoft.com/office/drawing/2014/main" val="4106894573"/>
                    </a:ext>
                  </a:extLst>
                </a:gridCol>
                <a:gridCol w="1028700">
                  <a:extLst>
                    <a:ext uri="{9D8B030D-6E8A-4147-A177-3AD203B41FA5}">
                      <a16:colId xmlns:a16="http://schemas.microsoft.com/office/drawing/2014/main" val="932319981"/>
                    </a:ext>
                  </a:extLst>
                </a:gridCol>
              </a:tblGrid>
              <a:tr h="1166727">
                <a:tc>
                  <a:txBody>
                    <a:bodyPr/>
                    <a:lstStyle/>
                    <a:p>
                      <a:pPr marL="67945" marR="0"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S.N0</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5565"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Specimens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9375" marR="7937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Coarse</a:t>
                      </a:r>
                    </a:p>
                    <a:p>
                      <a:pPr marL="80645" marR="79375" algn="ctr">
                        <a:lnSpc>
                          <a:spcPct val="150000"/>
                        </a:lnSpc>
                        <a:spcBef>
                          <a:spcPts val="25"/>
                        </a:spcBef>
                        <a:spcAft>
                          <a:spcPts val="0"/>
                        </a:spcAft>
                      </a:pPr>
                      <a:r>
                        <a:rPr lang="en-US" sz="1200" spc="-5">
                          <a:effectLst/>
                          <a:latin typeface="Times New Roman" panose="02020603050405020304" pitchFamily="18" charset="0"/>
                          <a:cs typeface="Times New Roman" panose="02020603050405020304" pitchFamily="18" charset="0"/>
                        </a:rPr>
                        <a:t>aggregate</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(kg)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4775" marR="62230" indent="-26035"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Coconut</a:t>
                      </a:r>
                      <a:r>
                        <a:rPr lang="en-US" sz="1200" spc="-29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shell(g)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22555" marR="95250" indent="-9525"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Date of</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casting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4620" marR="95250" indent="-21590"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Date of</a:t>
                      </a:r>
                      <a:r>
                        <a:rPr lang="en-US" sz="1200" spc="-290" dirty="0">
                          <a:effectLst/>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cs typeface="Times New Roman" panose="02020603050405020304" pitchFamily="18" charset="0"/>
                        </a:rPr>
                        <a:t>testing</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3660" marR="59690" indent="127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Weight</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of</a:t>
                      </a:r>
                      <a:r>
                        <a:rPr lang="en-US" sz="1200" spc="-7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cube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120" marR="58420" indent="4445"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Load</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(KN)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52095" marR="86995" indent="-15240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Compressive</a:t>
                      </a:r>
                      <a:r>
                        <a:rPr lang="en-US" sz="1200" spc="-29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strength</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8873428"/>
                  </a:ext>
                </a:extLst>
              </a:tr>
              <a:tr h="288725">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27/05/24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14287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7440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5410" marR="1035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420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26390"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18.66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59800795"/>
                  </a:ext>
                </a:extLst>
              </a:tr>
              <a:tr h="286638">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27/05/24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18097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790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5410" marR="1035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450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26390"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20.00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141807167"/>
                  </a:ext>
                </a:extLst>
              </a:tr>
              <a:tr h="389605">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2865" marR="5651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marR="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0820" marR="2051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501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6159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27/05/24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142875"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7435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5410" marR="10350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410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26390" marR="0"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18.22</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207239308"/>
                  </a:ext>
                </a:extLst>
              </a:tr>
            </a:tbl>
          </a:graphicData>
        </a:graphic>
      </p:graphicFrame>
      <p:graphicFrame>
        <p:nvGraphicFramePr>
          <p:cNvPr id="5" name="Table 4">
            <a:extLst>
              <a:ext uri="{FF2B5EF4-FFF2-40B4-BE49-F238E27FC236}">
                <a16:creationId xmlns:a16="http://schemas.microsoft.com/office/drawing/2014/main" id="{94200BD0-BC4F-AB50-0AAF-6426C3CE814F}"/>
              </a:ext>
            </a:extLst>
          </p:cNvPr>
          <p:cNvGraphicFramePr>
            <a:graphicFrameLocks noGrp="1"/>
          </p:cNvGraphicFramePr>
          <p:nvPr>
            <p:extLst>
              <p:ext uri="{D42A27DB-BD31-4B8C-83A1-F6EECF244321}">
                <p14:modId xmlns:p14="http://schemas.microsoft.com/office/powerpoint/2010/main" val="845495362"/>
              </p:ext>
            </p:extLst>
          </p:nvPr>
        </p:nvGraphicFramePr>
        <p:xfrm>
          <a:off x="5589332" y="3129947"/>
          <a:ext cx="6149975" cy="1851787"/>
        </p:xfrm>
        <a:graphic>
          <a:graphicData uri="http://schemas.openxmlformats.org/drawingml/2006/table">
            <a:tbl>
              <a:tblPr firstRow="1" firstCol="1" lastRow="1" lastCol="1" bandRow="1" bandCol="1">
                <a:tableStyleId>{5C22544A-7EE6-4342-B048-85BDC9FD1C3A}</a:tableStyleId>
              </a:tblPr>
              <a:tblGrid>
                <a:gridCol w="446405">
                  <a:extLst>
                    <a:ext uri="{9D8B030D-6E8A-4147-A177-3AD203B41FA5}">
                      <a16:colId xmlns:a16="http://schemas.microsoft.com/office/drawing/2014/main" val="2861870999"/>
                    </a:ext>
                  </a:extLst>
                </a:gridCol>
                <a:gridCol w="822960">
                  <a:extLst>
                    <a:ext uri="{9D8B030D-6E8A-4147-A177-3AD203B41FA5}">
                      <a16:colId xmlns:a16="http://schemas.microsoft.com/office/drawing/2014/main" val="267648147"/>
                    </a:ext>
                  </a:extLst>
                </a:gridCol>
                <a:gridCol w="772795">
                  <a:extLst>
                    <a:ext uri="{9D8B030D-6E8A-4147-A177-3AD203B41FA5}">
                      <a16:colId xmlns:a16="http://schemas.microsoft.com/office/drawing/2014/main" val="3749188899"/>
                    </a:ext>
                  </a:extLst>
                </a:gridCol>
                <a:gridCol w="687070">
                  <a:extLst>
                    <a:ext uri="{9D8B030D-6E8A-4147-A177-3AD203B41FA5}">
                      <a16:colId xmlns:a16="http://schemas.microsoft.com/office/drawing/2014/main" val="1810640152"/>
                    </a:ext>
                  </a:extLst>
                </a:gridCol>
                <a:gridCol w="679450">
                  <a:extLst>
                    <a:ext uri="{9D8B030D-6E8A-4147-A177-3AD203B41FA5}">
                      <a16:colId xmlns:a16="http://schemas.microsoft.com/office/drawing/2014/main" val="2593620230"/>
                    </a:ext>
                  </a:extLst>
                </a:gridCol>
                <a:gridCol w="679450">
                  <a:extLst>
                    <a:ext uri="{9D8B030D-6E8A-4147-A177-3AD203B41FA5}">
                      <a16:colId xmlns:a16="http://schemas.microsoft.com/office/drawing/2014/main" val="2476866053"/>
                    </a:ext>
                  </a:extLst>
                </a:gridCol>
                <a:gridCol w="610870">
                  <a:extLst>
                    <a:ext uri="{9D8B030D-6E8A-4147-A177-3AD203B41FA5}">
                      <a16:colId xmlns:a16="http://schemas.microsoft.com/office/drawing/2014/main" val="1017994662"/>
                    </a:ext>
                  </a:extLst>
                </a:gridCol>
                <a:gridCol w="475615">
                  <a:extLst>
                    <a:ext uri="{9D8B030D-6E8A-4147-A177-3AD203B41FA5}">
                      <a16:colId xmlns:a16="http://schemas.microsoft.com/office/drawing/2014/main" val="2903153817"/>
                    </a:ext>
                  </a:extLst>
                </a:gridCol>
                <a:gridCol w="975360">
                  <a:extLst>
                    <a:ext uri="{9D8B030D-6E8A-4147-A177-3AD203B41FA5}">
                      <a16:colId xmlns:a16="http://schemas.microsoft.com/office/drawing/2014/main" val="276705199"/>
                    </a:ext>
                  </a:extLst>
                </a:gridCol>
              </a:tblGrid>
              <a:tr h="788670">
                <a:tc>
                  <a:txBody>
                    <a:bodyPr/>
                    <a:lstStyle/>
                    <a:p>
                      <a:pPr marL="55880" marR="4953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S.N0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310" marR="63500" algn="ctr">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Specimens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89535" marR="71755" indent="85090"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Coarse</a:t>
                      </a:r>
                      <a:r>
                        <a:rPr lang="en-US" sz="1200" spc="5" dirty="0">
                          <a:effectLst/>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cs typeface="Times New Roman" panose="02020603050405020304" pitchFamily="18" charset="0"/>
                        </a:rPr>
                        <a:t>aggregate</a:t>
                      </a:r>
                    </a:p>
                    <a:p>
                      <a:pPr marL="258445" marR="0"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(kg)</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11125" marR="66040" indent="-26035" algn="l">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Coconut</a:t>
                      </a:r>
                      <a:r>
                        <a:rPr lang="en-US" sz="1200" spc="-290" dirty="0">
                          <a:effectLst/>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cs typeface="Times New Roman" panose="02020603050405020304" pitchFamily="18" charset="0"/>
                        </a:rPr>
                        <a:t>shell(g)</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23825" marR="93345" indent="-9525"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Date of</a:t>
                      </a:r>
                      <a:r>
                        <a:rPr lang="en-US" sz="1200" spc="-29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casting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6525" marR="92710" indent="-2159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Date of</a:t>
                      </a:r>
                      <a:r>
                        <a:rPr lang="en-US" sz="1200" spc="-29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testing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80010" marR="61595" indent="127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Weight</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of</a:t>
                      </a:r>
                      <a:r>
                        <a:rPr lang="en-US" sz="1200" spc="-7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cube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7470" marR="57150" indent="4445"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Load</a:t>
                      </a:r>
                      <a:r>
                        <a:rPr lang="en-US" sz="1200" spc="-285">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(KN)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43840" marR="68580" indent="-152400" algn="l">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Compressive</a:t>
                      </a:r>
                      <a:r>
                        <a:rPr lang="en-US" sz="1200" spc="-290">
                          <a:effectLst/>
                          <a:latin typeface="Times New Roman" panose="02020603050405020304" pitchFamily="18" charset="0"/>
                          <a:cs typeface="Times New Roman" panose="02020603050405020304" pitchFamily="18" charset="0"/>
                        </a:rPr>
                        <a:t> </a:t>
                      </a:r>
                      <a:r>
                        <a:rPr lang="en-US" sz="1200">
                          <a:effectLst/>
                          <a:latin typeface="Times New Roman" panose="02020603050405020304" pitchFamily="18" charset="0"/>
                          <a:cs typeface="Times New Roman" panose="02020603050405020304" pitchFamily="18" charset="0"/>
                        </a:rPr>
                        <a:t>strength</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153742877"/>
                  </a:ext>
                </a:extLst>
              </a:tr>
              <a:tr h="262890">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310" marR="628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283210"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5900" marR="21082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4826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880" marR="4762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10/06/24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40335" marR="13335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8149</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11760" marR="10223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510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165" marR="29591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22.66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500816781"/>
                  </a:ext>
                </a:extLst>
              </a:tr>
              <a:tr h="261620">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310" marR="628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283210"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5900" marR="21082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4826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880" marR="4762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10/06/24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40335" marR="13335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8477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11760" marR="10287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540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165" marR="29591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24.00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512877702"/>
                  </a:ext>
                </a:extLst>
              </a:tr>
              <a:tr h="262890">
                <a:tc>
                  <a:txBody>
                    <a:bodyPr/>
                    <a:lstStyle/>
                    <a:p>
                      <a:pPr marL="4445"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310" marR="6286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M3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0" marR="283210" algn="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5900" marR="21082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300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245" marR="4826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14/05/24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5880" marR="47625"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10/06/24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40335" marR="13335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8412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11760" marR="10287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520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165" marR="295910" algn="ctr">
                        <a:lnSpc>
                          <a:spcPct val="150000"/>
                        </a:lnSpc>
                        <a:spcBef>
                          <a:spcPts val="0"/>
                        </a:spcBef>
                        <a:spcAft>
                          <a:spcPts val="0"/>
                        </a:spcAft>
                      </a:pPr>
                      <a:r>
                        <a:rPr lang="en-US" sz="1200" dirty="0">
                          <a:effectLst/>
                          <a:latin typeface="Times New Roman" panose="02020603050405020304" pitchFamily="18" charset="0"/>
                          <a:cs typeface="Times New Roman" panose="02020603050405020304" pitchFamily="18" charset="0"/>
                        </a:rPr>
                        <a:t>23.11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325387751"/>
                  </a:ext>
                </a:extLst>
              </a:tr>
            </a:tbl>
          </a:graphicData>
        </a:graphic>
      </p:graphicFrame>
      <p:sp>
        <p:nvSpPr>
          <p:cNvPr id="7" name="TextBox 6">
            <a:extLst>
              <a:ext uri="{FF2B5EF4-FFF2-40B4-BE49-F238E27FC236}">
                <a16:creationId xmlns:a16="http://schemas.microsoft.com/office/drawing/2014/main" id="{034D3495-A856-131D-2F61-0919738F1CE5}"/>
              </a:ext>
            </a:extLst>
          </p:cNvPr>
          <p:cNvSpPr txBox="1"/>
          <p:nvPr/>
        </p:nvSpPr>
        <p:spPr>
          <a:xfrm>
            <a:off x="5589332" y="5196089"/>
            <a:ext cx="6725265" cy="734688"/>
          </a:xfrm>
          <a:prstGeom prst="rect">
            <a:avLst/>
          </a:prstGeom>
          <a:noFill/>
        </p:spPr>
        <p:txBody>
          <a:bodyPr wrap="square">
            <a:spAutoFit/>
          </a:bodyPr>
          <a:lstStyle/>
          <a:p>
            <a:pPr marL="196850" marR="588645" algn="ctr">
              <a:lnSpc>
                <a:spcPct val="107000"/>
              </a:lnSpc>
              <a:spcBef>
                <a:spcPts val="450"/>
              </a:spcBef>
              <a:spcAft>
                <a:spcPts val="800"/>
              </a:spcAft>
            </a:pPr>
            <a:r>
              <a:rPr lang="en-US" sz="2000" b="1" dirty="0">
                <a:effectLst/>
                <a:latin typeface="Times New Roman" panose="02020603050405020304" pitchFamily="18" charset="0"/>
                <a:ea typeface="Calibri" panose="020F0502020204030204" pitchFamily="34" charset="0"/>
                <a:cs typeface="Mangal" panose="00000400000000000000" pitchFamily="2"/>
              </a:rPr>
              <a:t>Table</a:t>
            </a:r>
            <a:r>
              <a:rPr lang="en-US" sz="2000" b="1" spc="-15" dirty="0">
                <a:effectLst/>
                <a:latin typeface="Times New Roman" panose="02020603050405020304" pitchFamily="18" charset="0"/>
                <a:ea typeface="Calibri" panose="020F0502020204030204" pitchFamily="34" charset="0"/>
                <a:cs typeface="Mangal" panose="00000400000000000000" pitchFamily="2"/>
              </a:rPr>
              <a:t> </a:t>
            </a:r>
            <a:r>
              <a:rPr lang="en-US" sz="2000" b="1" dirty="0">
                <a:effectLst/>
                <a:latin typeface="Times New Roman" panose="02020603050405020304" pitchFamily="18" charset="0"/>
                <a:ea typeface="Calibri" panose="020F0502020204030204" pitchFamily="34" charset="0"/>
                <a:cs typeface="Mangal" panose="00000400000000000000" pitchFamily="2"/>
              </a:rPr>
              <a:t>3:</a:t>
            </a:r>
            <a:r>
              <a:rPr lang="en-US" sz="2000" b="1"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Compressive</a:t>
            </a:r>
            <a:r>
              <a:rPr lang="en-US" sz="2000" spc="-10"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strength</a:t>
            </a:r>
            <a:r>
              <a:rPr lang="en-US" sz="2000"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of concrete replaced</a:t>
            </a:r>
            <a:r>
              <a:rPr lang="en-US" sz="2000"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with</a:t>
            </a:r>
            <a:r>
              <a:rPr lang="en-US" sz="2000"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coconut</a:t>
            </a:r>
            <a:r>
              <a:rPr lang="en-US" sz="2000"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shell</a:t>
            </a:r>
            <a:r>
              <a:rPr lang="en-US" sz="2000" spc="-1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at</a:t>
            </a:r>
            <a:r>
              <a:rPr lang="en-US" sz="2000" spc="-5"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28</a:t>
            </a:r>
            <a:r>
              <a:rPr lang="en-US" sz="2000" spc="-10" dirty="0">
                <a:effectLst/>
                <a:latin typeface="Times New Roman" panose="02020603050405020304" pitchFamily="18" charset="0"/>
                <a:ea typeface="Calibri" panose="020F0502020204030204" pitchFamily="34" charset="0"/>
                <a:cs typeface="Mangal" panose="00000400000000000000" pitchFamily="2"/>
              </a:rPr>
              <a:t> </a:t>
            </a:r>
            <a:r>
              <a:rPr lang="en-US" sz="2000" dirty="0">
                <a:effectLst/>
                <a:latin typeface="Times New Roman" panose="02020603050405020304" pitchFamily="18" charset="0"/>
                <a:ea typeface="Calibri" panose="020F0502020204030204" pitchFamily="34" charset="0"/>
                <a:cs typeface="Mangal" panose="00000400000000000000" pitchFamily="2"/>
              </a:rPr>
              <a:t>days</a:t>
            </a:r>
            <a:endParaRPr lang="en-US" sz="2000" dirty="0">
              <a:effectLst/>
              <a:latin typeface="Calibri" panose="020F0502020204030204" pitchFamily="34" charset="0"/>
              <a:ea typeface="Calibri" panose="020F0502020204030204" pitchFamily="34" charset="0"/>
              <a:cs typeface="Mangal" panose="00000400000000000000" pitchFamily="2"/>
            </a:endParaRPr>
          </a:p>
        </p:txBody>
      </p:sp>
      <p:sp>
        <p:nvSpPr>
          <p:cNvPr id="9" name="TextBox 8">
            <a:extLst>
              <a:ext uri="{FF2B5EF4-FFF2-40B4-BE49-F238E27FC236}">
                <a16:creationId xmlns:a16="http://schemas.microsoft.com/office/drawing/2014/main" id="{ED87E043-86CB-B910-6FFD-D837E26D8A34}"/>
              </a:ext>
            </a:extLst>
          </p:cNvPr>
          <p:cNvSpPr txBox="1"/>
          <p:nvPr/>
        </p:nvSpPr>
        <p:spPr>
          <a:xfrm>
            <a:off x="324055" y="2548248"/>
            <a:ext cx="6157450" cy="966290"/>
          </a:xfrm>
          <a:prstGeom prst="rect">
            <a:avLst/>
          </a:prstGeom>
          <a:noFill/>
        </p:spPr>
        <p:txBody>
          <a:bodyPr wrap="square">
            <a:spAutoFit/>
          </a:bodyPr>
          <a:lstStyle/>
          <a:p>
            <a:pPr marL="0" marR="0" algn="ctr">
              <a:lnSpc>
                <a:spcPct val="150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Mangal" panose="00000400000000000000" pitchFamily="2"/>
              </a:rPr>
              <a:t>Table 2: </a:t>
            </a:r>
            <a:r>
              <a:rPr lang="en-US" sz="2000" dirty="0">
                <a:effectLst/>
                <a:latin typeface="Times New Roman" panose="02020603050405020304" pitchFamily="18" charset="0"/>
                <a:ea typeface="Calibri" panose="020F0502020204030204" pitchFamily="34" charset="0"/>
                <a:cs typeface="Mangal" panose="00000400000000000000" pitchFamily="2"/>
              </a:rPr>
              <a:t>Compressive strength of concrete replaced with coconut shell at 14 days</a:t>
            </a:r>
            <a:endParaRPr lang="en-US" sz="2000" dirty="0">
              <a:effectLst/>
              <a:latin typeface="Calibri" panose="020F0502020204030204" pitchFamily="34" charset="0"/>
              <a:ea typeface="Calibri" panose="020F0502020204030204" pitchFamily="34" charset="0"/>
              <a:cs typeface="Mangal" panose="00000400000000000000" pitchFamily="2"/>
            </a:endParaRPr>
          </a:p>
        </p:txBody>
      </p:sp>
    </p:spTree>
    <p:extLst>
      <p:ext uri="{BB962C8B-B14F-4D97-AF65-F5344CB8AC3E}">
        <p14:creationId xmlns:p14="http://schemas.microsoft.com/office/powerpoint/2010/main" val="2635504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F8380-CFB9-C2C6-33CD-624FA9CA6673}"/>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E6117A1-338B-EB90-E497-4FEF9FCC9E2B}"/>
              </a:ext>
            </a:extLst>
          </p:cNvPr>
          <p:cNvSpPr>
            <a:spLocks noGrp="1"/>
          </p:cNvSpPr>
          <p:nvPr>
            <p:ph idx="1"/>
          </p:nvPr>
        </p:nvSpPr>
        <p:spPr>
          <a:xfrm>
            <a:off x="413615" y="1986234"/>
            <a:ext cx="10922318" cy="3450613"/>
          </a:xfrm>
        </p:spPr>
        <p:txBody>
          <a:bodyPr>
            <a:noAutofit/>
          </a:bodyPr>
          <a:lstStyle/>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Amarnath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Yerramala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Ramachandrudu</a:t>
            </a:r>
            <a:r>
              <a:rPr lang="en-US" dirty="0">
                <a:effectLst/>
                <a:latin typeface="Times New Roman" panose="02020603050405020304" pitchFamily="18" charset="0"/>
                <a:ea typeface="Calibri" panose="020F0502020204030204" pitchFamily="34" charset="0"/>
                <a:cs typeface="Times New Roman" panose="02020603050405020304" pitchFamily="18" charset="0"/>
              </a:rPr>
              <a:t> C, Properties of Concrete with Coconut Shells as Aggregate                                                                                                                                        Replacement, International Journal of Engineering Inventions, vol.1, Issue 6, October 2012.</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 short and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W.Kinniburgh</a:t>
            </a:r>
            <a:r>
              <a:rPr lang="en-US" dirty="0">
                <a:effectLst/>
                <a:latin typeface="Times New Roman" panose="02020603050405020304" pitchFamily="18" charset="0"/>
                <a:ea typeface="Calibri" panose="020F0502020204030204" pitchFamily="34" charset="0"/>
                <a:cs typeface="Times New Roman" panose="02020603050405020304" pitchFamily="18" charset="0"/>
              </a:rPr>
              <a:t>, Lightweight Concrete, Applied Science Publishers, London</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Adeyemi AY.,(1998) ,“ An investigation into the suitability of coconut shells as aggregates in concrete production” ,Journal of Environment, Design and Management.</a:t>
            </a:r>
          </a:p>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J. P. Ries, J. Speck, (2010), “Lightweight Aggregate Optimizes the Sustainability of Concrete”, Concrete Sustainability Conference, National Ready Mixed Concrete Association.</a:t>
            </a:r>
          </a:p>
          <a:p>
            <a:pPr marL="0" marR="0" algn="just">
              <a:lnSpc>
                <a:spcPct val="150000"/>
              </a:lnSpc>
              <a:spcBef>
                <a:spcPts val="0"/>
              </a:spcBef>
              <a:spcAft>
                <a:spcPts val="800"/>
              </a:spcAft>
            </a:pPr>
            <a:r>
              <a:rPr lang="en-US" sz="1800" dirty="0" err="1">
                <a:effectLst/>
                <a:latin typeface="Times New Roman" panose="02020603050405020304" pitchFamily="18" charset="0"/>
                <a:ea typeface="Calibri" panose="020F0502020204030204" pitchFamily="34" charset="0"/>
              </a:rPr>
              <a:t>J.M.Crow</a:t>
            </a:r>
            <a:r>
              <a:rPr lang="en-US" sz="1800" dirty="0">
                <a:effectLst/>
                <a:latin typeface="Times New Roman" panose="02020603050405020304" pitchFamily="18" charset="0"/>
                <a:ea typeface="Calibri" panose="020F0502020204030204" pitchFamily="34" charset="0"/>
              </a:rPr>
              <a:t>, The Concrete Conundrum, 2006, available at www.chemistryworld.com</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1280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FC79CB-AF82-6956-CC4B-04353FE8E1A4}"/>
              </a:ext>
            </a:extLst>
          </p:cNvPr>
          <p:cNvSpPr txBox="1"/>
          <p:nvPr/>
        </p:nvSpPr>
        <p:spPr>
          <a:xfrm>
            <a:off x="3043084" y="2714710"/>
            <a:ext cx="6105832" cy="861774"/>
          </a:xfrm>
          <a:prstGeom prst="rect">
            <a:avLst/>
          </a:prstGeom>
          <a:noFill/>
        </p:spPr>
        <p:txBody>
          <a:bodyPr wrap="square">
            <a:spAutoFit/>
          </a:bodyPr>
          <a:lstStyle/>
          <a:p>
            <a:pPr algn="ctr"/>
            <a:r>
              <a:rPr lang="en-US" sz="5000" b="1" dirty="0">
                <a:latin typeface="Times New Roman" panose="02020603050405020304" pitchFamily="18" charset="0"/>
                <a:cs typeface="Times New Roman" panose="02020603050405020304" pitchFamily="18" charset="0"/>
              </a:rPr>
              <a:t>THANK YOU</a:t>
            </a:r>
            <a:endParaRPr lang="en-US" sz="5000" dirty="0"/>
          </a:p>
        </p:txBody>
      </p:sp>
    </p:spTree>
    <p:extLst>
      <p:ext uri="{BB962C8B-B14F-4D97-AF65-F5344CB8AC3E}">
        <p14:creationId xmlns:p14="http://schemas.microsoft.com/office/powerpoint/2010/main" val="415154847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101</TotalTime>
  <Words>1498</Words>
  <Application>Microsoft Office PowerPoint</Application>
  <PresentationFormat>Widescreen</PresentationFormat>
  <Paragraphs>224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Gill Sans MT</vt:lpstr>
      <vt:lpstr>Mangal</vt:lpstr>
      <vt:lpstr>Times New Roman</vt:lpstr>
      <vt:lpstr>Gallery</vt:lpstr>
      <vt:lpstr>EXPERIMENTAL STUDY ON PARTIAL REPLACEMENT OF COARSE AGGREGATE WITH COCONUT SHELL</vt:lpstr>
      <vt:lpstr>introduction</vt:lpstr>
      <vt:lpstr>LITERATURE REVIEW</vt:lpstr>
      <vt:lpstr>PowerPoint Presentation</vt:lpstr>
      <vt:lpstr>MIX DESIGN FOR M20 GRADE OF CONCRETE </vt:lpstr>
      <vt:lpstr>PowerPoint Presentation</vt:lpstr>
      <vt:lpstr>PowerPoint Presentation</vt:lpstr>
      <vt:lpstr>PowerPoint Presentation</vt:lpstr>
      <vt:lpstr>PowerPoint Presentation</vt:lpstr>
      <vt:lpstr>RESULTS AND CONCLUSION </vt:lpstr>
      <vt:lpstr>PowerPoint Presentation</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EXPERIMENTAL STUDY ON PARTIAL REPLACEMENT OF COARSE AGGREGATE WITH COCONUT SHELL</dc:title>
  <dc:creator>intel</dc:creator>
  <cp:lastModifiedBy>intel</cp:lastModifiedBy>
  <cp:revision>22</cp:revision>
  <dcterms:created xsi:type="dcterms:W3CDTF">2024-10-15T08:26:15Z</dcterms:created>
  <dcterms:modified xsi:type="dcterms:W3CDTF">2024-10-15T10:10:15Z</dcterms:modified>
</cp:coreProperties>
</file>