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32"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0016" autoAdjust="0"/>
    <p:restoredTop sz="94660"/>
  </p:normalViewPr>
  <p:slideViewPr>
    <p:cSldViewPr snapToGrid="0">
      <p:cViewPr varScale="1">
        <p:scale>
          <a:sx n="61" d="100"/>
          <a:sy n="61" d="100"/>
        </p:scale>
        <p:origin x="72" y="31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95269" y="1122363"/>
            <a:ext cx="9001462" cy="2387600"/>
          </a:xfrm>
        </p:spPr>
        <p:txBody>
          <a:bodyPr anchor="b">
            <a:normAutofit/>
          </a:bodyPr>
          <a:lstStyle>
            <a:lvl1pPr algn="ctr">
              <a:defRPr sz="4800"/>
            </a:lvl1pPr>
          </a:lstStyle>
          <a:p>
            <a:r>
              <a:rPr lang="en-US"/>
              <a:t>Click to edit Master title style</a:t>
            </a:r>
            <a:endParaRPr lang="en-US" dirty="0"/>
          </a:p>
        </p:txBody>
      </p:sp>
      <p:sp>
        <p:nvSpPr>
          <p:cNvPr id="3" name="Subtitle 2"/>
          <p:cNvSpPr>
            <a:spLocks noGrp="1"/>
          </p:cNvSpPr>
          <p:nvPr>
            <p:ph type="subTitle" idx="1"/>
          </p:nvPr>
        </p:nvSpPr>
        <p:spPr>
          <a:xfrm>
            <a:off x="1595269" y="3602038"/>
            <a:ext cx="9001462"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A770E14F-04D5-44EB-8343-055D9B6A7F84}" type="datetimeFigureOut">
              <a:rPr lang="en-IN" smtClean="0"/>
              <a:t>28-08-2024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FE71F789-D7E4-4F67-9FFB-E8A20BC38790}" type="slidenum">
              <a:rPr lang="en-IN" smtClean="0"/>
              <a:t>‹#›</a:t>
            </a:fld>
            <a:endParaRPr lang="en-IN"/>
          </a:p>
        </p:txBody>
      </p:sp>
    </p:spTree>
    <p:extLst>
      <p:ext uri="{BB962C8B-B14F-4D97-AF65-F5344CB8AC3E}">
        <p14:creationId xmlns:p14="http://schemas.microsoft.com/office/powerpoint/2010/main" val="1034712324"/>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770E14F-04D5-44EB-8343-055D9B6A7F84}" type="datetimeFigureOut">
              <a:rPr lang="en-IN" smtClean="0"/>
              <a:t>28-08-2024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FE71F789-D7E4-4F67-9FFB-E8A20BC38790}" type="slidenum">
              <a:rPr lang="en-IN" smtClean="0"/>
              <a:t>‹#›</a:t>
            </a:fld>
            <a:endParaRPr lang="en-IN"/>
          </a:p>
        </p:txBody>
      </p:sp>
    </p:spTree>
    <p:extLst>
      <p:ext uri="{BB962C8B-B14F-4D97-AF65-F5344CB8AC3E}">
        <p14:creationId xmlns:p14="http://schemas.microsoft.com/office/powerpoint/2010/main" val="638209320"/>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229244" y="657226"/>
            <a:ext cx="9733512" cy="2852737"/>
          </a:xfrm>
        </p:spPr>
        <p:txBody>
          <a:bodyPr anchor="b">
            <a:normAutofit/>
          </a:bodyPr>
          <a:lstStyle>
            <a:lvl1pPr>
              <a:defRPr sz="3400"/>
            </a:lvl1pPr>
          </a:lstStyle>
          <a:p>
            <a:r>
              <a:rPr lang="en-US"/>
              <a:t>Click to edit Master title style</a:t>
            </a:r>
            <a:endParaRPr lang="en-US" dirty="0"/>
          </a:p>
        </p:txBody>
      </p:sp>
      <p:sp>
        <p:nvSpPr>
          <p:cNvPr id="3" name="Text Placeholder 2"/>
          <p:cNvSpPr>
            <a:spLocks noGrp="1"/>
          </p:cNvSpPr>
          <p:nvPr>
            <p:ph type="body" idx="1"/>
          </p:nvPr>
        </p:nvSpPr>
        <p:spPr>
          <a:xfrm>
            <a:off x="1229244" y="3602038"/>
            <a:ext cx="9733512" cy="1500187"/>
          </a:xfrm>
        </p:spPr>
        <p:txBody>
          <a:bodyPr/>
          <a:lstStyle>
            <a:lvl1pPr marL="0" indent="0" algn="ctr">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A770E14F-04D5-44EB-8343-055D9B6A7F84}" type="datetimeFigureOut">
              <a:rPr lang="en-IN" smtClean="0"/>
              <a:t>28-08-2024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FE71F789-D7E4-4F67-9FFB-E8A20BC38790}" type="slidenum">
              <a:rPr lang="en-IN" smtClean="0"/>
              <a:t>‹#›</a:t>
            </a:fld>
            <a:endParaRPr lang="en-IN"/>
          </a:p>
        </p:txBody>
      </p:sp>
    </p:spTree>
    <p:extLst>
      <p:ext uri="{BB962C8B-B14F-4D97-AF65-F5344CB8AC3E}">
        <p14:creationId xmlns:p14="http://schemas.microsoft.com/office/powerpoint/2010/main" val="2651289341"/>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913795" y="609600"/>
            <a:ext cx="10353761" cy="1326321"/>
          </a:xfrm>
        </p:spPr>
        <p:txBody>
          <a:bodyPr/>
          <a:lstStyle/>
          <a:p>
            <a:r>
              <a:rPr lang="en-US"/>
              <a:t>Click to edit Master title style</a:t>
            </a:r>
            <a:endParaRPr lang="en-US" dirty="0"/>
          </a:p>
        </p:txBody>
      </p:sp>
      <p:sp>
        <p:nvSpPr>
          <p:cNvPr id="3" name="Content Placeholder 2"/>
          <p:cNvSpPr>
            <a:spLocks noGrp="1"/>
          </p:cNvSpPr>
          <p:nvPr>
            <p:ph sz="half" idx="1"/>
          </p:nvPr>
        </p:nvSpPr>
        <p:spPr>
          <a:xfrm>
            <a:off x="913795" y="2088319"/>
            <a:ext cx="5106004" cy="3702881"/>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3403" y="2088319"/>
            <a:ext cx="5094154" cy="3702881"/>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A770E14F-04D5-44EB-8343-055D9B6A7F84}" type="datetimeFigureOut">
              <a:rPr lang="en-IN" smtClean="0"/>
              <a:t>28-08-2024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FE71F789-D7E4-4F67-9FFB-E8A20BC38790}" type="slidenum">
              <a:rPr lang="en-IN" smtClean="0"/>
              <a:t>‹#›</a:t>
            </a:fld>
            <a:endParaRPr lang="en-IN"/>
          </a:p>
        </p:txBody>
      </p:sp>
    </p:spTree>
    <p:extLst>
      <p:ext uri="{BB962C8B-B14F-4D97-AF65-F5344CB8AC3E}">
        <p14:creationId xmlns:p14="http://schemas.microsoft.com/office/powerpoint/2010/main" val="3507662249"/>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913795" y="609600"/>
            <a:ext cx="10353761"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1141804" y="2088320"/>
            <a:ext cx="4879199" cy="823912"/>
          </a:xfrm>
        </p:spPr>
        <p:txBody>
          <a:bodyPr anchor="b"/>
          <a:lstStyle>
            <a:lvl1pPr marL="0" indent="0">
              <a:lnSpc>
                <a:spcPct val="100000"/>
              </a:lnSpc>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913795" y="2912232"/>
            <a:ext cx="5107208" cy="287896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02003" y="2088320"/>
            <a:ext cx="4865554" cy="823912"/>
          </a:xfrm>
        </p:spPr>
        <p:txBody>
          <a:bodyPr anchor="b"/>
          <a:lstStyle>
            <a:lvl1pPr marL="0" indent="0">
              <a:lnSpc>
                <a:spcPct val="100000"/>
              </a:lnSpc>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912232"/>
            <a:ext cx="5095357" cy="287896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A770E14F-04D5-44EB-8343-055D9B6A7F84}" type="datetimeFigureOut">
              <a:rPr lang="en-IN" smtClean="0"/>
              <a:t>28-08-2024</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FE71F789-D7E4-4F67-9FFB-E8A20BC38790}" type="slidenum">
              <a:rPr lang="en-IN" smtClean="0"/>
              <a:t>‹#›</a:t>
            </a:fld>
            <a:endParaRPr lang="en-IN"/>
          </a:p>
        </p:txBody>
      </p:sp>
    </p:spTree>
    <p:extLst>
      <p:ext uri="{BB962C8B-B14F-4D97-AF65-F5344CB8AC3E}">
        <p14:creationId xmlns:p14="http://schemas.microsoft.com/office/powerpoint/2010/main" val="67991231"/>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A770E14F-04D5-44EB-8343-055D9B6A7F84}" type="datetimeFigureOut">
              <a:rPr lang="en-IN" smtClean="0"/>
              <a:t>28-08-2024</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FE71F789-D7E4-4F67-9FFB-E8A20BC38790}" type="slidenum">
              <a:rPr lang="en-IN" smtClean="0"/>
              <a:t>‹#›</a:t>
            </a:fld>
            <a:endParaRPr lang="en-IN"/>
          </a:p>
        </p:txBody>
      </p:sp>
    </p:spTree>
    <p:extLst>
      <p:ext uri="{BB962C8B-B14F-4D97-AF65-F5344CB8AC3E}">
        <p14:creationId xmlns:p14="http://schemas.microsoft.com/office/powerpoint/2010/main" val="2949908723"/>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770E14F-04D5-44EB-8343-055D9B6A7F84}" type="datetimeFigureOut">
              <a:rPr lang="en-IN" smtClean="0"/>
              <a:t>28-08-2024</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FE71F789-D7E4-4F67-9FFB-E8A20BC38790}" type="slidenum">
              <a:rPr lang="en-IN" smtClean="0"/>
              <a:t>‹#›</a:t>
            </a:fld>
            <a:endParaRPr lang="en-IN"/>
          </a:p>
        </p:txBody>
      </p:sp>
    </p:spTree>
    <p:extLst>
      <p:ext uri="{BB962C8B-B14F-4D97-AF65-F5344CB8AC3E}">
        <p14:creationId xmlns:p14="http://schemas.microsoft.com/office/powerpoint/2010/main" val="237536537"/>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7228" y="609600"/>
            <a:ext cx="3932237" cy="2362200"/>
          </a:xfrm>
        </p:spPr>
        <p:txBody>
          <a:bodyPr anchor="b">
            <a:normAutofit/>
          </a:bodyPr>
          <a:lstStyle>
            <a:lvl1pPr>
              <a:defRPr sz="2800"/>
            </a:lvl1pPr>
          </a:lstStyle>
          <a:p>
            <a:r>
              <a:rPr lang="en-US"/>
              <a:t>Click to edit Master title style</a:t>
            </a:r>
            <a:endParaRPr lang="en-US" dirty="0"/>
          </a:p>
        </p:txBody>
      </p:sp>
      <p:sp>
        <p:nvSpPr>
          <p:cNvPr id="3" name="Content Placeholder 2"/>
          <p:cNvSpPr>
            <a:spLocks noGrp="1"/>
          </p:cNvSpPr>
          <p:nvPr>
            <p:ph idx="1"/>
          </p:nvPr>
        </p:nvSpPr>
        <p:spPr>
          <a:xfrm>
            <a:off x="5078064" y="609600"/>
            <a:ext cx="6189492" cy="5181600"/>
          </a:xfrm>
        </p:spPr>
        <p:txBody>
          <a:bodyPr anchor="ct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917228" y="2971800"/>
            <a:ext cx="3932237" cy="2819399"/>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A770E14F-04D5-44EB-8343-055D9B6A7F84}" type="datetimeFigureOut">
              <a:rPr lang="en-IN" smtClean="0"/>
              <a:t>28-08-2024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FE71F789-D7E4-4F67-9FFB-E8A20BC38790}" type="slidenum">
              <a:rPr lang="en-IN" smtClean="0"/>
              <a:t>‹#›</a:t>
            </a:fld>
            <a:endParaRPr lang="en-IN"/>
          </a:p>
        </p:txBody>
      </p:sp>
    </p:spTree>
    <p:extLst>
      <p:ext uri="{BB962C8B-B14F-4D97-AF65-F5344CB8AC3E}">
        <p14:creationId xmlns:p14="http://schemas.microsoft.com/office/powerpoint/2010/main" val="2764416135"/>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7227" y="609600"/>
            <a:ext cx="5929773" cy="2362200"/>
          </a:xfrm>
        </p:spPr>
        <p:txBody>
          <a:bodyPr anchor="b">
            <a:normAutofit/>
          </a:bodyPr>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7424804" y="758881"/>
            <a:ext cx="3255356" cy="4883038"/>
          </a:xfrm>
          <a:noFill/>
          <a:ln w="1905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913794" y="2971800"/>
            <a:ext cx="5934950" cy="2819400"/>
          </a:xfrm>
        </p:spPr>
        <p:txBody>
          <a:bodyPr>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A770E14F-04D5-44EB-8343-055D9B6A7F84}" type="datetimeFigureOut">
              <a:rPr lang="en-IN" smtClean="0"/>
              <a:t>28-08-2024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FE71F789-D7E4-4F67-9FFB-E8A20BC38790}" type="slidenum">
              <a:rPr lang="en-IN" smtClean="0"/>
              <a:t>‹#›</a:t>
            </a:fld>
            <a:endParaRPr lang="en-IN"/>
          </a:p>
        </p:txBody>
      </p:sp>
    </p:spTree>
    <p:extLst>
      <p:ext uri="{BB962C8B-B14F-4D97-AF65-F5344CB8AC3E}">
        <p14:creationId xmlns:p14="http://schemas.microsoft.com/office/powerpoint/2010/main" val="2831358697"/>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3806" y="4289372"/>
            <a:ext cx="10367564" cy="819355"/>
          </a:xfrm>
        </p:spPr>
        <p:txBody>
          <a:bodyPr anchor="b">
            <a:normAutofit/>
          </a:bodyPr>
          <a:lstStyle>
            <a:lvl1pPr>
              <a:defRPr sz="2800"/>
            </a:lvl1pPr>
          </a:lstStyle>
          <a:p>
            <a:r>
              <a:rPr lang="en-US"/>
              <a:t>Click to edit Master title style</a:t>
            </a:r>
            <a:endParaRPr lang="en-US" dirty="0"/>
          </a:p>
        </p:txBody>
      </p:sp>
      <p:sp>
        <p:nvSpPr>
          <p:cNvPr id="3" name="Picture Placeholder 2"/>
          <p:cNvSpPr>
            <a:spLocks noGrp="1" noChangeAspect="1"/>
          </p:cNvSpPr>
          <p:nvPr>
            <p:ph type="pic" idx="1"/>
          </p:nvPr>
        </p:nvSpPr>
        <p:spPr>
          <a:xfrm>
            <a:off x="913806" y="621321"/>
            <a:ext cx="10367564" cy="3379735"/>
          </a:xfrm>
          <a:noFill/>
          <a:ln w="1905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913795" y="5108728"/>
            <a:ext cx="10365998" cy="682472"/>
          </a:xfrm>
        </p:spPr>
        <p:txBody>
          <a:bodyPr>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A770E14F-04D5-44EB-8343-055D9B6A7F84}" type="datetimeFigureOut">
              <a:rPr lang="en-IN" smtClean="0"/>
              <a:t>28-08-2024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FE71F789-D7E4-4F67-9FFB-E8A20BC38790}" type="slidenum">
              <a:rPr lang="en-IN" smtClean="0"/>
              <a:t>‹#›</a:t>
            </a:fld>
            <a:endParaRPr lang="en-IN"/>
          </a:p>
        </p:txBody>
      </p:sp>
    </p:spTree>
    <p:extLst>
      <p:ext uri="{BB962C8B-B14F-4D97-AF65-F5344CB8AC3E}">
        <p14:creationId xmlns:p14="http://schemas.microsoft.com/office/powerpoint/2010/main" val="26159378"/>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913795" y="609600"/>
            <a:ext cx="10353762" cy="3424859"/>
          </a:xfrm>
        </p:spPr>
        <p:txBody>
          <a:bodyPr anchor="ctr"/>
          <a:lstStyle>
            <a:lvl1pP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913795" y="4204820"/>
            <a:ext cx="10353761" cy="1592186"/>
          </a:xfrm>
        </p:spPr>
        <p:txBody>
          <a:bodyPr anchor="ct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A770E14F-04D5-44EB-8343-055D9B6A7F84}" type="datetimeFigureOut">
              <a:rPr lang="en-IN" smtClean="0"/>
              <a:t>28-08-2024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FE71F789-D7E4-4F67-9FFB-E8A20BC38790}" type="slidenum">
              <a:rPr lang="en-IN" smtClean="0"/>
              <a:t>‹#›</a:t>
            </a:fld>
            <a:endParaRPr lang="en-IN"/>
          </a:p>
        </p:txBody>
      </p:sp>
    </p:spTree>
    <p:extLst>
      <p:ext uri="{BB962C8B-B14F-4D97-AF65-F5344CB8AC3E}">
        <p14:creationId xmlns:p14="http://schemas.microsoft.com/office/powerpoint/2010/main" val="2622564816"/>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2" y="609600"/>
            <a:ext cx="9302752" cy="2992904"/>
          </a:xfrm>
        </p:spPr>
        <p:txBody>
          <a:bodyPr anchor="ctr"/>
          <a:lstStyle>
            <a:lvl1pPr>
              <a:defRPr sz="3200"/>
            </a:lvl1pPr>
          </a:lstStyle>
          <a:p>
            <a:r>
              <a:rPr lang="en-US"/>
              <a:t>Click to edit Master title style</a:t>
            </a:r>
            <a:endParaRPr lang="en-US" dirty="0"/>
          </a:p>
        </p:txBody>
      </p:sp>
      <p:sp>
        <p:nvSpPr>
          <p:cNvPr id="12" name="Text Placeholder 3"/>
          <p:cNvSpPr>
            <a:spLocks noGrp="1"/>
          </p:cNvSpPr>
          <p:nvPr>
            <p:ph type="body" sz="half" idx="13"/>
          </p:nvPr>
        </p:nvSpPr>
        <p:spPr>
          <a:xfrm>
            <a:off x="1720644" y="3610032"/>
            <a:ext cx="8752299" cy="426812"/>
          </a:xfrm>
        </p:spPr>
        <p:txBody>
          <a:bodyPr anchor="t">
            <a:normAutofit/>
          </a:bodyPr>
          <a:lstStyle>
            <a:lvl1pPr marL="0" indent="0" algn="r">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4" name="Text Placeholder 3"/>
          <p:cNvSpPr>
            <a:spLocks noGrp="1"/>
          </p:cNvSpPr>
          <p:nvPr>
            <p:ph type="body" sz="half" idx="2"/>
          </p:nvPr>
        </p:nvSpPr>
        <p:spPr>
          <a:xfrm>
            <a:off x="913794" y="4204821"/>
            <a:ext cx="10353762" cy="1586380"/>
          </a:xfrm>
        </p:spPr>
        <p:txBody>
          <a:bodyPr anchor="ctr">
            <a:normAutofit/>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A770E14F-04D5-44EB-8343-055D9B6A7F84}" type="datetimeFigureOut">
              <a:rPr lang="en-IN" smtClean="0"/>
              <a:t>28-08-2024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FE71F789-D7E4-4F67-9FFB-E8A20BC38790}" type="slidenum">
              <a:rPr lang="en-IN" smtClean="0"/>
              <a:t>‹#›</a:t>
            </a:fld>
            <a:endParaRPr lang="en-IN"/>
          </a:p>
        </p:txBody>
      </p:sp>
      <p:sp>
        <p:nvSpPr>
          <p:cNvPr id="11" name="TextBox 10"/>
          <p:cNvSpPr txBox="1"/>
          <p:nvPr/>
        </p:nvSpPr>
        <p:spPr>
          <a:xfrm>
            <a:off x="836612" y="735241"/>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3" name="TextBox 12"/>
          <p:cNvSpPr txBox="1"/>
          <p:nvPr/>
        </p:nvSpPr>
        <p:spPr>
          <a:xfrm>
            <a:off x="10657956" y="2972093"/>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3088721874"/>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913806" y="2126942"/>
            <a:ext cx="10355327" cy="2511835"/>
          </a:xfrm>
        </p:spPr>
        <p:txBody>
          <a:bodyPr anchor="b"/>
          <a:lstStyle>
            <a:lvl1pP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913794" y="4650556"/>
            <a:ext cx="10353763" cy="1140644"/>
          </a:xfrm>
        </p:spPr>
        <p:txBody>
          <a:bodyPr anchor="t"/>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A770E14F-04D5-44EB-8343-055D9B6A7F84}" type="datetimeFigureOut">
              <a:rPr lang="en-IN" smtClean="0"/>
              <a:t>28-08-2024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FE71F789-D7E4-4F67-9FFB-E8A20BC38790}" type="slidenum">
              <a:rPr lang="en-IN" smtClean="0"/>
              <a:t>‹#›</a:t>
            </a:fld>
            <a:endParaRPr lang="en-IN"/>
          </a:p>
        </p:txBody>
      </p:sp>
    </p:spTree>
    <p:extLst>
      <p:ext uri="{BB962C8B-B14F-4D97-AF65-F5344CB8AC3E}">
        <p14:creationId xmlns:p14="http://schemas.microsoft.com/office/powerpoint/2010/main" val="3442193560"/>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913794" y="609600"/>
            <a:ext cx="10353762" cy="1325563"/>
          </a:xfrm>
        </p:spPr>
        <p:txBody>
          <a:bodyPr/>
          <a:lstStyle/>
          <a:p>
            <a:r>
              <a:rPr lang="en-US"/>
              <a:t>Click to edit Master title style</a:t>
            </a:r>
            <a:endParaRPr lang="en-US" dirty="0"/>
          </a:p>
        </p:txBody>
      </p:sp>
      <p:sp>
        <p:nvSpPr>
          <p:cNvPr id="7" name="Text Placeholder 2"/>
          <p:cNvSpPr>
            <a:spLocks noGrp="1"/>
          </p:cNvSpPr>
          <p:nvPr>
            <p:ph type="body" idx="1"/>
          </p:nvPr>
        </p:nvSpPr>
        <p:spPr>
          <a:xfrm>
            <a:off x="913794" y="2088319"/>
            <a:ext cx="3298956" cy="823305"/>
          </a:xfrm>
        </p:spPr>
        <p:txBody>
          <a:bodyPr anchor="b">
            <a:noAutofit/>
          </a:bodyPr>
          <a:lstStyle>
            <a:lvl1pPr marL="0" indent="0" algn="ctr">
              <a:lnSpc>
                <a:spcPct val="100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8" name="Text Placeholder 3"/>
          <p:cNvSpPr>
            <a:spLocks noGrp="1"/>
          </p:cNvSpPr>
          <p:nvPr>
            <p:ph type="body" sz="half" idx="15"/>
          </p:nvPr>
        </p:nvSpPr>
        <p:spPr>
          <a:xfrm>
            <a:off x="913794" y="2911624"/>
            <a:ext cx="3298956" cy="2879576"/>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9" name="Text Placeholder 4"/>
          <p:cNvSpPr>
            <a:spLocks noGrp="1"/>
          </p:cNvSpPr>
          <p:nvPr>
            <p:ph type="body" sz="quarter" idx="3"/>
          </p:nvPr>
        </p:nvSpPr>
        <p:spPr>
          <a:xfrm>
            <a:off x="4444878" y="2088320"/>
            <a:ext cx="3298558" cy="823304"/>
          </a:xfrm>
        </p:spPr>
        <p:txBody>
          <a:bodyPr anchor="b">
            <a:noAutofit/>
          </a:bodyPr>
          <a:lstStyle>
            <a:lvl1pPr marL="0" indent="0" algn="ctr">
              <a:lnSpc>
                <a:spcPct val="100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0" name="Text Placeholder 3"/>
          <p:cNvSpPr>
            <a:spLocks noGrp="1"/>
          </p:cNvSpPr>
          <p:nvPr>
            <p:ph type="body" sz="half" idx="16"/>
          </p:nvPr>
        </p:nvSpPr>
        <p:spPr>
          <a:xfrm>
            <a:off x="4444878" y="2911624"/>
            <a:ext cx="3299821" cy="2879576"/>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1" name="Text Placeholder 4"/>
          <p:cNvSpPr>
            <a:spLocks noGrp="1"/>
          </p:cNvSpPr>
          <p:nvPr>
            <p:ph type="body" sz="quarter" idx="13"/>
          </p:nvPr>
        </p:nvSpPr>
        <p:spPr>
          <a:xfrm>
            <a:off x="7973298" y="2088320"/>
            <a:ext cx="3291211" cy="823304"/>
          </a:xfrm>
        </p:spPr>
        <p:txBody>
          <a:bodyPr anchor="b">
            <a:noAutofit/>
          </a:bodyPr>
          <a:lstStyle>
            <a:lvl1pPr marL="0" indent="0" algn="ctr">
              <a:lnSpc>
                <a:spcPct val="100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2" name="Text Placeholder 3"/>
          <p:cNvSpPr>
            <a:spLocks noGrp="1"/>
          </p:cNvSpPr>
          <p:nvPr>
            <p:ph type="body" sz="half" idx="17"/>
          </p:nvPr>
        </p:nvSpPr>
        <p:spPr>
          <a:xfrm>
            <a:off x="7976346" y="2911624"/>
            <a:ext cx="3291211" cy="2879576"/>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3" name="Date Placeholder 2"/>
          <p:cNvSpPr>
            <a:spLocks noGrp="1"/>
          </p:cNvSpPr>
          <p:nvPr>
            <p:ph type="dt" sz="half" idx="10"/>
          </p:nvPr>
        </p:nvSpPr>
        <p:spPr/>
        <p:txBody>
          <a:bodyPr/>
          <a:lstStyle/>
          <a:p>
            <a:fld id="{A770E14F-04D5-44EB-8343-055D9B6A7F84}" type="datetimeFigureOut">
              <a:rPr lang="en-IN" smtClean="0"/>
              <a:t>28-08-2024</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FE71F789-D7E4-4F67-9FFB-E8A20BC38790}" type="slidenum">
              <a:rPr lang="en-IN" smtClean="0"/>
              <a:t>‹#›</a:t>
            </a:fld>
            <a:endParaRPr lang="en-IN"/>
          </a:p>
        </p:txBody>
      </p:sp>
    </p:spTree>
    <p:extLst>
      <p:ext uri="{BB962C8B-B14F-4D97-AF65-F5344CB8AC3E}">
        <p14:creationId xmlns:p14="http://schemas.microsoft.com/office/powerpoint/2010/main" val="3464122237"/>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913795" y="609600"/>
            <a:ext cx="10353762" cy="1325563"/>
          </a:xfrm>
        </p:spPr>
        <p:txBody>
          <a:bodyPr/>
          <a:lstStyle/>
          <a:p>
            <a:r>
              <a:rPr lang="en-US"/>
              <a:t>Click to edit Master title style</a:t>
            </a:r>
            <a:endParaRPr lang="en-US" dirty="0"/>
          </a:p>
        </p:txBody>
      </p:sp>
      <p:sp>
        <p:nvSpPr>
          <p:cNvPr id="19" name="Text Placeholder 2"/>
          <p:cNvSpPr>
            <a:spLocks noGrp="1"/>
          </p:cNvSpPr>
          <p:nvPr>
            <p:ph type="body" idx="1"/>
          </p:nvPr>
        </p:nvSpPr>
        <p:spPr>
          <a:xfrm>
            <a:off x="913795" y="4195899"/>
            <a:ext cx="3298955" cy="576262"/>
          </a:xfrm>
        </p:spPr>
        <p:txBody>
          <a:bodyPr anchor="b">
            <a:noAutofit/>
          </a:bodyPr>
          <a:lstStyle>
            <a:lvl1pPr marL="0" indent="0" algn="ctr">
              <a:lnSpc>
                <a:spcPct val="100000"/>
              </a:lnSpc>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0" name="Picture Placeholder 2"/>
          <p:cNvSpPr>
            <a:spLocks noGrp="1" noChangeAspect="1"/>
          </p:cNvSpPr>
          <p:nvPr>
            <p:ph type="pic" idx="15"/>
          </p:nvPr>
        </p:nvSpPr>
        <p:spPr>
          <a:xfrm>
            <a:off x="1092020" y="2298987"/>
            <a:ext cx="2940050" cy="1524000"/>
          </a:xfrm>
          <a:prstGeom prst="roundRect">
            <a:avLst>
              <a:gd name="adj" fmla="val 0"/>
            </a:avLst>
          </a:prstGeom>
          <a:noFill/>
          <a:ln w="14605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1" name="Text Placeholder 3"/>
          <p:cNvSpPr>
            <a:spLocks noGrp="1"/>
          </p:cNvSpPr>
          <p:nvPr>
            <p:ph type="body" sz="half" idx="18"/>
          </p:nvPr>
        </p:nvSpPr>
        <p:spPr>
          <a:xfrm>
            <a:off x="913795" y="4772161"/>
            <a:ext cx="3298955" cy="101903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22" name="Text Placeholder 4"/>
          <p:cNvSpPr>
            <a:spLocks noGrp="1"/>
          </p:cNvSpPr>
          <p:nvPr>
            <p:ph type="body" sz="quarter" idx="3"/>
          </p:nvPr>
        </p:nvSpPr>
        <p:spPr>
          <a:xfrm>
            <a:off x="4442701" y="4195899"/>
            <a:ext cx="3298983" cy="576262"/>
          </a:xfrm>
        </p:spPr>
        <p:txBody>
          <a:bodyPr anchor="b">
            <a:noAutofit/>
          </a:bodyPr>
          <a:lstStyle>
            <a:lvl1pPr marL="0" indent="0" algn="ctr">
              <a:lnSpc>
                <a:spcPct val="100000"/>
              </a:lnSpc>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3" name="Picture Placeholder 2"/>
          <p:cNvSpPr>
            <a:spLocks noGrp="1" noChangeAspect="1"/>
          </p:cNvSpPr>
          <p:nvPr>
            <p:ph type="pic" idx="21"/>
          </p:nvPr>
        </p:nvSpPr>
        <p:spPr>
          <a:xfrm>
            <a:off x="4568996" y="2298987"/>
            <a:ext cx="2930525" cy="1524000"/>
          </a:xfrm>
          <a:prstGeom prst="roundRect">
            <a:avLst>
              <a:gd name="adj" fmla="val 0"/>
            </a:avLst>
          </a:prstGeom>
          <a:noFill/>
          <a:ln w="14605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19"/>
          </p:nvPr>
        </p:nvSpPr>
        <p:spPr>
          <a:xfrm>
            <a:off x="4441348" y="4772160"/>
            <a:ext cx="3300336" cy="101903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25" name="Text Placeholder 4"/>
          <p:cNvSpPr>
            <a:spLocks noGrp="1"/>
          </p:cNvSpPr>
          <p:nvPr>
            <p:ph type="body" sz="quarter" idx="13"/>
          </p:nvPr>
        </p:nvSpPr>
        <p:spPr>
          <a:xfrm>
            <a:off x="7973423" y="4195899"/>
            <a:ext cx="3289900" cy="576262"/>
          </a:xfrm>
        </p:spPr>
        <p:txBody>
          <a:bodyPr anchor="b">
            <a:noAutofit/>
          </a:bodyPr>
          <a:lstStyle>
            <a:lvl1pPr marL="0" indent="0" algn="ctr">
              <a:lnSpc>
                <a:spcPct val="100000"/>
              </a:lnSpc>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6" name="Picture Placeholder 2"/>
          <p:cNvSpPr>
            <a:spLocks noGrp="1" noChangeAspect="1"/>
          </p:cNvSpPr>
          <p:nvPr>
            <p:ph type="pic" idx="22"/>
          </p:nvPr>
        </p:nvSpPr>
        <p:spPr>
          <a:xfrm>
            <a:off x="8152803" y="2298987"/>
            <a:ext cx="2932113" cy="1524000"/>
          </a:xfrm>
          <a:prstGeom prst="roundRect">
            <a:avLst>
              <a:gd name="adj" fmla="val 0"/>
            </a:avLst>
          </a:prstGeom>
          <a:noFill/>
          <a:ln w="14605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7" name="Text Placeholder 3"/>
          <p:cNvSpPr>
            <a:spLocks noGrp="1"/>
          </p:cNvSpPr>
          <p:nvPr>
            <p:ph type="body" sz="half" idx="20"/>
          </p:nvPr>
        </p:nvSpPr>
        <p:spPr>
          <a:xfrm>
            <a:off x="7973298" y="4772161"/>
            <a:ext cx="3294258" cy="1019037"/>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3" name="Date Placeholder 2"/>
          <p:cNvSpPr>
            <a:spLocks noGrp="1"/>
          </p:cNvSpPr>
          <p:nvPr>
            <p:ph type="dt" sz="half" idx="10"/>
          </p:nvPr>
        </p:nvSpPr>
        <p:spPr/>
        <p:txBody>
          <a:bodyPr/>
          <a:lstStyle/>
          <a:p>
            <a:fld id="{A770E14F-04D5-44EB-8343-055D9B6A7F84}" type="datetimeFigureOut">
              <a:rPr lang="en-IN" smtClean="0"/>
              <a:t>28-08-2024</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FE71F789-D7E4-4F67-9FFB-E8A20BC38790}" type="slidenum">
              <a:rPr lang="en-IN" smtClean="0"/>
              <a:t>‹#›</a:t>
            </a:fld>
            <a:endParaRPr lang="en-IN"/>
          </a:p>
        </p:txBody>
      </p:sp>
    </p:spTree>
    <p:extLst>
      <p:ext uri="{BB962C8B-B14F-4D97-AF65-F5344CB8AC3E}">
        <p14:creationId xmlns:p14="http://schemas.microsoft.com/office/powerpoint/2010/main" val="3240433137"/>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770E14F-04D5-44EB-8343-055D9B6A7F84}" type="datetimeFigureOut">
              <a:rPr lang="en-IN" smtClean="0"/>
              <a:t>28-08-2024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FE71F789-D7E4-4F67-9FFB-E8A20BC38790}" type="slidenum">
              <a:rPr lang="en-IN" smtClean="0"/>
              <a:t>‹#›</a:t>
            </a:fld>
            <a:endParaRPr lang="en-IN"/>
          </a:p>
        </p:txBody>
      </p:sp>
    </p:spTree>
    <p:extLst>
      <p:ext uri="{BB962C8B-B14F-4D97-AF65-F5344CB8AC3E}">
        <p14:creationId xmlns:p14="http://schemas.microsoft.com/office/powerpoint/2010/main" val="3046988354"/>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609599"/>
            <a:ext cx="2542657" cy="5181601"/>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913794" y="609599"/>
            <a:ext cx="7658705" cy="5181601"/>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770E14F-04D5-44EB-8343-055D9B6A7F84}" type="datetimeFigureOut">
              <a:rPr lang="en-IN" smtClean="0"/>
              <a:t>28-08-2024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FE71F789-D7E4-4F67-9FFB-E8A20BC38790}" type="slidenum">
              <a:rPr lang="en-IN" smtClean="0"/>
              <a:t>‹#›</a:t>
            </a:fld>
            <a:endParaRPr lang="en-IN"/>
          </a:p>
        </p:txBody>
      </p:sp>
    </p:spTree>
    <p:extLst>
      <p:ext uri="{BB962C8B-B14F-4D97-AF65-F5344CB8AC3E}">
        <p14:creationId xmlns:p14="http://schemas.microsoft.com/office/powerpoint/2010/main" val="2626760378"/>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913795" y="609600"/>
            <a:ext cx="10353761" cy="1326321"/>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913795" y="2096064"/>
            <a:ext cx="10353762" cy="3695136"/>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678736" y="5883275"/>
            <a:ext cx="2743200" cy="365125"/>
          </a:xfrm>
          <a:prstGeom prst="rect">
            <a:avLst/>
          </a:prstGeom>
        </p:spPr>
        <p:txBody>
          <a:bodyPr vert="horz" lIns="91440" tIns="45720" rIns="91440" bIns="45720" rtlCol="0" anchor="ctr"/>
          <a:lstStyle>
            <a:lvl1pPr algn="r">
              <a:defRPr sz="1000">
                <a:solidFill>
                  <a:schemeClr val="tx1">
                    <a:tint val="75000"/>
                  </a:schemeClr>
                </a:solidFill>
              </a:defRPr>
            </a:lvl1pPr>
          </a:lstStyle>
          <a:p>
            <a:fld id="{A770E14F-04D5-44EB-8343-055D9B6A7F84}" type="datetimeFigureOut">
              <a:rPr lang="en-IN" smtClean="0"/>
              <a:t>28-08-2024</a:t>
            </a:fld>
            <a:endParaRPr lang="en-IN"/>
          </a:p>
        </p:txBody>
      </p:sp>
      <p:sp>
        <p:nvSpPr>
          <p:cNvPr id="5" name="Footer Placeholder 4"/>
          <p:cNvSpPr>
            <a:spLocks noGrp="1"/>
          </p:cNvSpPr>
          <p:nvPr>
            <p:ph type="ftr" sz="quarter" idx="3"/>
          </p:nvPr>
        </p:nvSpPr>
        <p:spPr>
          <a:xfrm>
            <a:off x="913794" y="5883275"/>
            <a:ext cx="6672865" cy="365125"/>
          </a:xfrm>
          <a:prstGeom prst="rect">
            <a:avLst/>
          </a:prstGeom>
        </p:spPr>
        <p:txBody>
          <a:bodyPr vert="horz" lIns="91440" tIns="45720" rIns="91440" bIns="45720" rtlCol="0" anchor="ctr"/>
          <a:lstStyle>
            <a:lvl1pPr algn="l">
              <a:defRPr sz="1000">
                <a:solidFill>
                  <a:schemeClr val="tx1">
                    <a:tint val="75000"/>
                  </a:schemeClr>
                </a:solidFill>
              </a:defRPr>
            </a:lvl1pPr>
          </a:lstStyle>
          <a:p>
            <a:endParaRPr lang="en-IN"/>
          </a:p>
        </p:txBody>
      </p:sp>
      <p:sp>
        <p:nvSpPr>
          <p:cNvPr id="6" name="Slide Number Placeholder 5"/>
          <p:cNvSpPr>
            <a:spLocks noGrp="1"/>
          </p:cNvSpPr>
          <p:nvPr>
            <p:ph type="sldNum" sz="quarter" idx="4"/>
          </p:nvPr>
        </p:nvSpPr>
        <p:spPr>
          <a:xfrm>
            <a:off x="10514011" y="5883275"/>
            <a:ext cx="753545" cy="365125"/>
          </a:xfrm>
          <a:prstGeom prst="rect">
            <a:avLst/>
          </a:prstGeom>
        </p:spPr>
        <p:txBody>
          <a:bodyPr vert="horz" lIns="91440" tIns="45720" rIns="91440" bIns="45720" rtlCol="0" anchor="ctr"/>
          <a:lstStyle>
            <a:lvl1pPr algn="r">
              <a:defRPr sz="1000">
                <a:solidFill>
                  <a:schemeClr val="tx1">
                    <a:tint val="75000"/>
                  </a:schemeClr>
                </a:solidFill>
              </a:defRPr>
            </a:lvl1pPr>
          </a:lstStyle>
          <a:p>
            <a:fld id="{FE71F789-D7E4-4F67-9FFB-E8A20BC38790}" type="slidenum">
              <a:rPr lang="en-IN" smtClean="0"/>
              <a:t>‹#›</a:t>
            </a:fld>
            <a:endParaRPr lang="en-IN"/>
          </a:p>
        </p:txBody>
      </p:sp>
    </p:spTree>
    <p:extLst>
      <p:ext uri="{BB962C8B-B14F-4D97-AF65-F5344CB8AC3E}">
        <p14:creationId xmlns:p14="http://schemas.microsoft.com/office/powerpoint/2010/main" val="1504755612"/>
      </p:ext>
    </p:extLst>
  </p:cSld>
  <p:clrMap bg1="dk1" tx1="lt1" bg2="dk2" tx2="lt2" accent1="accent1" accent2="accent2" accent3="accent3" accent4="accent4" accent5="accent5" accent6="accent6" hlink="hlink" folHlink="folHlink"/>
  <p:sldLayoutIdLst>
    <p:sldLayoutId id="2147483733" r:id="rId1"/>
    <p:sldLayoutId id="2147483734" r:id="rId2"/>
    <p:sldLayoutId id="2147483735" r:id="rId3"/>
    <p:sldLayoutId id="2147483736" r:id="rId4"/>
    <p:sldLayoutId id="2147483737" r:id="rId5"/>
    <p:sldLayoutId id="2147483738" r:id="rId6"/>
    <p:sldLayoutId id="2147483739" r:id="rId7"/>
    <p:sldLayoutId id="2147483740" r:id="rId8"/>
    <p:sldLayoutId id="2147483741" r:id="rId9"/>
    <p:sldLayoutId id="2147483742" r:id="rId10"/>
    <p:sldLayoutId id="2147483743" r:id="rId11"/>
    <p:sldLayoutId id="2147483744" r:id="rId12"/>
    <p:sldLayoutId id="2147483745" r:id="rId13"/>
    <p:sldLayoutId id="2147483746" r:id="rId14"/>
    <p:sldLayoutId id="2147483747" r:id="rId15"/>
    <p:sldLayoutId id="2147483748" r:id="rId16"/>
    <p:sldLayoutId id="2147483749" r:id="rId17"/>
  </p:sldLayoutIdLst>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xStyles>
    <p:titleStyle>
      <a:lvl1pPr algn="ctr" defTabSz="914400" rtl="0" eaLnBrk="1" latinLnBrk="0" hangingPunct="1">
        <a:lnSpc>
          <a:spcPct val="90000"/>
        </a:lnSpc>
        <a:spcBef>
          <a:spcPct val="0"/>
        </a:spcBef>
        <a:buNone/>
        <a:defRPr sz="3400" b="1" i="0" kern="1200" cap="all">
          <a:solidFill>
            <a:schemeClr val="tx1"/>
          </a:solidFill>
          <a:effectLst>
            <a:outerShdw blurRad="50800" dist="63500" dir="2700000" algn="tl" rotWithShape="0">
              <a:srgbClr val="000000">
                <a:alpha val="48000"/>
              </a:srgbClr>
            </a:outerShdw>
          </a:effectLst>
          <a:latin typeface="+mj-lt"/>
          <a:ea typeface="+mj-ea"/>
          <a:cs typeface="+mj-cs"/>
        </a:defRPr>
      </a:lvl1pPr>
    </p:titleStyle>
    <p:bodyStyle>
      <a:lvl1pPr marL="228600" indent="-228600" algn="l" defTabSz="914400" rtl="0" eaLnBrk="1" latinLnBrk="0" hangingPunct="1">
        <a:lnSpc>
          <a:spcPct val="120000"/>
        </a:lnSpc>
        <a:spcBef>
          <a:spcPts val="1000"/>
        </a:spcBef>
        <a:buFont typeface="Arial" panose="020B0604020202020204" pitchFamily="34" charset="0"/>
        <a:buChar char="•"/>
        <a:defRPr sz="2000" kern="1200">
          <a:solidFill>
            <a:schemeClr val="tx1"/>
          </a:solidFill>
          <a:effectLst>
            <a:outerShdw blurRad="50800" dist="38100" dir="2700000" algn="tl" rotWithShape="0">
              <a:srgbClr val="000000">
                <a:alpha val="48000"/>
              </a:srgbClr>
            </a:outerShdw>
          </a:effectLst>
          <a:latin typeface="+mn-lt"/>
          <a:ea typeface="+mn-ea"/>
          <a:cs typeface="+mn-cs"/>
        </a:defRPr>
      </a:lvl1pPr>
      <a:lvl2pPr marL="6858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effectLst>
            <a:outerShdw blurRad="50800" dist="38100" dir="2700000" algn="tl" rotWithShape="0">
              <a:srgbClr val="000000">
                <a:alpha val="48000"/>
              </a:srgbClr>
            </a:outerShdw>
          </a:effectLst>
          <a:latin typeface="+mn-lt"/>
          <a:ea typeface="+mn-ea"/>
          <a:cs typeface="+mn-cs"/>
        </a:defRPr>
      </a:lvl2pPr>
      <a:lvl3pPr marL="11430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effectLst>
            <a:outerShdw blurRad="50800" dist="38100" dir="2700000" algn="tl" rotWithShape="0">
              <a:srgbClr val="000000">
                <a:alpha val="48000"/>
              </a:srgbClr>
            </a:outerShdw>
          </a:effectLst>
          <a:latin typeface="+mn-lt"/>
          <a:ea typeface="+mn-ea"/>
          <a:cs typeface="+mn-cs"/>
        </a:defRPr>
      </a:lvl3pPr>
      <a:lvl4pPr marL="16002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effectLst>
            <a:outerShdw blurRad="50800" dist="38100" dir="2700000" algn="tl" rotWithShape="0">
              <a:srgbClr val="000000">
                <a:alpha val="48000"/>
              </a:srgbClr>
            </a:outerShdw>
          </a:effectLst>
          <a:latin typeface="+mn-lt"/>
          <a:ea typeface="+mn-ea"/>
          <a:cs typeface="+mn-cs"/>
        </a:defRPr>
      </a:lvl4pPr>
      <a:lvl5pPr marL="20574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5pPr>
      <a:lvl6pPr marL="25146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6pPr>
      <a:lvl7pPr marL="29718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7pPr>
      <a:lvl8pPr marL="34290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8pPr>
      <a:lvl9pPr marL="38862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CF7740-BD2E-48E8-AAF8-66843195511B}"/>
              </a:ext>
            </a:extLst>
          </p:cNvPr>
          <p:cNvSpPr>
            <a:spLocks noGrp="1"/>
          </p:cNvSpPr>
          <p:nvPr>
            <p:ph type="ctrTitle"/>
          </p:nvPr>
        </p:nvSpPr>
        <p:spPr>
          <a:xfrm>
            <a:off x="970207" y="1777285"/>
            <a:ext cx="10607900" cy="1342622"/>
          </a:xfrm>
        </p:spPr>
        <p:txBody>
          <a:bodyPr>
            <a:noAutofit/>
          </a:bodyPr>
          <a:lstStyle/>
          <a:p>
            <a:pPr algn="ctr"/>
            <a:r>
              <a:rPr lang="en-US" sz="2500" b="1" dirty="0">
                <a:latin typeface="Times New Roman" panose="02020603050405020304" pitchFamily="18" charset="0"/>
                <a:cs typeface="Times New Roman" panose="02020603050405020304" pitchFamily="18" charset="0"/>
              </a:rPr>
              <a:t>COMBINING MULTIPLE TECHNICAL INDICATORS FOR ENHANCED ACCURACY IN PRICE PREDICTION IN THE COMMODITY MARKET: IN REFERENCE TO COVID-19</a:t>
            </a:r>
            <a:endParaRPr lang="en-IN" sz="2500"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F8632E9C-EE3C-84A9-C420-124C6152700B}"/>
              </a:ext>
            </a:extLst>
          </p:cNvPr>
          <p:cNvSpPr txBox="1"/>
          <p:nvPr/>
        </p:nvSpPr>
        <p:spPr>
          <a:xfrm>
            <a:off x="7220607" y="4609820"/>
            <a:ext cx="4971393" cy="2248180"/>
          </a:xfrm>
          <a:prstGeom prst="rect">
            <a:avLst/>
          </a:prstGeom>
          <a:noFill/>
        </p:spPr>
        <p:txBody>
          <a:bodyPr wrap="square">
            <a:spAutoFit/>
          </a:bodyPr>
          <a:lstStyle/>
          <a:p>
            <a:pPr marL="0" marR="0" algn="r">
              <a:lnSpc>
                <a:spcPct val="107000"/>
              </a:lnSpc>
              <a:spcBef>
                <a:spcPts val="0"/>
              </a:spcBef>
              <a:spcAft>
                <a:spcPts val="0"/>
              </a:spcAft>
            </a:pPr>
            <a:r>
              <a:rPr lang="en-US" sz="2200" b="1" kern="100" dirty="0">
                <a:effectLst/>
                <a:latin typeface="Times New Roman" panose="02020603050405020304" pitchFamily="18" charset="0"/>
                <a:ea typeface="Calibri" panose="020F0502020204030204" pitchFamily="34" charset="0"/>
                <a:cs typeface="Mangal" panose="02040503050203030202" pitchFamily="18" charset="0"/>
              </a:rPr>
              <a:t>Pooja Yadav</a:t>
            </a:r>
            <a:endParaRPr lang="en-US" sz="2200" kern="100" dirty="0">
              <a:effectLst/>
              <a:latin typeface="Calibri" panose="020F0502020204030204" pitchFamily="34" charset="0"/>
              <a:ea typeface="Calibri" panose="020F0502020204030204" pitchFamily="34" charset="0"/>
              <a:cs typeface="Mangal" panose="02040503050203030202" pitchFamily="18" charset="0"/>
            </a:endParaRPr>
          </a:p>
          <a:p>
            <a:pPr marL="0" marR="0" algn="r">
              <a:lnSpc>
                <a:spcPct val="107000"/>
              </a:lnSpc>
              <a:spcBef>
                <a:spcPts val="0"/>
              </a:spcBef>
              <a:spcAft>
                <a:spcPts val="0"/>
              </a:spcAft>
            </a:pPr>
            <a:r>
              <a:rPr lang="en-US" sz="2200" kern="100" dirty="0">
                <a:effectLst/>
                <a:latin typeface="Times New Roman" panose="02020603050405020304" pitchFamily="18" charset="0"/>
                <a:ea typeface="Calibri" panose="020F0502020204030204" pitchFamily="34" charset="0"/>
                <a:cs typeface="Mangal" panose="02040503050203030202" pitchFamily="18" charset="0"/>
              </a:rPr>
              <a:t>(Research scholar)</a:t>
            </a:r>
            <a:endParaRPr lang="en-US" sz="2200" kern="100" dirty="0">
              <a:effectLst/>
              <a:latin typeface="Calibri" panose="020F0502020204030204" pitchFamily="34" charset="0"/>
              <a:ea typeface="Calibri" panose="020F0502020204030204" pitchFamily="34" charset="0"/>
              <a:cs typeface="Mangal" panose="02040503050203030202" pitchFamily="18" charset="0"/>
            </a:endParaRPr>
          </a:p>
          <a:p>
            <a:pPr marL="0" marR="0" algn="r">
              <a:lnSpc>
                <a:spcPct val="107000"/>
              </a:lnSpc>
              <a:spcBef>
                <a:spcPts val="0"/>
              </a:spcBef>
              <a:spcAft>
                <a:spcPts val="0"/>
              </a:spcAft>
            </a:pPr>
            <a:r>
              <a:rPr lang="en-US" sz="2200" kern="100" dirty="0">
                <a:effectLst/>
                <a:latin typeface="Times New Roman" panose="02020603050405020304" pitchFamily="18" charset="0"/>
                <a:ea typeface="Calibri" panose="020F0502020204030204" pitchFamily="34" charset="0"/>
                <a:cs typeface="Mangal" panose="02040503050203030202" pitchFamily="18" charset="0"/>
              </a:rPr>
              <a:t>Sushant University</a:t>
            </a:r>
            <a:endParaRPr lang="en-US" sz="2200" kern="100" dirty="0">
              <a:effectLst/>
              <a:latin typeface="Calibri" panose="020F0502020204030204" pitchFamily="34" charset="0"/>
              <a:ea typeface="Calibri" panose="020F0502020204030204" pitchFamily="34" charset="0"/>
              <a:cs typeface="Mangal" panose="02040503050203030202" pitchFamily="18" charset="0"/>
            </a:endParaRPr>
          </a:p>
          <a:p>
            <a:pPr marL="0" marR="0" algn="r">
              <a:lnSpc>
                <a:spcPct val="107000"/>
              </a:lnSpc>
              <a:spcBef>
                <a:spcPts val="0"/>
              </a:spcBef>
              <a:spcAft>
                <a:spcPts val="0"/>
              </a:spcAft>
            </a:pPr>
            <a:r>
              <a:rPr lang="en-US" sz="2200" b="1" kern="100" dirty="0">
                <a:effectLst/>
                <a:latin typeface="Times New Roman" panose="02020603050405020304" pitchFamily="18" charset="0"/>
                <a:ea typeface="Calibri" panose="020F0502020204030204" pitchFamily="34" charset="0"/>
                <a:cs typeface="Mangal" panose="02040503050203030202" pitchFamily="18" charset="0"/>
              </a:rPr>
              <a:t>Dr. Jagat Narayan </a:t>
            </a:r>
            <a:r>
              <a:rPr lang="en-US" sz="2200" b="1" kern="100" dirty="0" err="1">
                <a:effectLst/>
                <a:latin typeface="Times New Roman" panose="02020603050405020304" pitchFamily="18" charset="0"/>
                <a:ea typeface="Calibri" panose="020F0502020204030204" pitchFamily="34" charset="0"/>
                <a:cs typeface="Mangal" panose="02040503050203030202" pitchFamily="18" charset="0"/>
              </a:rPr>
              <a:t>Giri</a:t>
            </a:r>
            <a:r>
              <a:rPr lang="en-US" sz="2200" b="1" kern="100" dirty="0">
                <a:effectLst/>
                <a:latin typeface="Times New Roman" panose="02020603050405020304" pitchFamily="18" charset="0"/>
                <a:ea typeface="Calibri" panose="020F0502020204030204" pitchFamily="34" charset="0"/>
                <a:cs typeface="Mangal" panose="02040503050203030202" pitchFamily="18" charset="0"/>
              </a:rPr>
              <a:t> </a:t>
            </a:r>
            <a:endParaRPr lang="en-US" sz="2200" kern="100" dirty="0">
              <a:effectLst/>
              <a:latin typeface="Calibri" panose="020F0502020204030204" pitchFamily="34" charset="0"/>
              <a:ea typeface="Calibri" panose="020F0502020204030204" pitchFamily="34" charset="0"/>
              <a:cs typeface="Mangal" panose="02040503050203030202" pitchFamily="18" charset="0"/>
            </a:endParaRPr>
          </a:p>
          <a:p>
            <a:pPr marL="0" marR="0" algn="r">
              <a:lnSpc>
                <a:spcPct val="107000"/>
              </a:lnSpc>
              <a:spcBef>
                <a:spcPts val="0"/>
              </a:spcBef>
              <a:spcAft>
                <a:spcPts val="0"/>
              </a:spcAft>
            </a:pPr>
            <a:r>
              <a:rPr lang="en-US" sz="2200" kern="100" dirty="0">
                <a:effectLst/>
                <a:latin typeface="Times New Roman" panose="02020603050405020304" pitchFamily="18" charset="0"/>
                <a:ea typeface="Calibri" panose="020F0502020204030204" pitchFamily="34" charset="0"/>
                <a:cs typeface="Mangal" panose="02040503050203030202" pitchFamily="18" charset="0"/>
              </a:rPr>
              <a:t>Professor</a:t>
            </a:r>
            <a:endParaRPr lang="en-US" sz="2200" kern="100" dirty="0">
              <a:effectLst/>
              <a:latin typeface="Calibri" panose="020F0502020204030204" pitchFamily="34" charset="0"/>
              <a:ea typeface="Calibri" panose="020F0502020204030204" pitchFamily="34" charset="0"/>
              <a:cs typeface="Mangal" panose="02040503050203030202" pitchFamily="18" charset="0"/>
            </a:endParaRPr>
          </a:p>
          <a:p>
            <a:pPr marL="0" marR="0" algn="r">
              <a:lnSpc>
                <a:spcPct val="107000"/>
              </a:lnSpc>
              <a:spcBef>
                <a:spcPts val="0"/>
              </a:spcBef>
              <a:spcAft>
                <a:spcPts val="0"/>
              </a:spcAft>
            </a:pPr>
            <a:r>
              <a:rPr lang="en-US" sz="2200" kern="100" dirty="0">
                <a:effectLst/>
                <a:latin typeface="Times New Roman" panose="02020603050405020304" pitchFamily="18" charset="0"/>
                <a:ea typeface="Calibri" panose="020F0502020204030204" pitchFamily="34" charset="0"/>
                <a:cs typeface="Mangal" panose="02040503050203030202" pitchFamily="18" charset="0"/>
              </a:rPr>
              <a:t>Sushant University</a:t>
            </a:r>
            <a:endParaRPr lang="en-US" sz="2200" kern="100" dirty="0">
              <a:effectLst/>
              <a:latin typeface="Calibri" panose="020F0502020204030204" pitchFamily="34" charset="0"/>
              <a:ea typeface="Calibri" panose="020F0502020204030204" pitchFamily="34" charset="0"/>
              <a:cs typeface="Mangal" panose="02040503050203030202" pitchFamily="18" charset="0"/>
            </a:endParaRPr>
          </a:p>
        </p:txBody>
      </p:sp>
    </p:spTree>
    <p:extLst>
      <p:ext uri="{BB962C8B-B14F-4D97-AF65-F5344CB8AC3E}">
        <p14:creationId xmlns:p14="http://schemas.microsoft.com/office/powerpoint/2010/main" val="3496543226"/>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DD0254-7FB3-471A-9C24-8FECB0E9B44A}"/>
              </a:ext>
            </a:extLst>
          </p:cNvPr>
          <p:cNvSpPr>
            <a:spLocks noGrp="1"/>
          </p:cNvSpPr>
          <p:nvPr>
            <p:ph type="title"/>
          </p:nvPr>
        </p:nvSpPr>
        <p:spPr>
          <a:xfrm>
            <a:off x="838200" y="519672"/>
            <a:ext cx="10515600" cy="716700"/>
          </a:xfrm>
        </p:spPr>
        <p:txBody>
          <a:bodyPr>
            <a:normAutofit/>
          </a:bodyPr>
          <a:lstStyle/>
          <a:p>
            <a:pPr algn="ctr"/>
            <a:r>
              <a:rPr lang="en-IN" sz="4000" b="1" dirty="0">
                <a:latin typeface="Times New Roman" panose="02020603050405020304" pitchFamily="18" charset="0"/>
                <a:cs typeface="Times New Roman" panose="02020603050405020304" pitchFamily="18" charset="0"/>
              </a:rPr>
              <a:t>ABSTRACT</a:t>
            </a:r>
            <a:endParaRPr lang="en-IN" sz="4000" dirty="0">
              <a:latin typeface="Times New Roman" panose="02020603050405020304" pitchFamily="18" charset="0"/>
              <a:cs typeface="Times New Roman" panose="02020603050405020304" pitchFamily="18" charset="0"/>
            </a:endParaRPr>
          </a:p>
        </p:txBody>
      </p:sp>
      <p:sp>
        <p:nvSpPr>
          <p:cNvPr id="3" name="Rectangle 2">
            <a:extLst>
              <a:ext uri="{FF2B5EF4-FFF2-40B4-BE49-F238E27FC236}">
                <a16:creationId xmlns:a16="http://schemas.microsoft.com/office/drawing/2014/main" id="{27CF8C08-901A-4711-866D-AB478BFB2BAA}"/>
              </a:ext>
            </a:extLst>
          </p:cNvPr>
          <p:cNvSpPr/>
          <p:nvPr/>
        </p:nvSpPr>
        <p:spPr>
          <a:xfrm>
            <a:off x="1129047" y="1236372"/>
            <a:ext cx="10011178" cy="4197944"/>
          </a:xfrm>
          <a:prstGeom prst="rect">
            <a:avLst/>
          </a:prstGeom>
        </p:spPr>
        <p:txBody>
          <a:bodyPr wrap="square">
            <a:spAutoFit/>
          </a:bodyPr>
          <a:lstStyle/>
          <a:p>
            <a:pPr algn="just">
              <a:lnSpc>
                <a:spcPct val="150000"/>
              </a:lnSpc>
              <a:spcAft>
                <a:spcPts val="800"/>
              </a:spcAft>
            </a:pPr>
            <a:r>
              <a:rPr lang="en-IN" sz="2000" kern="100" dirty="0">
                <a:latin typeface="Times New Roman" panose="02020603050405020304" pitchFamily="18" charset="0"/>
                <a:ea typeface="Calibri" panose="020F0502020204030204" pitchFamily="34" charset="0"/>
                <a:cs typeface="Mangal" panose="02040503050203030202" pitchFamily="18" charset="0"/>
              </a:rPr>
              <a:t>The study investigates the effectiveness of combining multiple technical indicators to enhance price prediction accuracy in the commodity market, utilizing responses from 100 participants, including traders, analysts, and brokers. It analyses demographic influences, trading preferences, and the impact of COVID-19 on trading behaviours and the use of technical indicators. The findings reveal significant relationships between age, education, experience, and perceptions of technical indicators, highlighting the complexity and variability of these factors across different commodities. The study underscores the need for a tailored, adaptable approach to technical analysis, considering demographic and market-specific characteristics, especially in times of crisis like the COVID-19 pandemic.</a:t>
            </a:r>
            <a:endParaRPr lang="en-IN" kern="100" dirty="0">
              <a:effectLst/>
              <a:latin typeface="Calibri" panose="020F0502020204030204" pitchFamily="34" charset="0"/>
              <a:ea typeface="Calibri" panose="020F0502020204030204" pitchFamily="34" charset="0"/>
              <a:cs typeface="Mangal" panose="02040503050203030202" pitchFamily="18" charset="0"/>
            </a:endParaRPr>
          </a:p>
        </p:txBody>
      </p:sp>
    </p:spTree>
    <p:extLst>
      <p:ext uri="{BB962C8B-B14F-4D97-AF65-F5344CB8AC3E}">
        <p14:creationId xmlns:p14="http://schemas.microsoft.com/office/powerpoint/2010/main" val="4019496188"/>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5D35C9-C2B4-4724-9D7C-017BE026CA53}"/>
              </a:ext>
            </a:extLst>
          </p:cNvPr>
          <p:cNvSpPr>
            <a:spLocks noGrp="1"/>
          </p:cNvSpPr>
          <p:nvPr>
            <p:ph type="title"/>
          </p:nvPr>
        </p:nvSpPr>
        <p:spPr>
          <a:xfrm>
            <a:off x="838200" y="402310"/>
            <a:ext cx="10515600" cy="729580"/>
          </a:xfrm>
        </p:spPr>
        <p:txBody>
          <a:bodyPr>
            <a:normAutofit/>
          </a:bodyPr>
          <a:lstStyle/>
          <a:p>
            <a:pPr algn="ctr"/>
            <a:r>
              <a:rPr lang="en-IN" sz="4000" b="1" dirty="0">
                <a:latin typeface="Times New Roman" panose="02020603050405020304" pitchFamily="18" charset="0"/>
                <a:cs typeface="Times New Roman" panose="02020603050405020304" pitchFamily="18" charset="0"/>
              </a:rPr>
              <a:t>INTRODUCTION</a:t>
            </a:r>
            <a:endParaRPr lang="en-IN" sz="4000" dirty="0">
              <a:latin typeface="Times New Roman" panose="02020603050405020304" pitchFamily="18" charset="0"/>
              <a:cs typeface="Times New Roman" panose="02020603050405020304" pitchFamily="18" charset="0"/>
            </a:endParaRPr>
          </a:p>
        </p:txBody>
      </p:sp>
      <p:sp>
        <p:nvSpPr>
          <p:cNvPr id="3" name="Rectangle 2">
            <a:extLst>
              <a:ext uri="{FF2B5EF4-FFF2-40B4-BE49-F238E27FC236}">
                <a16:creationId xmlns:a16="http://schemas.microsoft.com/office/drawing/2014/main" id="{FE498225-797C-4FC4-94A2-8F8BECBCA1F0}"/>
              </a:ext>
            </a:extLst>
          </p:cNvPr>
          <p:cNvSpPr/>
          <p:nvPr/>
        </p:nvSpPr>
        <p:spPr>
          <a:xfrm>
            <a:off x="489396" y="1108606"/>
            <a:ext cx="11436439" cy="5749394"/>
          </a:xfrm>
          <a:prstGeom prst="rect">
            <a:avLst/>
          </a:prstGeom>
        </p:spPr>
        <p:txBody>
          <a:bodyPr wrap="square">
            <a:spAutoFit/>
          </a:bodyPr>
          <a:lstStyle/>
          <a:p>
            <a:pPr algn="just">
              <a:lnSpc>
                <a:spcPct val="150000"/>
              </a:lnSpc>
              <a:spcAft>
                <a:spcPts val="800"/>
              </a:spcAft>
            </a:pPr>
            <a:r>
              <a:rPr lang="en-IN" sz="1700" kern="100" dirty="0">
                <a:latin typeface="Times New Roman" panose="02020603050405020304" pitchFamily="18" charset="0"/>
                <a:ea typeface="Calibri" panose="020F0502020204030204" pitchFamily="34" charset="0"/>
                <a:cs typeface="Times New Roman" panose="02020603050405020304" pitchFamily="18" charset="0"/>
              </a:rPr>
              <a:t>The commodity market is integral to the global economy, influencing the prices of essential goods and services. It encompasses a wide range of products, including energy resources, metals, agricultural products, and more. Price prediction in this market is crucial for stakeholders, including traders, investors, policymakers, and businesses that rely on commodities [1,2]. Accurate price predictions can mitigate risks, optimize investment strategies, and ensure stability in supply chains [3]. </a:t>
            </a:r>
            <a:endParaRPr lang="en-IN" sz="17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50000"/>
              </a:lnSpc>
              <a:spcAft>
                <a:spcPts val="800"/>
              </a:spcAft>
            </a:pPr>
            <a:r>
              <a:rPr lang="en-IN" sz="1700" kern="100" dirty="0">
                <a:latin typeface="Times New Roman" panose="02020603050405020304" pitchFamily="18" charset="0"/>
                <a:ea typeface="Calibri" panose="020F0502020204030204" pitchFamily="34" charset="0"/>
                <a:cs typeface="Times New Roman" panose="02020603050405020304" pitchFamily="18" charset="0"/>
              </a:rPr>
              <a:t>The commodity market operates through physical and financial trading of commodities. Physical trading involves the actual exchange of goods, whereas financial trading deals with commodity derivatives such as futures and options. These markets are characterized by high volatility due to factors like geopolitical events, natural disasters, changes in supply and demand, and economic indicators. This volatility poses a significant challenge for price prediction, necessitating sophisticated analytical tools and methods [4,5].</a:t>
            </a:r>
            <a:endParaRPr lang="en-IN" sz="17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50000"/>
              </a:lnSpc>
              <a:spcAft>
                <a:spcPts val="800"/>
              </a:spcAft>
            </a:pPr>
            <a:r>
              <a:rPr lang="en-IN" sz="1700" kern="100" dirty="0">
                <a:latin typeface="Times New Roman" panose="02020603050405020304" pitchFamily="18" charset="0"/>
                <a:ea typeface="Calibri" panose="020F0502020204030204" pitchFamily="34" charset="0"/>
                <a:cs typeface="Times New Roman" panose="02020603050405020304" pitchFamily="18" charset="0"/>
              </a:rPr>
              <a:t>Accurate price prediction is vital for various reasons. For traders and investors, it enables informed decision-making, reducing the risk of losses and maximizing profits. For businesses, accurate predictions help in budgeting and financial planning, ensuring they can manage costs effectively. Policymakers also benefit from accurate price predictions as they can anticipate and mitigate adverse economic impacts, ensuring market stability. Given the high stakes, the development and refinement of predictive models are of paramount importance [6].</a:t>
            </a:r>
            <a:endParaRPr lang="en-IN" sz="1700" kern="1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388435311"/>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6B1966-21E0-4719-8F64-BB6AA1CBDD2B}"/>
              </a:ext>
            </a:extLst>
          </p:cNvPr>
          <p:cNvSpPr>
            <a:spLocks noGrp="1"/>
          </p:cNvSpPr>
          <p:nvPr>
            <p:ph type="title"/>
          </p:nvPr>
        </p:nvSpPr>
        <p:spPr>
          <a:xfrm>
            <a:off x="838200" y="571187"/>
            <a:ext cx="10515600" cy="690943"/>
          </a:xfrm>
        </p:spPr>
        <p:txBody>
          <a:bodyPr>
            <a:normAutofit/>
          </a:bodyPr>
          <a:lstStyle/>
          <a:p>
            <a:pPr algn="ctr"/>
            <a:r>
              <a:rPr lang="en-IN" sz="4000" b="1" dirty="0">
                <a:latin typeface="Times New Roman" panose="02020603050405020304" pitchFamily="18" charset="0"/>
                <a:cs typeface="Times New Roman" panose="02020603050405020304" pitchFamily="18" charset="0"/>
              </a:rPr>
              <a:t>METHODOLOGY</a:t>
            </a:r>
            <a:endParaRPr lang="en-IN" sz="4000" dirty="0">
              <a:latin typeface="Times New Roman" panose="02020603050405020304" pitchFamily="18" charset="0"/>
              <a:cs typeface="Times New Roman" panose="02020603050405020304" pitchFamily="18" charset="0"/>
            </a:endParaRPr>
          </a:p>
        </p:txBody>
      </p:sp>
      <p:sp>
        <p:nvSpPr>
          <p:cNvPr id="3" name="Rectangle 2">
            <a:extLst>
              <a:ext uri="{FF2B5EF4-FFF2-40B4-BE49-F238E27FC236}">
                <a16:creationId xmlns:a16="http://schemas.microsoft.com/office/drawing/2014/main" id="{BF64DC5D-D0C8-4056-B611-527A8D57D8F8}"/>
              </a:ext>
            </a:extLst>
          </p:cNvPr>
          <p:cNvSpPr/>
          <p:nvPr/>
        </p:nvSpPr>
        <p:spPr>
          <a:xfrm>
            <a:off x="450761" y="1096038"/>
            <a:ext cx="11423560" cy="5242461"/>
          </a:xfrm>
          <a:prstGeom prst="rect">
            <a:avLst/>
          </a:prstGeom>
        </p:spPr>
        <p:txBody>
          <a:bodyPr wrap="square">
            <a:spAutoFit/>
          </a:bodyPr>
          <a:lstStyle/>
          <a:p>
            <a:pPr algn="just">
              <a:spcAft>
                <a:spcPts val="800"/>
              </a:spcAft>
            </a:pPr>
            <a:r>
              <a:rPr lang="en-IN" b="1" kern="100" dirty="0">
                <a:latin typeface="Times New Roman" panose="02020603050405020304" pitchFamily="18" charset="0"/>
                <a:ea typeface="Calibri" panose="020F0502020204030204" pitchFamily="34" charset="0"/>
                <a:cs typeface="Times New Roman" panose="02020603050405020304" pitchFamily="18" charset="0"/>
              </a:rPr>
              <a:t>Research Aims and Questions</a:t>
            </a:r>
            <a:endParaRPr lang="en-IN" kern="100"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spcAft>
                <a:spcPts val="800"/>
              </a:spcAft>
            </a:pPr>
            <a:r>
              <a:rPr lang="en-IN" kern="100" dirty="0">
                <a:latin typeface="Times New Roman" panose="02020603050405020304" pitchFamily="18" charset="0"/>
                <a:ea typeface="Calibri" panose="020F0502020204030204" pitchFamily="34" charset="0"/>
                <a:cs typeface="Times New Roman" panose="02020603050405020304" pitchFamily="18" charset="0"/>
              </a:rPr>
              <a:t>The primary aims of this research were to evaluate the effectiveness of combining multiple technical indicators in predicting commodity prices and to compare the accuracy of combined indicators with that of individual indicators.</a:t>
            </a:r>
            <a:endParaRPr lang="en-IN" kern="100"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spcAft>
                <a:spcPts val="800"/>
              </a:spcAft>
            </a:pPr>
            <a:r>
              <a:rPr lang="en-IN" b="1" kern="100" dirty="0">
                <a:latin typeface="Times New Roman" panose="02020603050405020304" pitchFamily="18" charset="0"/>
                <a:ea typeface="Calibri" panose="020F0502020204030204" pitchFamily="34" charset="0"/>
                <a:cs typeface="Times New Roman" panose="02020603050405020304" pitchFamily="18" charset="0"/>
              </a:rPr>
              <a:t>Participants</a:t>
            </a:r>
            <a:endParaRPr lang="en-IN" kern="100"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spcAft>
                <a:spcPts val="800"/>
              </a:spcAft>
            </a:pPr>
            <a:r>
              <a:rPr lang="en-IN" kern="100" dirty="0">
                <a:latin typeface="Times New Roman" panose="02020603050405020304" pitchFamily="18" charset="0"/>
                <a:ea typeface="Calibri" panose="020F0502020204030204" pitchFamily="34" charset="0"/>
                <a:cs typeface="Times New Roman" panose="02020603050405020304" pitchFamily="18" charset="0"/>
              </a:rPr>
              <a:t>The study involved 100 participants, comprising professional traders, financial analysts, brokers, and other roles in the commodity trading sector. The demographic distribution included diverse age ranges, education levels, occupations, and years of experience in commodity trading.</a:t>
            </a:r>
            <a:endParaRPr lang="en-IN" kern="100"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spcAft>
                <a:spcPts val="800"/>
              </a:spcAft>
            </a:pPr>
            <a:r>
              <a:rPr lang="en-IN" b="1" kern="100" dirty="0">
                <a:latin typeface="Times New Roman" panose="02020603050405020304" pitchFamily="18" charset="0"/>
                <a:ea typeface="Calibri" panose="020F0502020204030204" pitchFamily="34" charset="0"/>
                <a:cs typeface="Times New Roman" panose="02020603050405020304" pitchFamily="18" charset="0"/>
              </a:rPr>
              <a:t>Survey Design</a:t>
            </a:r>
            <a:endParaRPr lang="en-IN" kern="100"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spcAft>
                <a:spcPts val="800"/>
              </a:spcAft>
            </a:pPr>
            <a:r>
              <a:rPr lang="en-IN" kern="100" dirty="0">
                <a:latin typeface="Times New Roman" panose="02020603050405020304" pitchFamily="18" charset="0"/>
                <a:ea typeface="Calibri" panose="020F0502020204030204" pitchFamily="34" charset="0"/>
                <a:cs typeface="Times New Roman" panose="02020603050405020304" pitchFamily="18" charset="0"/>
              </a:rPr>
              <a:t>A comprehensive survey was designed to collect detailed information from the participants. The survey included questions related to demographic information, trading preferences, the impact of COVID-19 on trading decisions, and perceptions of the effectiveness and confidence in interpreting technical indicators across different commodities. The survey questions were structured to elicit both quantitative and qualitative data.</a:t>
            </a:r>
            <a:endParaRPr lang="en-IN" kern="100"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spcAft>
                <a:spcPts val="800"/>
              </a:spcAft>
            </a:pPr>
            <a:r>
              <a:rPr lang="en-IN" b="1" kern="100" dirty="0">
                <a:latin typeface="Times New Roman" panose="02020603050405020304" pitchFamily="18" charset="0"/>
                <a:ea typeface="Calibri" panose="020F0502020204030204" pitchFamily="34" charset="0"/>
                <a:cs typeface="Times New Roman" panose="02020603050405020304" pitchFamily="18" charset="0"/>
              </a:rPr>
              <a:t>Data Collection</a:t>
            </a:r>
            <a:endParaRPr lang="en-IN" kern="100"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spcAft>
                <a:spcPts val="800"/>
              </a:spcAft>
            </a:pPr>
            <a:r>
              <a:rPr lang="en-IN" kern="100" dirty="0">
                <a:latin typeface="Times New Roman" panose="02020603050405020304" pitchFamily="18" charset="0"/>
                <a:ea typeface="Calibri" panose="020F0502020204030204" pitchFamily="34" charset="0"/>
                <a:cs typeface="Times New Roman" panose="02020603050405020304" pitchFamily="18" charset="0"/>
              </a:rPr>
              <a:t>The data collection process was conducted through an online survey platform. Participants were invited to complete the survey, and their responses were recorded electronically. The survey was open for a period of one month to ensure adequate participation.</a:t>
            </a:r>
            <a:endParaRPr lang="en-IN" kern="1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999663436"/>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C455BF-800C-41A9-9AEA-BB57CC41E3CE}"/>
              </a:ext>
            </a:extLst>
          </p:cNvPr>
          <p:cNvSpPr>
            <a:spLocks noGrp="1"/>
          </p:cNvSpPr>
          <p:nvPr>
            <p:ph type="title"/>
          </p:nvPr>
        </p:nvSpPr>
        <p:spPr>
          <a:xfrm>
            <a:off x="838200" y="416640"/>
            <a:ext cx="10515600" cy="729579"/>
          </a:xfrm>
        </p:spPr>
        <p:txBody>
          <a:bodyPr>
            <a:normAutofit/>
          </a:bodyPr>
          <a:lstStyle/>
          <a:p>
            <a:pPr algn="ctr"/>
            <a:r>
              <a:rPr lang="en-IN" sz="3600" b="1" dirty="0">
                <a:latin typeface="Times New Roman" panose="02020603050405020304" pitchFamily="18" charset="0"/>
                <a:cs typeface="Times New Roman" panose="02020603050405020304" pitchFamily="18" charset="0"/>
              </a:rPr>
              <a:t>METHODOLOGY Conti...</a:t>
            </a:r>
            <a:endParaRPr lang="en-IN" sz="3600" dirty="0"/>
          </a:p>
        </p:txBody>
      </p:sp>
      <p:sp>
        <p:nvSpPr>
          <p:cNvPr id="4" name="Rectangle 3">
            <a:extLst>
              <a:ext uri="{FF2B5EF4-FFF2-40B4-BE49-F238E27FC236}">
                <a16:creationId xmlns:a16="http://schemas.microsoft.com/office/drawing/2014/main" id="{7D0767D5-E981-48FB-AA1F-EE1BA4012A14}"/>
              </a:ext>
            </a:extLst>
          </p:cNvPr>
          <p:cNvSpPr/>
          <p:nvPr/>
        </p:nvSpPr>
        <p:spPr>
          <a:xfrm>
            <a:off x="579549" y="1146219"/>
            <a:ext cx="11294772" cy="5345053"/>
          </a:xfrm>
          <a:prstGeom prst="rect">
            <a:avLst/>
          </a:prstGeom>
        </p:spPr>
        <p:txBody>
          <a:bodyPr wrap="square">
            <a:spAutoFit/>
          </a:bodyPr>
          <a:lstStyle/>
          <a:p>
            <a:pPr algn="just">
              <a:spcAft>
                <a:spcPts val="800"/>
              </a:spcAft>
            </a:pPr>
            <a:r>
              <a:rPr lang="en-IN" b="1" kern="100" dirty="0">
                <a:effectLst/>
                <a:latin typeface="Times New Roman" panose="02020603050405020304" pitchFamily="18" charset="0"/>
                <a:ea typeface="Calibri" panose="020F0502020204030204" pitchFamily="34" charset="0"/>
                <a:cs typeface="Times New Roman" panose="02020603050405020304" pitchFamily="18" charset="0"/>
              </a:rPr>
              <a:t>Data Analysis</a:t>
            </a:r>
            <a:endParaRPr lang="en-IN" kern="100"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spcAft>
                <a:spcPts val="800"/>
              </a:spcAft>
            </a:pPr>
            <a:r>
              <a:rPr lang="en-IN" kern="100" dirty="0">
                <a:effectLst/>
                <a:latin typeface="Times New Roman" panose="02020603050405020304" pitchFamily="18" charset="0"/>
                <a:ea typeface="Calibri" panose="020F0502020204030204" pitchFamily="34" charset="0"/>
                <a:cs typeface="Times New Roman" panose="02020603050405020304" pitchFamily="18" charset="0"/>
              </a:rPr>
              <a:t>The collected data were analysed using various statistical techniques. Descriptive statistics were employed to summarize the demographic characteristics of the participants. Chi-square tests were used to examine the relationships between different variables, such as gender, age, education level, occupation, years of experience, and preferred trading area. </a:t>
            </a:r>
          </a:p>
          <a:p>
            <a:pPr algn="just">
              <a:spcAft>
                <a:spcPts val="800"/>
              </a:spcAft>
            </a:pPr>
            <a:r>
              <a:rPr lang="en-IN" b="1" kern="100" dirty="0">
                <a:effectLst/>
                <a:latin typeface="Times New Roman" panose="02020603050405020304" pitchFamily="18" charset="0"/>
                <a:ea typeface="Calibri" panose="020F0502020204030204" pitchFamily="34" charset="0"/>
                <a:cs typeface="Times New Roman" panose="02020603050405020304" pitchFamily="18" charset="0"/>
              </a:rPr>
              <a:t>Statistical Analysis</a:t>
            </a:r>
            <a:endParaRPr lang="en-IN" kern="1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spcAft>
                <a:spcPts val="800"/>
              </a:spcAft>
              <a:buFont typeface="+mj-lt"/>
              <a:buAutoNum type="arabicPeriod"/>
              <a:tabLst>
                <a:tab pos="457200" algn="l"/>
              </a:tabLst>
            </a:pPr>
            <a:r>
              <a:rPr lang="en-IN" b="1" kern="100" dirty="0">
                <a:effectLst/>
                <a:latin typeface="Times New Roman" panose="02020603050405020304" pitchFamily="18" charset="0"/>
                <a:ea typeface="Calibri" panose="020F0502020204030204" pitchFamily="34" charset="0"/>
                <a:cs typeface="Times New Roman" panose="02020603050405020304" pitchFamily="18" charset="0"/>
              </a:rPr>
              <a:t>Chi-Square Test:</a:t>
            </a:r>
            <a:endParaRPr lang="en-IN" kern="100" dirty="0">
              <a:effectLst/>
              <a:latin typeface="Times New Roman" panose="02020603050405020304" pitchFamily="18" charset="0"/>
              <a:ea typeface="Calibri" panose="020F0502020204030204" pitchFamily="34" charset="0"/>
              <a:cs typeface="Times New Roman" panose="02020603050405020304" pitchFamily="18" charset="0"/>
            </a:endParaRPr>
          </a:p>
          <a:p>
            <a:pPr marL="742950" lvl="1" indent="-285750" algn="just">
              <a:spcAft>
                <a:spcPts val="800"/>
              </a:spcAft>
              <a:buSzPts val="1000"/>
              <a:buFont typeface="Courier New" panose="02070309020205020404" pitchFamily="49" charset="0"/>
              <a:buChar char="o"/>
              <a:tabLst>
                <a:tab pos="914400" algn="l"/>
              </a:tabLst>
            </a:pPr>
            <a:r>
              <a:rPr lang="en-IN" kern="100" dirty="0">
                <a:effectLst/>
                <a:latin typeface="Times New Roman" panose="02020603050405020304" pitchFamily="18" charset="0"/>
                <a:ea typeface="Calibri" panose="020F0502020204030204" pitchFamily="34" charset="0"/>
                <a:cs typeface="Times New Roman" panose="02020603050405020304" pitchFamily="18" charset="0"/>
              </a:rPr>
              <a:t>The Chi-Square test was used to identify significant relationships between categorical variables. This helped in understanding the impact of different demographic factors on trading decisions.</a:t>
            </a:r>
          </a:p>
          <a:p>
            <a:pPr marL="342900" lvl="0" indent="-342900" algn="just">
              <a:spcAft>
                <a:spcPts val="800"/>
              </a:spcAft>
              <a:buFont typeface="+mj-lt"/>
              <a:buAutoNum type="arabicPeriod"/>
              <a:tabLst>
                <a:tab pos="457200" algn="l"/>
              </a:tabLst>
            </a:pPr>
            <a:r>
              <a:rPr lang="en-IN" b="1" kern="100" dirty="0">
                <a:effectLst/>
                <a:latin typeface="Times New Roman" panose="02020603050405020304" pitchFamily="18" charset="0"/>
                <a:ea typeface="Calibri" panose="020F0502020204030204" pitchFamily="34" charset="0"/>
                <a:cs typeface="Times New Roman" panose="02020603050405020304" pitchFamily="18" charset="0"/>
              </a:rPr>
              <a:t>Correlation Analysis:</a:t>
            </a:r>
            <a:endParaRPr lang="en-IN" kern="100" dirty="0">
              <a:effectLst/>
              <a:latin typeface="Times New Roman" panose="02020603050405020304" pitchFamily="18" charset="0"/>
              <a:ea typeface="Calibri" panose="020F0502020204030204" pitchFamily="34" charset="0"/>
              <a:cs typeface="Times New Roman" panose="02020603050405020304" pitchFamily="18" charset="0"/>
            </a:endParaRPr>
          </a:p>
          <a:p>
            <a:pPr marL="742950" lvl="1" indent="-285750" algn="just">
              <a:spcAft>
                <a:spcPts val="800"/>
              </a:spcAft>
              <a:buSzPts val="1000"/>
              <a:buFont typeface="Courier New" panose="02070309020205020404" pitchFamily="49" charset="0"/>
              <a:buChar char="o"/>
              <a:tabLst>
                <a:tab pos="914400" algn="l"/>
              </a:tabLst>
            </a:pPr>
            <a:r>
              <a:rPr lang="en-IN" kern="100" dirty="0">
                <a:effectLst/>
                <a:latin typeface="Times New Roman" panose="02020603050405020304" pitchFamily="18" charset="0"/>
                <a:ea typeface="Calibri" panose="020F0502020204030204" pitchFamily="34" charset="0"/>
                <a:cs typeface="Times New Roman" panose="02020603050405020304" pitchFamily="18" charset="0"/>
              </a:rPr>
              <a:t>Pearson correlation coefficients were calculated to determine the strength and direction of relationships between variables. This provided insights into how different factors were interrelated.</a:t>
            </a:r>
          </a:p>
          <a:p>
            <a:pPr marL="342900" lvl="0" indent="-342900" algn="just">
              <a:spcAft>
                <a:spcPts val="800"/>
              </a:spcAft>
              <a:buFont typeface="+mj-lt"/>
              <a:buAutoNum type="arabicPeriod"/>
              <a:tabLst>
                <a:tab pos="457200" algn="l"/>
              </a:tabLst>
            </a:pPr>
            <a:r>
              <a:rPr lang="en-IN" b="1" kern="100" dirty="0">
                <a:effectLst/>
                <a:latin typeface="Times New Roman" panose="02020603050405020304" pitchFamily="18" charset="0"/>
                <a:ea typeface="Calibri" panose="020F0502020204030204" pitchFamily="34" charset="0"/>
                <a:cs typeface="Times New Roman" panose="02020603050405020304" pitchFamily="18" charset="0"/>
              </a:rPr>
              <a:t>Regression Analysis:</a:t>
            </a:r>
            <a:endParaRPr lang="en-IN" kern="100" dirty="0">
              <a:effectLst/>
              <a:latin typeface="Times New Roman" panose="02020603050405020304" pitchFamily="18" charset="0"/>
              <a:ea typeface="Calibri" panose="020F0502020204030204" pitchFamily="34" charset="0"/>
              <a:cs typeface="Times New Roman" panose="02020603050405020304" pitchFamily="18" charset="0"/>
            </a:endParaRPr>
          </a:p>
          <a:p>
            <a:pPr marL="742950" lvl="1" indent="-285750" algn="just">
              <a:spcAft>
                <a:spcPts val="800"/>
              </a:spcAft>
              <a:buSzPts val="1000"/>
              <a:buFont typeface="Courier New" panose="02070309020205020404" pitchFamily="49" charset="0"/>
              <a:buChar char="o"/>
              <a:tabLst>
                <a:tab pos="914400" algn="l"/>
              </a:tabLst>
            </a:pPr>
            <a:r>
              <a:rPr lang="en-IN" kern="100" dirty="0">
                <a:effectLst/>
                <a:latin typeface="Times New Roman" panose="02020603050405020304" pitchFamily="18" charset="0"/>
                <a:ea typeface="Calibri" panose="020F0502020204030204" pitchFamily="34" charset="0"/>
                <a:cs typeface="Times New Roman" panose="02020603050405020304" pitchFamily="18" charset="0"/>
              </a:rPr>
              <a:t>Multiple regression analysis was performed to identify the predictors of trading decisions and perceptions of technical indicators. The dependent variable was a composite score representing the effectiveness and confidence in using technical indicators, while the independent variables included demographic factors and trading preferences.</a:t>
            </a:r>
          </a:p>
        </p:txBody>
      </p:sp>
    </p:spTree>
    <p:extLst>
      <p:ext uri="{BB962C8B-B14F-4D97-AF65-F5344CB8AC3E}">
        <p14:creationId xmlns:p14="http://schemas.microsoft.com/office/powerpoint/2010/main" val="1724395858"/>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39D4CF-7283-4F30-A600-1BA2B775FFAF}"/>
              </a:ext>
            </a:extLst>
          </p:cNvPr>
          <p:cNvSpPr>
            <a:spLocks noGrp="1"/>
          </p:cNvSpPr>
          <p:nvPr>
            <p:ph type="title"/>
          </p:nvPr>
        </p:nvSpPr>
        <p:spPr>
          <a:xfrm>
            <a:off x="838200" y="455277"/>
            <a:ext cx="10515600" cy="819731"/>
          </a:xfrm>
        </p:spPr>
        <p:txBody>
          <a:bodyPr>
            <a:normAutofit/>
          </a:bodyPr>
          <a:lstStyle/>
          <a:p>
            <a:pPr algn="ctr"/>
            <a:r>
              <a:rPr lang="en-IN" sz="3600" b="1" dirty="0">
                <a:latin typeface="Times New Roman" panose="02020603050405020304" pitchFamily="18" charset="0"/>
                <a:cs typeface="Times New Roman" panose="02020603050405020304" pitchFamily="18" charset="0"/>
              </a:rPr>
              <a:t>METHODOLOGY Conti...</a:t>
            </a:r>
            <a:endParaRPr lang="en-IN" sz="3600" dirty="0"/>
          </a:p>
        </p:txBody>
      </p:sp>
      <p:sp>
        <p:nvSpPr>
          <p:cNvPr id="3" name="Rectangle 2">
            <a:extLst>
              <a:ext uri="{FF2B5EF4-FFF2-40B4-BE49-F238E27FC236}">
                <a16:creationId xmlns:a16="http://schemas.microsoft.com/office/drawing/2014/main" id="{A2CDBD38-DD19-4B1F-928D-77CA9B267C16}"/>
              </a:ext>
            </a:extLst>
          </p:cNvPr>
          <p:cNvSpPr/>
          <p:nvPr/>
        </p:nvSpPr>
        <p:spPr>
          <a:xfrm>
            <a:off x="435735" y="1275008"/>
            <a:ext cx="11320530" cy="5242461"/>
          </a:xfrm>
          <a:prstGeom prst="rect">
            <a:avLst/>
          </a:prstGeom>
        </p:spPr>
        <p:txBody>
          <a:bodyPr wrap="square">
            <a:spAutoFit/>
          </a:bodyPr>
          <a:lstStyle/>
          <a:p>
            <a:pPr algn="just">
              <a:spcAft>
                <a:spcPts val="800"/>
              </a:spcAft>
            </a:pPr>
            <a:r>
              <a:rPr lang="en-IN" b="1" kern="100" dirty="0">
                <a:latin typeface="Times New Roman" panose="02020603050405020304" pitchFamily="18" charset="0"/>
                <a:ea typeface="Calibri" panose="020F0502020204030204" pitchFamily="34" charset="0"/>
                <a:cs typeface="Times New Roman" panose="02020603050405020304" pitchFamily="18" charset="0"/>
              </a:rPr>
              <a:t>Ethical Considerations</a:t>
            </a:r>
            <a:endParaRPr lang="en-IN" sz="16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spcAft>
                <a:spcPts val="800"/>
              </a:spcAft>
            </a:pPr>
            <a:r>
              <a:rPr lang="en-IN" kern="100" dirty="0">
                <a:latin typeface="Times New Roman" panose="02020603050405020304" pitchFamily="18" charset="0"/>
                <a:ea typeface="Calibri" panose="020F0502020204030204" pitchFamily="34" charset="0"/>
                <a:cs typeface="Times New Roman" panose="02020603050405020304" pitchFamily="18" charset="0"/>
              </a:rPr>
              <a:t>The research adhered to ethical standards to ensure the confidentiality and anonymity of the participants. Informed consent was obtained from all participants before they completed the survey. Participants were assured that their responses would be used solely for research purposes and that their personal information would be kept confidential.</a:t>
            </a:r>
            <a:endParaRPr lang="en-IN" sz="16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spcAft>
                <a:spcPts val="800"/>
              </a:spcAft>
            </a:pPr>
            <a:r>
              <a:rPr lang="en-IN" b="1" kern="100" dirty="0">
                <a:latin typeface="Times New Roman" panose="02020603050405020304" pitchFamily="18" charset="0"/>
                <a:ea typeface="Calibri" panose="020F0502020204030204" pitchFamily="34" charset="0"/>
                <a:cs typeface="Times New Roman" panose="02020603050405020304" pitchFamily="18" charset="0"/>
              </a:rPr>
              <a:t>Pilot Study</a:t>
            </a:r>
            <a:endParaRPr lang="en-IN" sz="16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spcAft>
                <a:spcPts val="800"/>
              </a:spcAft>
            </a:pPr>
            <a:r>
              <a:rPr lang="en-IN" kern="100" dirty="0">
                <a:latin typeface="Times New Roman" panose="02020603050405020304" pitchFamily="18" charset="0"/>
                <a:ea typeface="Calibri" panose="020F0502020204030204" pitchFamily="34" charset="0"/>
                <a:cs typeface="Times New Roman" panose="02020603050405020304" pitchFamily="18" charset="0"/>
              </a:rPr>
              <a:t>A pilot study was conducted with a small group of participants to test the survey instrument. Feedback from the pilot study was used to make necessary adjustments to the survey questions and format. This ensured that the survey was clear, comprehensive, and suitable for the target audience.</a:t>
            </a:r>
            <a:endParaRPr lang="en-IN" sz="16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spcAft>
                <a:spcPts val="800"/>
              </a:spcAft>
            </a:pPr>
            <a:r>
              <a:rPr lang="en-IN" b="1" kern="100" dirty="0">
                <a:latin typeface="Times New Roman" panose="02020603050405020304" pitchFamily="18" charset="0"/>
                <a:ea typeface="Calibri" panose="020F0502020204030204" pitchFamily="34" charset="0"/>
                <a:cs typeface="Times New Roman" panose="02020603050405020304" pitchFamily="18" charset="0"/>
              </a:rPr>
              <a:t>Sampling Method</a:t>
            </a:r>
            <a:endParaRPr lang="en-IN" sz="16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spcAft>
                <a:spcPts val="800"/>
              </a:spcAft>
            </a:pPr>
            <a:r>
              <a:rPr lang="en-IN" kern="100" dirty="0">
                <a:latin typeface="Times New Roman" panose="02020603050405020304" pitchFamily="18" charset="0"/>
                <a:ea typeface="Calibri" panose="020F0502020204030204" pitchFamily="34" charset="0"/>
                <a:cs typeface="Times New Roman" panose="02020603050405020304" pitchFamily="18" charset="0"/>
              </a:rPr>
              <a:t>Purposive sampling was employed to select participants who had relevant experience and knowledge in commodity trading. This method ensured that the sample included individuals with diverse backgrounds and expertise, enhancing the validity of the research findings.</a:t>
            </a:r>
            <a:endParaRPr lang="en-IN" sz="16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spcAft>
                <a:spcPts val="800"/>
              </a:spcAft>
            </a:pPr>
            <a:r>
              <a:rPr lang="en-IN" b="1" kern="100" dirty="0">
                <a:latin typeface="Times New Roman" panose="02020603050405020304" pitchFamily="18" charset="0"/>
                <a:ea typeface="Calibri" panose="020F0502020204030204" pitchFamily="34" charset="0"/>
                <a:cs typeface="Times New Roman" panose="02020603050405020304" pitchFamily="18" charset="0"/>
              </a:rPr>
              <a:t>Data Storage</a:t>
            </a:r>
            <a:endParaRPr lang="en-IN" sz="16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spcAft>
                <a:spcPts val="800"/>
              </a:spcAft>
            </a:pPr>
            <a:r>
              <a:rPr lang="en-IN" kern="100" dirty="0">
                <a:latin typeface="Times New Roman" panose="02020603050405020304" pitchFamily="18" charset="0"/>
                <a:ea typeface="Calibri" panose="020F0502020204030204" pitchFamily="34" charset="0"/>
                <a:cs typeface="Times New Roman" panose="02020603050405020304" pitchFamily="18" charset="0"/>
              </a:rPr>
              <a:t>All raw data, including survey responses and coded data, were securely stored in an electronic database. Access to the data was restricted to the research team to maintain confidentiality and data integrity. The data will be retained for a period of five years after the completion of the study, after which it will be securely deleted.</a:t>
            </a:r>
            <a:endParaRPr lang="en-IN" sz="1600" kern="1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536703908"/>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9AC8C8-EE5E-4279-B8DE-40CBF04C916C}"/>
              </a:ext>
            </a:extLst>
          </p:cNvPr>
          <p:cNvSpPr>
            <a:spLocks noGrp="1"/>
          </p:cNvSpPr>
          <p:nvPr>
            <p:ph type="title"/>
          </p:nvPr>
        </p:nvSpPr>
        <p:spPr>
          <a:xfrm>
            <a:off x="838200" y="519672"/>
            <a:ext cx="10515600" cy="690941"/>
          </a:xfrm>
        </p:spPr>
        <p:txBody>
          <a:bodyPr>
            <a:normAutofit/>
          </a:bodyPr>
          <a:lstStyle/>
          <a:p>
            <a:pPr algn="ctr"/>
            <a:r>
              <a:rPr lang="en-US" sz="4000" b="1" dirty="0">
                <a:latin typeface="Times New Roman" panose="02020603050405020304" pitchFamily="18" charset="0"/>
                <a:cs typeface="Times New Roman" panose="02020603050405020304" pitchFamily="18" charset="0"/>
              </a:rPr>
              <a:t>RESULT AND ANALYSIS</a:t>
            </a:r>
            <a:endParaRPr lang="en-IN" sz="4000" dirty="0">
              <a:latin typeface="Times New Roman" panose="02020603050405020304" pitchFamily="18" charset="0"/>
              <a:cs typeface="Times New Roman" panose="02020603050405020304" pitchFamily="18" charset="0"/>
            </a:endParaRPr>
          </a:p>
        </p:txBody>
      </p:sp>
      <p:sp>
        <p:nvSpPr>
          <p:cNvPr id="3" name="Rectangle 2">
            <a:extLst>
              <a:ext uri="{FF2B5EF4-FFF2-40B4-BE49-F238E27FC236}">
                <a16:creationId xmlns:a16="http://schemas.microsoft.com/office/drawing/2014/main" id="{C1C0B5EE-3F04-42C7-B20A-3EB3B7DDBAE2}"/>
              </a:ext>
            </a:extLst>
          </p:cNvPr>
          <p:cNvSpPr/>
          <p:nvPr/>
        </p:nvSpPr>
        <p:spPr>
          <a:xfrm>
            <a:off x="553791" y="1210613"/>
            <a:ext cx="11320530" cy="5137945"/>
          </a:xfrm>
          <a:prstGeom prst="rect">
            <a:avLst/>
          </a:prstGeom>
        </p:spPr>
        <p:txBody>
          <a:bodyPr wrap="square">
            <a:spAutoFit/>
          </a:bodyPr>
          <a:lstStyle/>
          <a:p>
            <a:pPr algn="just">
              <a:lnSpc>
                <a:spcPct val="150000"/>
              </a:lnSpc>
              <a:spcAft>
                <a:spcPts val="800"/>
              </a:spcAft>
            </a:pPr>
            <a:r>
              <a:rPr lang="en-US" b="1" kern="100" dirty="0">
                <a:latin typeface="Times New Roman" panose="02020603050405020304" pitchFamily="18" charset="0"/>
                <a:ea typeface="Calibri" panose="020F0502020204030204" pitchFamily="34" charset="0"/>
                <a:cs typeface="Mangal" panose="02040503050203030202" pitchFamily="18" charset="0"/>
              </a:rPr>
              <a:t>SURVEY RESULTS</a:t>
            </a:r>
          </a:p>
          <a:p>
            <a:pPr algn="just">
              <a:lnSpc>
                <a:spcPct val="150000"/>
              </a:lnSpc>
              <a:spcAft>
                <a:spcPts val="800"/>
              </a:spcAft>
            </a:pPr>
            <a:r>
              <a:rPr lang="en-US" kern="100" dirty="0">
                <a:latin typeface="Times New Roman" panose="02020603050405020304" pitchFamily="18" charset="0"/>
                <a:ea typeface="Calibri" panose="020F0502020204030204" pitchFamily="34" charset="0"/>
                <a:cs typeface="Times New Roman" panose="02020603050405020304" pitchFamily="18" charset="0"/>
              </a:rPr>
              <a:t>The survey reveals a diverse demographic and perception of commodity traders, with a majority of males (42.0%) and females (23.5%). The majority of respondents are aged between 36-45 years, with a high educational attainment rate (31%). Traders and those in other roles dominate occupations (35.0%), with most having 1-5 years of experience (31.0%). Agriculture and oil are the most popular trading areas, with COVID-19 having a significant impact on trading decisions (36.0%). The choice of price indicators is also significantly influenced by COVID-19, with 22.0% indicating moderate influence and 21.0% each for significant and complete influence. Technical indicators play a varied role in trading decisions, with 36.0% influenced slightly and 23.0% moderately. The effectiveness of technical price indicators in agriculture is rated positively, but confidence in interpreting them is low (28.0%). Oil is perceived as highly effective, with 36.0% significantly confident. In metals, opinions are mixed, with 26.0% neutral and 23.0% ineffective, and low confidence in interpretation (28.0%). The data suggests that demographic factors and the impact of COVID-19 significantly influence trading behaviors and decisions.</a:t>
            </a:r>
            <a:endParaRPr lang="en-IN" kern="1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4191468714"/>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A09127A-0AC6-40EA-BC0C-527C5BA0DF63}"/>
              </a:ext>
            </a:extLst>
          </p:cNvPr>
          <p:cNvSpPr/>
          <p:nvPr/>
        </p:nvSpPr>
        <p:spPr>
          <a:xfrm>
            <a:off x="321972" y="179253"/>
            <a:ext cx="6207617" cy="6429324"/>
          </a:xfrm>
          <a:prstGeom prst="rect">
            <a:avLst/>
          </a:prstGeom>
        </p:spPr>
        <p:txBody>
          <a:bodyPr wrap="square">
            <a:spAutoFit/>
          </a:bodyPr>
          <a:lstStyle/>
          <a:p>
            <a:pPr algn="just">
              <a:lnSpc>
                <a:spcPct val="150000"/>
              </a:lnSpc>
              <a:spcAft>
                <a:spcPts val="800"/>
              </a:spcAft>
            </a:pPr>
            <a:r>
              <a:rPr lang="en-US" sz="1600" b="1" kern="100" dirty="0">
                <a:latin typeface="Times New Roman" panose="02020603050405020304" pitchFamily="18" charset="0"/>
                <a:ea typeface="Calibri" panose="020F0502020204030204" pitchFamily="34" charset="0"/>
                <a:cs typeface="Times New Roman" panose="02020603050405020304" pitchFamily="18" charset="0"/>
              </a:rPr>
              <a:t>STATISTICAL  ANALYSIS</a:t>
            </a:r>
            <a:endParaRPr lang="en-IN" sz="16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50000"/>
              </a:lnSpc>
              <a:spcAft>
                <a:spcPts val="800"/>
              </a:spcAft>
            </a:pPr>
            <a:r>
              <a:rPr lang="en-IN" sz="1600" kern="100" dirty="0">
                <a:latin typeface="Times New Roman" panose="02020603050405020304" pitchFamily="18" charset="0"/>
                <a:ea typeface="Calibri" panose="020F0502020204030204" pitchFamily="34" charset="0"/>
                <a:cs typeface="Times New Roman" panose="02020603050405020304" pitchFamily="18" charset="0"/>
              </a:rPr>
              <a:t>The Chi-Square test results reveal significant insights into the influence of various factors on commodity trading decisions. Gender (p=0.0195), occupation (p=0.0202), years of experience in commodity trading (p=0.0463), and preferred trading area (p=0.0322) all significantly impact trading decisions. Additionally, the COVID-19 pandemic has notably influenced investment decisions (p=0.0333) and the choice of price indicators (p=0.0045). The effectiveness of technical price indicators in agriculture (p=0.00775) and metal (p=0.0054), as well as confidence in interpreting these indicators in agriculture (p=0.0493) and oil (p=0.0494), also show significant relationships. Conversely, factors such as age range, highest education level, and certain aspects of confidence in interpreting indicators (particularly for metals) do not demonstrate significant associations. This suggests that demographic factors and the impact of COVID-19 play a crucial role in shaping trading behaviours, while technical price indicators are perceived as more effective in certain commodities than others.</a:t>
            </a:r>
            <a:endParaRPr lang="en-IN" sz="1600" kern="100" dirty="0">
              <a:effectLst/>
              <a:latin typeface="Times New Roman" panose="02020603050405020304" pitchFamily="18" charset="0"/>
              <a:ea typeface="Calibri" panose="020F0502020204030204" pitchFamily="34" charset="0"/>
              <a:cs typeface="Times New Roman" panose="02020603050405020304" pitchFamily="18" charset="0"/>
            </a:endParaRPr>
          </a:p>
        </p:txBody>
      </p:sp>
      <p:graphicFrame>
        <p:nvGraphicFramePr>
          <p:cNvPr id="3" name="Table 2">
            <a:extLst>
              <a:ext uri="{FF2B5EF4-FFF2-40B4-BE49-F238E27FC236}">
                <a16:creationId xmlns:a16="http://schemas.microsoft.com/office/drawing/2014/main" id="{FB2A44F8-2797-4810-8EB3-545397752CC8}"/>
              </a:ext>
            </a:extLst>
          </p:cNvPr>
          <p:cNvGraphicFramePr>
            <a:graphicFrameLocks noGrp="1"/>
          </p:cNvGraphicFramePr>
          <p:nvPr>
            <p:extLst>
              <p:ext uri="{D42A27DB-BD31-4B8C-83A1-F6EECF244321}">
                <p14:modId xmlns:p14="http://schemas.microsoft.com/office/powerpoint/2010/main" val="2711559815"/>
              </p:ext>
            </p:extLst>
          </p:nvPr>
        </p:nvGraphicFramePr>
        <p:xfrm>
          <a:off x="6774286" y="625081"/>
          <a:ext cx="5301804" cy="5983496"/>
        </p:xfrm>
        <a:graphic>
          <a:graphicData uri="http://schemas.openxmlformats.org/drawingml/2006/table">
            <a:tbl>
              <a:tblPr firstRow="1" firstCol="1" bandRow="1">
                <a:tableStyleId>{5C22544A-7EE6-4342-B048-85BDC9FD1C3A}</a:tableStyleId>
              </a:tblPr>
              <a:tblGrid>
                <a:gridCol w="1767268">
                  <a:extLst>
                    <a:ext uri="{9D8B030D-6E8A-4147-A177-3AD203B41FA5}">
                      <a16:colId xmlns:a16="http://schemas.microsoft.com/office/drawing/2014/main" val="1787512786"/>
                    </a:ext>
                  </a:extLst>
                </a:gridCol>
                <a:gridCol w="1767268">
                  <a:extLst>
                    <a:ext uri="{9D8B030D-6E8A-4147-A177-3AD203B41FA5}">
                      <a16:colId xmlns:a16="http://schemas.microsoft.com/office/drawing/2014/main" val="3641844330"/>
                    </a:ext>
                  </a:extLst>
                </a:gridCol>
                <a:gridCol w="1767268">
                  <a:extLst>
                    <a:ext uri="{9D8B030D-6E8A-4147-A177-3AD203B41FA5}">
                      <a16:colId xmlns:a16="http://schemas.microsoft.com/office/drawing/2014/main" val="777465214"/>
                    </a:ext>
                  </a:extLst>
                </a:gridCol>
              </a:tblGrid>
              <a:tr h="185513">
                <a:tc>
                  <a:txBody>
                    <a:bodyPr/>
                    <a:lstStyle/>
                    <a:p>
                      <a:pPr algn="just">
                        <a:lnSpc>
                          <a:spcPct val="150000"/>
                        </a:lnSpc>
                        <a:spcAft>
                          <a:spcPts val="800"/>
                        </a:spcAft>
                      </a:pPr>
                      <a:r>
                        <a:rPr lang="en-IN" sz="1000" kern="100" dirty="0">
                          <a:effectLst/>
                          <a:latin typeface="Times New Roman" panose="02020603050405020304" pitchFamily="18" charset="0"/>
                          <a:cs typeface="Times New Roman" panose="02020603050405020304" pitchFamily="18" charset="0"/>
                        </a:rPr>
                        <a:t>Question</a:t>
                      </a:r>
                      <a:endParaRPr lang="en-IN" sz="9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7787" marR="7787" marT="7787" marB="7787" anchor="ctr"/>
                </a:tc>
                <a:tc>
                  <a:txBody>
                    <a:bodyPr/>
                    <a:lstStyle/>
                    <a:p>
                      <a:pPr algn="just">
                        <a:lnSpc>
                          <a:spcPct val="150000"/>
                        </a:lnSpc>
                        <a:spcAft>
                          <a:spcPts val="800"/>
                        </a:spcAft>
                      </a:pPr>
                      <a:r>
                        <a:rPr lang="en-IN" sz="1000" kern="100">
                          <a:effectLst/>
                          <a:latin typeface="Times New Roman" panose="02020603050405020304" pitchFamily="18" charset="0"/>
                          <a:cs typeface="Times New Roman" panose="02020603050405020304" pitchFamily="18" charset="0"/>
                        </a:rPr>
                        <a:t>Chi-Square Value</a:t>
                      </a:r>
                      <a:endParaRPr lang="en-IN" sz="9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7787" marR="7787" marT="7787" marB="7787" anchor="ctr"/>
                </a:tc>
                <a:tc>
                  <a:txBody>
                    <a:bodyPr/>
                    <a:lstStyle/>
                    <a:p>
                      <a:pPr algn="just">
                        <a:lnSpc>
                          <a:spcPct val="150000"/>
                        </a:lnSpc>
                        <a:spcAft>
                          <a:spcPts val="800"/>
                        </a:spcAft>
                      </a:pPr>
                      <a:r>
                        <a:rPr lang="en-IN" sz="1000" kern="100">
                          <a:effectLst/>
                          <a:latin typeface="Times New Roman" panose="02020603050405020304" pitchFamily="18" charset="0"/>
                          <a:cs typeface="Times New Roman" panose="02020603050405020304" pitchFamily="18" charset="0"/>
                        </a:rPr>
                        <a:t>P-Value</a:t>
                      </a:r>
                      <a:endParaRPr lang="en-IN" sz="9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7787" marR="7787" marT="7787" marB="7787" anchor="ctr"/>
                </a:tc>
                <a:extLst>
                  <a:ext uri="{0D108BD9-81ED-4DB2-BD59-A6C34878D82A}">
                    <a16:rowId xmlns:a16="http://schemas.microsoft.com/office/drawing/2014/main" val="2803318506"/>
                  </a:ext>
                </a:extLst>
              </a:tr>
              <a:tr h="185513">
                <a:tc>
                  <a:txBody>
                    <a:bodyPr/>
                    <a:lstStyle/>
                    <a:p>
                      <a:pPr algn="just">
                        <a:lnSpc>
                          <a:spcPct val="150000"/>
                        </a:lnSpc>
                        <a:spcAft>
                          <a:spcPts val="800"/>
                        </a:spcAft>
                      </a:pPr>
                      <a:r>
                        <a:rPr lang="en-IN" sz="1000" kern="100" dirty="0">
                          <a:effectLst/>
                          <a:latin typeface="Times New Roman" panose="02020603050405020304" pitchFamily="18" charset="0"/>
                          <a:cs typeface="Times New Roman" panose="02020603050405020304" pitchFamily="18" charset="0"/>
                        </a:rPr>
                        <a:t>Q1. Gender</a:t>
                      </a:r>
                      <a:endParaRPr lang="en-IN" sz="9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7787" marR="7787" marT="7787" marB="7787" anchor="ctr"/>
                </a:tc>
                <a:tc>
                  <a:txBody>
                    <a:bodyPr/>
                    <a:lstStyle/>
                    <a:p>
                      <a:pPr algn="just">
                        <a:lnSpc>
                          <a:spcPct val="150000"/>
                        </a:lnSpc>
                        <a:spcAft>
                          <a:spcPts val="800"/>
                        </a:spcAft>
                      </a:pPr>
                      <a:r>
                        <a:rPr lang="en-IN" sz="1000" kern="100">
                          <a:effectLst/>
                          <a:latin typeface="Times New Roman" panose="02020603050405020304" pitchFamily="18" charset="0"/>
                          <a:cs typeface="Times New Roman" panose="02020603050405020304" pitchFamily="18" charset="0"/>
                        </a:rPr>
                        <a:t>7.8800</a:t>
                      </a:r>
                      <a:endParaRPr lang="en-IN" sz="9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7787" marR="7787" marT="7787" marB="7787" anchor="ctr"/>
                </a:tc>
                <a:tc>
                  <a:txBody>
                    <a:bodyPr/>
                    <a:lstStyle/>
                    <a:p>
                      <a:pPr algn="just">
                        <a:lnSpc>
                          <a:spcPct val="150000"/>
                        </a:lnSpc>
                        <a:spcAft>
                          <a:spcPts val="800"/>
                        </a:spcAft>
                      </a:pPr>
                      <a:r>
                        <a:rPr lang="en-IN" sz="1000" kern="100">
                          <a:effectLst/>
                          <a:latin typeface="Times New Roman" panose="02020603050405020304" pitchFamily="18" charset="0"/>
                          <a:cs typeface="Times New Roman" panose="02020603050405020304" pitchFamily="18" charset="0"/>
                        </a:rPr>
                        <a:t>0.0195</a:t>
                      </a:r>
                      <a:endParaRPr lang="en-IN" sz="9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7787" marR="7787" marT="7787" marB="7787" anchor="ctr"/>
                </a:tc>
                <a:extLst>
                  <a:ext uri="{0D108BD9-81ED-4DB2-BD59-A6C34878D82A}">
                    <a16:rowId xmlns:a16="http://schemas.microsoft.com/office/drawing/2014/main" val="695792234"/>
                  </a:ext>
                </a:extLst>
              </a:tr>
              <a:tr h="185513">
                <a:tc>
                  <a:txBody>
                    <a:bodyPr/>
                    <a:lstStyle/>
                    <a:p>
                      <a:pPr algn="just">
                        <a:lnSpc>
                          <a:spcPct val="150000"/>
                        </a:lnSpc>
                        <a:spcAft>
                          <a:spcPts val="800"/>
                        </a:spcAft>
                      </a:pPr>
                      <a:r>
                        <a:rPr lang="en-IN" sz="1000" kern="100" dirty="0">
                          <a:effectLst/>
                          <a:latin typeface="Times New Roman" panose="02020603050405020304" pitchFamily="18" charset="0"/>
                          <a:cs typeface="Times New Roman" panose="02020603050405020304" pitchFamily="18" charset="0"/>
                        </a:rPr>
                        <a:t>Q2. Age Range</a:t>
                      </a:r>
                      <a:endParaRPr lang="en-IN" sz="9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7787" marR="7787" marT="7787" marB="7787" anchor="ctr"/>
                </a:tc>
                <a:tc>
                  <a:txBody>
                    <a:bodyPr/>
                    <a:lstStyle/>
                    <a:p>
                      <a:pPr algn="just">
                        <a:lnSpc>
                          <a:spcPct val="150000"/>
                        </a:lnSpc>
                        <a:spcAft>
                          <a:spcPts val="800"/>
                        </a:spcAft>
                      </a:pPr>
                      <a:r>
                        <a:rPr lang="en-IN" sz="1000" kern="100">
                          <a:effectLst/>
                          <a:latin typeface="Times New Roman" panose="02020603050405020304" pitchFamily="18" charset="0"/>
                          <a:cs typeface="Times New Roman" panose="02020603050405020304" pitchFamily="18" charset="0"/>
                        </a:rPr>
                        <a:t>6.6400</a:t>
                      </a:r>
                      <a:endParaRPr lang="en-IN" sz="9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7787" marR="7787" marT="7787" marB="7787" anchor="ctr"/>
                </a:tc>
                <a:tc>
                  <a:txBody>
                    <a:bodyPr/>
                    <a:lstStyle/>
                    <a:p>
                      <a:pPr algn="just">
                        <a:lnSpc>
                          <a:spcPct val="150000"/>
                        </a:lnSpc>
                        <a:spcAft>
                          <a:spcPts val="800"/>
                        </a:spcAft>
                      </a:pPr>
                      <a:r>
                        <a:rPr lang="en-IN" sz="1000" kern="100">
                          <a:effectLst/>
                          <a:latin typeface="Times New Roman" panose="02020603050405020304" pitchFamily="18" charset="0"/>
                          <a:cs typeface="Times New Roman" panose="02020603050405020304" pitchFamily="18" charset="0"/>
                        </a:rPr>
                        <a:t>0.1567</a:t>
                      </a:r>
                      <a:endParaRPr lang="en-IN" sz="9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7787" marR="7787" marT="7787" marB="7787" anchor="ctr"/>
                </a:tc>
                <a:extLst>
                  <a:ext uri="{0D108BD9-81ED-4DB2-BD59-A6C34878D82A}">
                    <a16:rowId xmlns:a16="http://schemas.microsoft.com/office/drawing/2014/main" val="311434917"/>
                  </a:ext>
                </a:extLst>
              </a:tr>
              <a:tr h="185513">
                <a:tc>
                  <a:txBody>
                    <a:bodyPr/>
                    <a:lstStyle/>
                    <a:p>
                      <a:pPr algn="just">
                        <a:lnSpc>
                          <a:spcPct val="150000"/>
                        </a:lnSpc>
                        <a:spcAft>
                          <a:spcPts val="800"/>
                        </a:spcAft>
                      </a:pPr>
                      <a:r>
                        <a:rPr lang="en-IN" sz="1000" kern="100" dirty="0">
                          <a:effectLst/>
                          <a:latin typeface="Times New Roman" panose="02020603050405020304" pitchFamily="18" charset="0"/>
                          <a:cs typeface="Times New Roman" panose="02020603050405020304" pitchFamily="18" charset="0"/>
                        </a:rPr>
                        <a:t>Q3. Highest Education Level</a:t>
                      </a:r>
                      <a:endParaRPr lang="en-IN" sz="9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7787" marR="7787" marT="7787" marB="7787" anchor="ctr"/>
                </a:tc>
                <a:tc>
                  <a:txBody>
                    <a:bodyPr/>
                    <a:lstStyle/>
                    <a:p>
                      <a:pPr algn="just">
                        <a:lnSpc>
                          <a:spcPct val="150000"/>
                        </a:lnSpc>
                        <a:spcAft>
                          <a:spcPts val="800"/>
                        </a:spcAft>
                      </a:pPr>
                      <a:r>
                        <a:rPr lang="en-IN" sz="1000" kern="100" dirty="0">
                          <a:effectLst/>
                          <a:latin typeface="Times New Roman" panose="02020603050405020304" pitchFamily="18" charset="0"/>
                          <a:cs typeface="Times New Roman" panose="02020603050405020304" pitchFamily="18" charset="0"/>
                        </a:rPr>
                        <a:t>5.6000</a:t>
                      </a:r>
                      <a:endParaRPr lang="en-IN" sz="9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7787" marR="7787" marT="7787" marB="7787" anchor="ctr"/>
                </a:tc>
                <a:tc>
                  <a:txBody>
                    <a:bodyPr/>
                    <a:lstStyle/>
                    <a:p>
                      <a:pPr algn="just">
                        <a:lnSpc>
                          <a:spcPct val="150000"/>
                        </a:lnSpc>
                        <a:spcAft>
                          <a:spcPts val="800"/>
                        </a:spcAft>
                      </a:pPr>
                      <a:r>
                        <a:rPr lang="en-IN" sz="1000" kern="100">
                          <a:effectLst/>
                          <a:latin typeface="Times New Roman" panose="02020603050405020304" pitchFamily="18" charset="0"/>
                          <a:cs typeface="Times New Roman" panose="02020603050405020304" pitchFamily="18" charset="0"/>
                        </a:rPr>
                        <a:t>0.1339</a:t>
                      </a:r>
                      <a:endParaRPr lang="en-IN" sz="9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7787" marR="7787" marT="7787" marB="7787" anchor="ctr"/>
                </a:tc>
                <a:extLst>
                  <a:ext uri="{0D108BD9-81ED-4DB2-BD59-A6C34878D82A}">
                    <a16:rowId xmlns:a16="http://schemas.microsoft.com/office/drawing/2014/main" val="4047699330"/>
                  </a:ext>
                </a:extLst>
              </a:tr>
              <a:tr h="185513">
                <a:tc>
                  <a:txBody>
                    <a:bodyPr/>
                    <a:lstStyle/>
                    <a:p>
                      <a:pPr algn="just">
                        <a:lnSpc>
                          <a:spcPct val="150000"/>
                        </a:lnSpc>
                        <a:spcAft>
                          <a:spcPts val="800"/>
                        </a:spcAft>
                      </a:pPr>
                      <a:r>
                        <a:rPr lang="en-IN" sz="1000" kern="100">
                          <a:effectLst/>
                          <a:latin typeface="Times New Roman" panose="02020603050405020304" pitchFamily="18" charset="0"/>
                          <a:cs typeface="Times New Roman" panose="02020603050405020304" pitchFamily="18" charset="0"/>
                        </a:rPr>
                        <a:t>Q4. Occupation</a:t>
                      </a:r>
                      <a:endParaRPr lang="en-IN" sz="9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7787" marR="7787" marT="7787" marB="7787" anchor="ctr"/>
                </a:tc>
                <a:tc>
                  <a:txBody>
                    <a:bodyPr/>
                    <a:lstStyle/>
                    <a:p>
                      <a:pPr algn="just">
                        <a:lnSpc>
                          <a:spcPct val="150000"/>
                        </a:lnSpc>
                        <a:spcAft>
                          <a:spcPts val="800"/>
                        </a:spcAft>
                      </a:pPr>
                      <a:r>
                        <a:rPr lang="en-IN" sz="1000" kern="100" dirty="0">
                          <a:effectLst/>
                          <a:latin typeface="Times New Roman" panose="02020603050405020304" pitchFamily="18" charset="0"/>
                          <a:cs typeface="Times New Roman" panose="02020603050405020304" pitchFamily="18" charset="0"/>
                        </a:rPr>
                        <a:t>9.8000</a:t>
                      </a:r>
                      <a:endParaRPr lang="en-IN" sz="9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7787" marR="7787" marT="7787" marB="7787" anchor="ctr"/>
                </a:tc>
                <a:tc>
                  <a:txBody>
                    <a:bodyPr/>
                    <a:lstStyle/>
                    <a:p>
                      <a:pPr algn="just">
                        <a:lnSpc>
                          <a:spcPct val="150000"/>
                        </a:lnSpc>
                        <a:spcAft>
                          <a:spcPts val="800"/>
                        </a:spcAft>
                      </a:pPr>
                      <a:r>
                        <a:rPr lang="en-IN" sz="1000" kern="100">
                          <a:effectLst/>
                          <a:latin typeface="Times New Roman" panose="02020603050405020304" pitchFamily="18" charset="0"/>
                          <a:cs typeface="Times New Roman" panose="02020603050405020304" pitchFamily="18" charset="0"/>
                        </a:rPr>
                        <a:t>0.0202</a:t>
                      </a:r>
                      <a:endParaRPr lang="en-IN" sz="9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7787" marR="7787" marT="7787" marB="7787" anchor="ctr"/>
                </a:tc>
                <a:extLst>
                  <a:ext uri="{0D108BD9-81ED-4DB2-BD59-A6C34878D82A}">
                    <a16:rowId xmlns:a16="http://schemas.microsoft.com/office/drawing/2014/main" val="4018351874"/>
                  </a:ext>
                </a:extLst>
              </a:tr>
              <a:tr h="185513">
                <a:tc>
                  <a:txBody>
                    <a:bodyPr/>
                    <a:lstStyle/>
                    <a:p>
                      <a:pPr algn="just">
                        <a:lnSpc>
                          <a:spcPct val="150000"/>
                        </a:lnSpc>
                        <a:spcAft>
                          <a:spcPts val="800"/>
                        </a:spcAft>
                      </a:pPr>
                      <a:r>
                        <a:rPr lang="en-IN" sz="1000" kern="100">
                          <a:effectLst/>
                          <a:latin typeface="Times New Roman" panose="02020603050405020304" pitchFamily="18" charset="0"/>
                          <a:cs typeface="Times New Roman" panose="02020603050405020304" pitchFamily="18" charset="0"/>
                        </a:rPr>
                        <a:t>Q5. Years of Experience in Commodity Trading</a:t>
                      </a:r>
                      <a:endParaRPr lang="en-IN" sz="9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7787" marR="7787" marT="7787" marB="7787" anchor="ctr"/>
                </a:tc>
                <a:tc>
                  <a:txBody>
                    <a:bodyPr/>
                    <a:lstStyle/>
                    <a:p>
                      <a:pPr algn="just">
                        <a:lnSpc>
                          <a:spcPct val="150000"/>
                        </a:lnSpc>
                        <a:spcAft>
                          <a:spcPts val="800"/>
                        </a:spcAft>
                      </a:pPr>
                      <a:r>
                        <a:rPr lang="en-IN" sz="1000" kern="100" dirty="0">
                          <a:effectLst/>
                          <a:latin typeface="Times New Roman" panose="02020603050405020304" pitchFamily="18" charset="0"/>
                          <a:cs typeface="Times New Roman" panose="02020603050405020304" pitchFamily="18" charset="0"/>
                        </a:rPr>
                        <a:t>8.0000</a:t>
                      </a:r>
                      <a:endParaRPr lang="en-IN" sz="9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7787" marR="7787" marT="7787" marB="7787" anchor="ctr"/>
                </a:tc>
                <a:tc>
                  <a:txBody>
                    <a:bodyPr/>
                    <a:lstStyle/>
                    <a:p>
                      <a:pPr algn="just">
                        <a:lnSpc>
                          <a:spcPct val="150000"/>
                        </a:lnSpc>
                        <a:spcAft>
                          <a:spcPts val="800"/>
                        </a:spcAft>
                      </a:pPr>
                      <a:r>
                        <a:rPr lang="en-IN" sz="1000" kern="100">
                          <a:effectLst/>
                          <a:latin typeface="Times New Roman" panose="02020603050405020304" pitchFamily="18" charset="0"/>
                          <a:cs typeface="Times New Roman" panose="02020603050405020304" pitchFamily="18" charset="0"/>
                        </a:rPr>
                        <a:t>0.0463</a:t>
                      </a:r>
                      <a:endParaRPr lang="en-IN" sz="9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7787" marR="7787" marT="7787" marB="7787" anchor="ctr"/>
                </a:tc>
                <a:extLst>
                  <a:ext uri="{0D108BD9-81ED-4DB2-BD59-A6C34878D82A}">
                    <a16:rowId xmlns:a16="http://schemas.microsoft.com/office/drawing/2014/main" val="268268097"/>
                  </a:ext>
                </a:extLst>
              </a:tr>
              <a:tr h="185513">
                <a:tc>
                  <a:txBody>
                    <a:bodyPr/>
                    <a:lstStyle/>
                    <a:p>
                      <a:pPr algn="just">
                        <a:lnSpc>
                          <a:spcPct val="150000"/>
                        </a:lnSpc>
                        <a:spcAft>
                          <a:spcPts val="800"/>
                        </a:spcAft>
                      </a:pPr>
                      <a:r>
                        <a:rPr lang="en-IN" sz="1000" kern="100">
                          <a:effectLst/>
                          <a:latin typeface="Times New Roman" panose="02020603050405020304" pitchFamily="18" charset="0"/>
                          <a:cs typeface="Times New Roman" panose="02020603050405020304" pitchFamily="18" charset="0"/>
                        </a:rPr>
                        <a:t>Q6. Preferred Trading Area</a:t>
                      </a:r>
                      <a:endParaRPr lang="en-IN" sz="9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7787" marR="7787" marT="7787" marB="7787" anchor="ctr"/>
                </a:tc>
                <a:tc>
                  <a:txBody>
                    <a:bodyPr/>
                    <a:lstStyle/>
                    <a:p>
                      <a:pPr algn="just">
                        <a:lnSpc>
                          <a:spcPct val="150000"/>
                        </a:lnSpc>
                        <a:spcAft>
                          <a:spcPts val="800"/>
                        </a:spcAft>
                      </a:pPr>
                      <a:r>
                        <a:rPr lang="en-IN" sz="1000" kern="100" dirty="0">
                          <a:effectLst/>
                          <a:latin typeface="Times New Roman" panose="02020603050405020304" pitchFamily="18" charset="0"/>
                          <a:cs typeface="Times New Roman" panose="02020603050405020304" pitchFamily="18" charset="0"/>
                        </a:rPr>
                        <a:t>7.0000</a:t>
                      </a:r>
                      <a:endParaRPr lang="en-IN" sz="9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7787" marR="7787" marT="7787" marB="7787" anchor="ctr"/>
                </a:tc>
                <a:tc>
                  <a:txBody>
                    <a:bodyPr/>
                    <a:lstStyle/>
                    <a:p>
                      <a:pPr algn="just">
                        <a:lnSpc>
                          <a:spcPct val="150000"/>
                        </a:lnSpc>
                        <a:spcAft>
                          <a:spcPts val="800"/>
                        </a:spcAft>
                      </a:pPr>
                      <a:r>
                        <a:rPr lang="en-IN" sz="1000" kern="100">
                          <a:effectLst/>
                          <a:latin typeface="Times New Roman" panose="02020603050405020304" pitchFamily="18" charset="0"/>
                          <a:cs typeface="Times New Roman" panose="02020603050405020304" pitchFamily="18" charset="0"/>
                        </a:rPr>
                        <a:t>0.0322</a:t>
                      </a:r>
                      <a:endParaRPr lang="en-IN" sz="9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7787" marR="7787" marT="7787" marB="7787" anchor="ctr"/>
                </a:tc>
                <a:extLst>
                  <a:ext uri="{0D108BD9-81ED-4DB2-BD59-A6C34878D82A}">
                    <a16:rowId xmlns:a16="http://schemas.microsoft.com/office/drawing/2014/main" val="1259509834"/>
                  </a:ext>
                </a:extLst>
              </a:tr>
              <a:tr h="185513">
                <a:tc>
                  <a:txBody>
                    <a:bodyPr/>
                    <a:lstStyle/>
                    <a:p>
                      <a:pPr algn="just">
                        <a:lnSpc>
                          <a:spcPct val="150000"/>
                        </a:lnSpc>
                        <a:spcAft>
                          <a:spcPts val="800"/>
                        </a:spcAft>
                      </a:pPr>
                      <a:r>
                        <a:rPr lang="en-IN" sz="1000" kern="100">
                          <a:effectLst/>
                          <a:latin typeface="Times New Roman" panose="02020603050405020304" pitchFamily="18" charset="0"/>
                          <a:cs typeface="Times New Roman" panose="02020603050405020304" pitchFamily="18" charset="0"/>
                        </a:rPr>
                        <a:t>Q7. Covid Influence on Investment Decisions</a:t>
                      </a:r>
                      <a:endParaRPr lang="en-IN" sz="9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7787" marR="7787" marT="7787" marB="7787" anchor="ctr"/>
                </a:tc>
                <a:tc>
                  <a:txBody>
                    <a:bodyPr/>
                    <a:lstStyle/>
                    <a:p>
                      <a:pPr algn="just">
                        <a:lnSpc>
                          <a:spcPct val="150000"/>
                        </a:lnSpc>
                        <a:spcAft>
                          <a:spcPts val="800"/>
                        </a:spcAft>
                      </a:pPr>
                      <a:r>
                        <a:rPr lang="en-IN" sz="1000" kern="100" dirty="0">
                          <a:effectLst/>
                          <a:latin typeface="Times New Roman" panose="02020603050405020304" pitchFamily="18" charset="0"/>
                          <a:cs typeface="Times New Roman" panose="02020603050405020304" pitchFamily="18" charset="0"/>
                        </a:rPr>
                        <a:t>13.4000</a:t>
                      </a:r>
                      <a:endParaRPr lang="en-IN" sz="9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7787" marR="7787" marT="7787" marB="7787" anchor="ctr"/>
                </a:tc>
                <a:tc>
                  <a:txBody>
                    <a:bodyPr/>
                    <a:lstStyle/>
                    <a:p>
                      <a:pPr algn="just">
                        <a:lnSpc>
                          <a:spcPct val="150000"/>
                        </a:lnSpc>
                        <a:spcAft>
                          <a:spcPts val="800"/>
                        </a:spcAft>
                      </a:pPr>
                      <a:r>
                        <a:rPr lang="en-IN" sz="1000" kern="100">
                          <a:effectLst/>
                          <a:latin typeface="Times New Roman" panose="02020603050405020304" pitchFamily="18" charset="0"/>
                          <a:cs typeface="Times New Roman" panose="02020603050405020304" pitchFamily="18" charset="0"/>
                        </a:rPr>
                        <a:t>0.0333</a:t>
                      </a:r>
                      <a:endParaRPr lang="en-IN" sz="9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7787" marR="7787" marT="7787" marB="7787" anchor="ctr"/>
                </a:tc>
                <a:extLst>
                  <a:ext uri="{0D108BD9-81ED-4DB2-BD59-A6C34878D82A}">
                    <a16:rowId xmlns:a16="http://schemas.microsoft.com/office/drawing/2014/main" val="65352556"/>
                  </a:ext>
                </a:extLst>
              </a:tr>
              <a:tr h="185513">
                <a:tc>
                  <a:txBody>
                    <a:bodyPr/>
                    <a:lstStyle/>
                    <a:p>
                      <a:pPr algn="just">
                        <a:lnSpc>
                          <a:spcPct val="150000"/>
                        </a:lnSpc>
                        <a:spcAft>
                          <a:spcPts val="800"/>
                        </a:spcAft>
                      </a:pPr>
                      <a:r>
                        <a:rPr lang="en-IN" sz="1000" kern="100">
                          <a:effectLst/>
                          <a:latin typeface="Times New Roman" panose="02020603050405020304" pitchFamily="18" charset="0"/>
                          <a:cs typeface="Times New Roman" panose="02020603050405020304" pitchFamily="18" charset="0"/>
                        </a:rPr>
                        <a:t>Q8. Covid Influence on Price Indicator Choice</a:t>
                      </a:r>
                      <a:endParaRPr lang="en-IN" sz="9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7787" marR="7787" marT="7787" marB="7787" anchor="ctr"/>
                </a:tc>
                <a:tc>
                  <a:txBody>
                    <a:bodyPr/>
                    <a:lstStyle/>
                    <a:p>
                      <a:pPr algn="just">
                        <a:lnSpc>
                          <a:spcPct val="150000"/>
                        </a:lnSpc>
                        <a:spcAft>
                          <a:spcPts val="800"/>
                        </a:spcAft>
                      </a:pPr>
                      <a:r>
                        <a:rPr lang="en-IN" sz="1000" kern="100" dirty="0">
                          <a:effectLst/>
                          <a:latin typeface="Times New Roman" panose="02020603050405020304" pitchFamily="18" charset="0"/>
                          <a:cs typeface="Times New Roman" panose="02020603050405020304" pitchFamily="18" charset="0"/>
                        </a:rPr>
                        <a:t>16.2000</a:t>
                      </a:r>
                      <a:endParaRPr lang="en-IN" sz="9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7787" marR="7787" marT="7787" marB="7787" anchor="ctr"/>
                </a:tc>
                <a:tc>
                  <a:txBody>
                    <a:bodyPr/>
                    <a:lstStyle/>
                    <a:p>
                      <a:pPr algn="just">
                        <a:lnSpc>
                          <a:spcPct val="150000"/>
                        </a:lnSpc>
                        <a:spcAft>
                          <a:spcPts val="800"/>
                        </a:spcAft>
                      </a:pPr>
                      <a:r>
                        <a:rPr lang="en-IN" sz="1000" kern="100">
                          <a:effectLst/>
                          <a:latin typeface="Times New Roman" panose="02020603050405020304" pitchFamily="18" charset="0"/>
                          <a:cs typeface="Times New Roman" panose="02020603050405020304" pitchFamily="18" charset="0"/>
                        </a:rPr>
                        <a:t>0.0045</a:t>
                      </a:r>
                      <a:endParaRPr lang="en-IN" sz="9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7787" marR="7787" marT="7787" marB="7787" anchor="ctr"/>
                </a:tc>
                <a:extLst>
                  <a:ext uri="{0D108BD9-81ED-4DB2-BD59-A6C34878D82A}">
                    <a16:rowId xmlns:a16="http://schemas.microsoft.com/office/drawing/2014/main" val="2686774183"/>
                  </a:ext>
                </a:extLst>
              </a:tr>
              <a:tr h="377796">
                <a:tc>
                  <a:txBody>
                    <a:bodyPr/>
                    <a:lstStyle/>
                    <a:p>
                      <a:pPr algn="just">
                        <a:lnSpc>
                          <a:spcPct val="150000"/>
                        </a:lnSpc>
                        <a:spcAft>
                          <a:spcPts val="800"/>
                        </a:spcAft>
                      </a:pPr>
                      <a:r>
                        <a:rPr lang="en-IN" sz="1000" kern="100">
                          <a:effectLst/>
                          <a:latin typeface="Times New Roman" panose="02020603050405020304" pitchFamily="18" charset="0"/>
                          <a:cs typeface="Times New Roman" panose="02020603050405020304" pitchFamily="18" charset="0"/>
                        </a:rPr>
                        <a:t>Q9. Technical Indicators Influence on Trading Decisions</a:t>
                      </a:r>
                      <a:endParaRPr lang="en-IN" sz="9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7787" marR="7787" marT="7787" marB="7787" anchor="ctr"/>
                </a:tc>
                <a:tc>
                  <a:txBody>
                    <a:bodyPr/>
                    <a:lstStyle/>
                    <a:p>
                      <a:pPr algn="just">
                        <a:lnSpc>
                          <a:spcPct val="150000"/>
                        </a:lnSpc>
                        <a:spcAft>
                          <a:spcPts val="800"/>
                        </a:spcAft>
                      </a:pPr>
                      <a:r>
                        <a:rPr lang="en-IN" sz="1000" kern="100" dirty="0">
                          <a:effectLst/>
                          <a:latin typeface="Times New Roman" panose="02020603050405020304" pitchFamily="18" charset="0"/>
                          <a:cs typeface="Times New Roman" panose="02020603050405020304" pitchFamily="18" charset="0"/>
                        </a:rPr>
                        <a:t>5.4000</a:t>
                      </a:r>
                      <a:endParaRPr lang="en-IN" sz="9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7787" marR="7787" marT="7787" marB="7787" anchor="ctr"/>
                </a:tc>
                <a:tc>
                  <a:txBody>
                    <a:bodyPr/>
                    <a:lstStyle/>
                    <a:p>
                      <a:pPr algn="just">
                        <a:lnSpc>
                          <a:spcPct val="150000"/>
                        </a:lnSpc>
                        <a:spcAft>
                          <a:spcPts val="800"/>
                        </a:spcAft>
                      </a:pPr>
                      <a:r>
                        <a:rPr lang="en-IN" sz="1000" kern="100">
                          <a:effectLst/>
                          <a:latin typeface="Times New Roman" panose="02020603050405020304" pitchFamily="18" charset="0"/>
                          <a:cs typeface="Times New Roman" panose="02020603050405020304" pitchFamily="18" charset="0"/>
                        </a:rPr>
                        <a:t>0.0476</a:t>
                      </a:r>
                      <a:endParaRPr lang="en-IN" sz="9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7787" marR="7787" marT="7787" marB="7787" anchor="ctr"/>
                </a:tc>
                <a:extLst>
                  <a:ext uri="{0D108BD9-81ED-4DB2-BD59-A6C34878D82A}">
                    <a16:rowId xmlns:a16="http://schemas.microsoft.com/office/drawing/2014/main" val="2446674060"/>
                  </a:ext>
                </a:extLst>
              </a:tr>
              <a:tr h="377796">
                <a:tc>
                  <a:txBody>
                    <a:bodyPr/>
                    <a:lstStyle/>
                    <a:p>
                      <a:pPr algn="just">
                        <a:lnSpc>
                          <a:spcPct val="150000"/>
                        </a:lnSpc>
                        <a:spcAft>
                          <a:spcPts val="800"/>
                        </a:spcAft>
                      </a:pPr>
                      <a:r>
                        <a:rPr lang="en-IN" sz="1000" kern="100">
                          <a:effectLst/>
                          <a:latin typeface="Times New Roman" panose="02020603050405020304" pitchFamily="18" charset="0"/>
                          <a:cs typeface="Times New Roman" panose="02020603050405020304" pitchFamily="18" charset="0"/>
                        </a:rPr>
                        <a:t>Q10. Effectiveness of Technical Price Indicators (Agriculture)</a:t>
                      </a:r>
                      <a:endParaRPr lang="en-IN" sz="9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7787" marR="7787" marT="7787" marB="7787" anchor="ctr"/>
                </a:tc>
                <a:tc>
                  <a:txBody>
                    <a:bodyPr/>
                    <a:lstStyle/>
                    <a:p>
                      <a:pPr algn="just">
                        <a:lnSpc>
                          <a:spcPct val="150000"/>
                        </a:lnSpc>
                        <a:spcAft>
                          <a:spcPts val="800"/>
                        </a:spcAft>
                      </a:pPr>
                      <a:r>
                        <a:rPr lang="en-IN" sz="1000" kern="100" dirty="0">
                          <a:effectLst/>
                          <a:latin typeface="Times New Roman" panose="02020603050405020304" pitchFamily="18" charset="0"/>
                          <a:cs typeface="Times New Roman" panose="02020603050405020304" pitchFamily="18" charset="0"/>
                        </a:rPr>
                        <a:t>14.2000</a:t>
                      </a:r>
                      <a:endParaRPr lang="en-IN" sz="9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7787" marR="7787" marT="7787" marB="7787" anchor="ctr"/>
                </a:tc>
                <a:tc>
                  <a:txBody>
                    <a:bodyPr/>
                    <a:lstStyle/>
                    <a:p>
                      <a:pPr algn="just">
                        <a:lnSpc>
                          <a:spcPct val="150000"/>
                        </a:lnSpc>
                        <a:spcAft>
                          <a:spcPts val="800"/>
                        </a:spcAft>
                      </a:pPr>
                      <a:r>
                        <a:rPr lang="en-IN" sz="1000" kern="100">
                          <a:effectLst/>
                          <a:latin typeface="Times New Roman" panose="02020603050405020304" pitchFamily="18" charset="0"/>
                          <a:cs typeface="Times New Roman" panose="02020603050405020304" pitchFamily="18" charset="0"/>
                        </a:rPr>
                        <a:t>0.00775</a:t>
                      </a:r>
                      <a:endParaRPr lang="en-IN" sz="9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7787" marR="7787" marT="7787" marB="7787" anchor="ctr"/>
                </a:tc>
                <a:extLst>
                  <a:ext uri="{0D108BD9-81ED-4DB2-BD59-A6C34878D82A}">
                    <a16:rowId xmlns:a16="http://schemas.microsoft.com/office/drawing/2014/main" val="2047531654"/>
                  </a:ext>
                </a:extLst>
              </a:tr>
              <a:tr h="377796">
                <a:tc>
                  <a:txBody>
                    <a:bodyPr/>
                    <a:lstStyle/>
                    <a:p>
                      <a:pPr algn="just">
                        <a:lnSpc>
                          <a:spcPct val="150000"/>
                        </a:lnSpc>
                        <a:spcAft>
                          <a:spcPts val="800"/>
                        </a:spcAft>
                      </a:pPr>
                      <a:r>
                        <a:rPr lang="en-IN" sz="1000" kern="100">
                          <a:effectLst/>
                          <a:latin typeface="Times New Roman" panose="02020603050405020304" pitchFamily="18" charset="0"/>
                          <a:cs typeface="Times New Roman" panose="02020603050405020304" pitchFamily="18" charset="0"/>
                        </a:rPr>
                        <a:t>Q11. Confidence in Interpreting Technical Indicators (Agriculture)</a:t>
                      </a:r>
                      <a:endParaRPr lang="en-IN" sz="9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7787" marR="7787" marT="7787" marB="7787" anchor="ctr"/>
                </a:tc>
                <a:tc>
                  <a:txBody>
                    <a:bodyPr/>
                    <a:lstStyle/>
                    <a:p>
                      <a:pPr algn="just">
                        <a:lnSpc>
                          <a:spcPct val="150000"/>
                        </a:lnSpc>
                        <a:spcAft>
                          <a:spcPts val="800"/>
                        </a:spcAft>
                      </a:pPr>
                      <a:r>
                        <a:rPr lang="en-IN" sz="1000" kern="100">
                          <a:effectLst/>
                          <a:latin typeface="Times New Roman" panose="02020603050405020304" pitchFamily="18" charset="0"/>
                          <a:cs typeface="Times New Roman" panose="02020603050405020304" pitchFamily="18" charset="0"/>
                        </a:rPr>
                        <a:t>9.6000</a:t>
                      </a:r>
                      <a:endParaRPr lang="en-IN" sz="9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7787" marR="7787" marT="7787" marB="7787" anchor="ctr"/>
                </a:tc>
                <a:tc>
                  <a:txBody>
                    <a:bodyPr/>
                    <a:lstStyle/>
                    <a:p>
                      <a:pPr algn="just">
                        <a:lnSpc>
                          <a:spcPct val="150000"/>
                        </a:lnSpc>
                        <a:spcAft>
                          <a:spcPts val="800"/>
                        </a:spcAft>
                      </a:pPr>
                      <a:r>
                        <a:rPr lang="en-IN" sz="1000" kern="100" dirty="0">
                          <a:effectLst/>
                          <a:latin typeface="Times New Roman" panose="02020603050405020304" pitchFamily="18" charset="0"/>
                          <a:cs typeface="Times New Roman" panose="02020603050405020304" pitchFamily="18" charset="0"/>
                        </a:rPr>
                        <a:t>0.0493</a:t>
                      </a:r>
                      <a:endParaRPr lang="en-IN" sz="9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7787" marR="7787" marT="7787" marB="7787" anchor="ctr"/>
                </a:tc>
                <a:extLst>
                  <a:ext uri="{0D108BD9-81ED-4DB2-BD59-A6C34878D82A}">
                    <a16:rowId xmlns:a16="http://schemas.microsoft.com/office/drawing/2014/main" val="1839658035"/>
                  </a:ext>
                </a:extLst>
              </a:tr>
              <a:tr h="185513">
                <a:tc>
                  <a:txBody>
                    <a:bodyPr/>
                    <a:lstStyle/>
                    <a:p>
                      <a:pPr algn="just">
                        <a:lnSpc>
                          <a:spcPct val="150000"/>
                        </a:lnSpc>
                        <a:spcAft>
                          <a:spcPts val="800"/>
                        </a:spcAft>
                      </a:pPr>
                      <a:r>
                        <a:rPr lang="en-IN" sz="1000" kern="100">
                          <a:effectLst/>
                          <a:latin typeface="Times New Roman" panose="02020603050405020304" pitchFamily="18" charset="0"/>
                          <a:cs typeface="Times New Roman" panose="02020603050405020304" pitchFamily="18" charset="0"/>
                        </a:rPr>
                        <a:t>Q12. Effectiveness of Technical Price Indicators (Oil)</a:t>
                      </a:r>
                      <a:endParaRPr lang="en-IN" sz="9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7787" marR="7787" marT="7787" marB="7787" anchor="ctr"/>
                </a:tc>
                <a:tc>
                  <a:txBody>
                    <a:bodyPr/>
                    <a:lstStyle/>
                    <a:p>
                      <a:pPr algn="just">
                        <a:lnSpc>
                          <a:spcPct val="150000"/>
                        </a:lnSpc>
                        <a:spcAft>
                          <a:spcPts val="800"/>
                        </a:spcAft>
                      </a:pPr>
                      <a:r>
                        <a:rPr lang="en-IN" sz="1000" kern="100">
                          <a:effectLst/>
                          <a:latin typeface="Times New Roman" panose="02020603050405020304" pitchFamily="18" charset="0"/>
                          <a:cs typeface="Times New Roman" panose="02020603050405020304" pitchFamily="18" charset="0"/>
                        </a:rPr>
                        <a:t>4.6000</a:t>
                      </a:r>
                      <a:endParaRPr lang="en-IN" sz="9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7787" marR="7787" marT="7787" marB="7787" anchor="ctr"/>
                </a:tc>
                <a:tc>
                  <a:txBody>
                    <a:bodyPr/>
                    <a:lstStyle/>
                    <a:p>
                      <a:pPr algn="just">
                        <a:lnSpc>
                          <a:spcPct val="150000"/>
                        </a:lnSpc>
                        <a:spcAft>
                          <a:spcPts val="800"/>
                        </a:spcAft>
                      </a:pPr>
                      <a:r>
                        <a:rPr lang="en-IN" sz="1000" kern="100" dirty="0">
                          <a:effectLst/>
                          <a:latin typeface="Times New Roman" panose="02020603050405020304" pitchFamily="18" charset="0"/>
                          <a:cs typeface="Times New Roman" panose="02020603050405020304" pitchFamily="18" charset="0"/>
                        </a:rPr>
                        <a:t>0.3306</a:t>
                      </a:r>
                      <a:endParaRPr lang="en-IN" sz="9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7787" marR="7787" marT="7787" marB="7787" anchor="ctr"/>
                </a:tc>
                <a:extLst>
                  <a:ext uri="{0D108BD9-81ED-4DB2-BD59-A6C34878D82A}">
                    <a16:rowId xmlns:a16="http://schemas.microsoft.com/office/drawing/2014/main" val="2948396922"/>
                  </a:ext>
                </a:extLst>
              </a:tr>
              <a:tr h="377796">
                <a:tc>
                  <a:txBody>
                    <a:bodyPr/>
                    <a:lstStyle/>
                    <a:p>
                      <a:pPr algn="just">
                        <a:lnSpc>
                          <a:spcPct val="150000"/>
                        </a:lnSpc>
                        <a:spcAft>
                          <a:spcPts val="800"/>
                        </a:spcAft>
                      </a:pPr>
                      <a:r>
                        <a:rPr lang="en-IN" sz="1000" kern="100">
                          <a:effectLst/>
                          <a:latin typeface="Times New Roman" panose="02020603050405020304" pitchFamily="18" charset="0"/>
                          <a:cs typeface="Times New Roman" panose="02020603050405020304" pitchFamily="18" charset="0"/>
                        </a:rPr>
                        <a:t>Q13. Confidence in Interpreting Technical Indicators (Oil)</a:t>
                      </a:r>
                      <a:endParaRPr lang="en-IN" sz="9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7787" marR="7787" marT="7787" marB="7787" anchor="ctr"/>
                </a:tc>
                <a:tc>
                  <a:txBody>
                    <a:bodyPr/>
                    <a:lstStyle/>
                    <a:p>
                      <a:pPr algn="just">
                        <a:lnSpc>
                          <a:spcPct val="150000"/>
                        </a:lnSpc>
                        <a:spcAft>
                          <a:spcPts val="800"/>
                        </a:spcAft>
                      </a:pPr>
                      <a:r>
                        <a:rPr lang="en-IN" sz="1000" kern="100">
                          <a:effectLst/>
                          <a:latin typeface="Times New Roman" panose="02020603050405020304" pitchFamily="18" charset="0"/>
                          <a:cs typeface="Times New Roman" panose="02020603050405020304" pitchFamily="18" charset="0"/>
                        </a:rPr>
                        <a:t>17.8000</a:t>
                      </a:r>
                      <a:endParaRPr lang="en-IN" sz="9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7787" marR="7787" marT="7787" marB="7787" anchor="ctr"/>
                </a:tc>
                <a:tc>
                  <a:txBody>
                    <a:bodyPr/>
                    <a:lstStyle/>
                    <a:p>
                      <a:pPr algn="just">
                        <a:lnSpc>
                          <a:spcPct val="150000"/>
                        </a:lnSpc>
                        <a:spcAft>
                          <a:spcPts val="800"/>
                        </a:spcAft>
                      </a:pPr>
                      <a:r>
                        <a:rPr lang="en-IN" sz="1000" kern="100" dirty="0">
                          <a:effectLst/>
                          <a:latin typeface="Times New Roman" panose="02020603050405020304" pitchFamily="18" charset="0"/>
                          <a:cs typeface="Times New Roman" panose="02020603050405020304" pitchFamily="18" charset="0"/>
                        </a:rPr>
                        <a:t>0.0494</a:t>
                      </a:r>
                      <a:endParaRPr lang="en-IN" sz="9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7787" marR="7787" marT="7787" marB="7787" anchor="ctr"/>
                </a:tc>
                <a:extLst>
                  <a:ext uri="{0D108BD9-81ED-4DB2-BD59-A6C34878D82A}">
                    <a16:rowId xmlns:a16="http://schemas.microsoft.com/office/drawing/2014/main" val="3752158875"/>
                  </a:ext>
                </a:extLst>
              </a:tr>
              <a:tr h="377796">
                <a:tc>
                  <a:txBody>
                    <a:bodyPr/>
                    <a:lstStyle/>
                    <a:p>
                      <a:pPr algn="just">
                        <a:lnSpc>
                          <a:spcPct val="150000"/>
                        </a:lnSpc>
                        <a:spcAft>
                          <a:spcPts val="800"/>
                        </a:spcAft>
                      </a:pPr>
                      <a:r>
                        <a:rPr lang="en-IN" sz="1000" kern="100">
                          <a:effectLst/>
                          <a:latin typeface="Times New Roman" panose="02020603050405020304" pitchFamily="18" charset="0"/>
                          <a:cs typeface="Times New Roman" panose="02020603050405020304" pitchFamily="18" charset="0"/>
                        </a:rPr>
                        <a:t>Q14. Effectiveness of Technical Price Indicators (Metal)</a:t>
                      </a:r>
                      <a:endParaRPr lang="en-IN" sz="9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7787" marR="7787" marT="7787" marB="7787" anchor="ctr"/>
                </a:tc>
                <a:tc>
                  <a:txBody>
                    <a:bodyPr/>
                    <a:lstStyle/>
                    <a:p>
                      <a:pPr algn="just">
                        <a:lnSpc>
                          <a:spcPct val="150000"/>
                        </a:lnSpc>
                        <a:spcAft>
                          <a:spcPts val="800"/>
                        </a:spcAft>
                      </a:pPr>
                      <a:r>
                        <a:rPr lang="en-IN" sz="1000" kern="100">
                          <a:effectLst/>
                          <a:latin typeface="Times New Roman" panose="02020603050405020304" pitchFamily="18" charset="0"/>
                          <a:cs typeface="Times New Roman" panose="02020603050405020304" pitchFamily="18" charset="0"/>
                        </a:rPr>
                        <a:t>15.8000</a:t>
                      </a:r>
                      <a:endParaRPr lang="en-IN" sz="9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7787" marR="7787" marT="7787" marB="7787" anchor="ctr"/>
                </a:tc>
                <a:tc>
                  <a:txBody>
                    <a:bodyPr/>
                    <a:lstStyle/>
                    <a:p>
                      <a:pPr algn="just">
                        <a:lnSpc>
                          <a:spcPct val="150000"/>
                        </a:lnSpc>
                        <a:spcAft>
                          <a:spcPts val="800"/>
                        </a:spcAft>
                      </a:pPr>
                      <a:r>
                        <a:rPr lang="en-IN" sz="1000" kern="100" dirty="0">
                          <a:effectLst/>
                          <a:latin typeface="Times New Roman" panose="02020603050405020304" pitchFamily="18" charset="0"/>
                          <a:cs typeface="Times New Roman" panose="02020603050405020304" pitchFamily="18" charset="0"/>
                        </a:rPr>
                        <a:t>0.0054</a:t>
                      </a:r>
                      <a:endParaRPr lang="en-IN" sz="9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7787" marR="7787" marT="7787" marB="7787" anchor="ctr"/>
                </a:tc>
                <a:extLst>
                  <a:ext uri="{0D108BD9-81ED-4DB2-BD59-A6C34878D82A}">
                    <a16:rowId xmlns:a16="http://schemas.microsoft.com/office/drawing/2014/main" val="3579168189"/>
                  </a:ext>
                </a:extLst>
              </a:tr>
              <a:tr h="377796">
                <a:tc>
                  <a:txBody>
                    <a:bodyPr/>
                    <a:lstStyle/>
                    <a:p>
                      <a:pPr algn="just">
                        <a:lnSpc>
                          <a:spcPct val="150000"/>
                        </a:lnSpc>
                        <a:spcAft>
                          <a:spcPts val="800"/>
                        </a:spcAft>
                      </a:pPr>
                      <a:r>
                        <a:rPr lang="en-IN" sz="1000" kern="100">
                          <a:effectLst/>
                          <a:latin typeface="Times New Roman" panose="02020603050405020304" pitchFamily="18" charset="0"/>
                          <a:cs typeface="Times New Roman" panose="02020603050405020304" pitchFamily="18" charset="0"/>
                        </a:rPr>
                        <a:t>Q15. Confidence in Interpreting Technical Indicators (Metal)</a:t>
                      </a:r>
                      <a:endParaRPr lang="en-IN" sz="9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7787" marR="7787" marT="7787" marB="7787" anchor="ctr"/>
                </a:tc>
                <a:tc>
                  <a:txBody>
                    <a:bodyPr/>
                    <a:lstStyle/>
                    <a:p>
                      <a:pPr algn="just">
                        <a:lnSpc>
                          <a:spcPct val="150000"/>
                        </a:lnSpc>
                        <a:spcAft>
                          <a:spcPts val="800"/>
                        </a:spcAft>
                      </a:pPr>
                      <a:r>
                        <a:rPr lang="en-IN" sz="1000" kern="100">
                          <a:effectLst/>
                          <a:latin typeface="Times New Roman" panose="02020603050405020304" pitchFamily="18" charset="0"/>
                          <a:cs typeface="Times New Roman" panose="02020603050405020304" pitchFamily="18" charset="0"/>
                        </a:rPr>
                        <a:t>6.0000</a:t>
                      </a:r>
                      <a:endParaRPr lang="en-IN" sz="9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7787" marR="7787" marT="7787" marB="7787" anchor="ctr"/>
                </a:tc>
                <a:tc>
                  <a:txBody>
                    <a:bodyPr/>
                    <a:lstStyle/>
                    <a:p>
                      <a:pPr algn="just">
                        <a:lnSpc>
                          <a:spcPct val="150000"/>
                        </a:lnSpc>
                        <a:spcAft>
                          <a:spcPts val="800"/>
                        </a:spcAft>
                      </a:pPr>
                      <a:r>
                        <a:rPr lang="en-IN" sz="1000" kern="100" dirty="0">
                          <a:effectLst/>
                          <a:latin typeface="Times New Roman" panose="02020603050405020304" pitchFamily="18" charset="0"/>
                          <a:cs typeface="Times New Roman" panose="02020603050405020304" pitchFamily="18" charset="0"/>
                        </a:rPr>
                        <a:t>0.1992</a:t>
                      </a:r>
                      <a:endParaRPr lang="en-IN" sz="9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7787" marR="7787" marT="7787" marB="7787" anchor="ctr"/>
                </a:tc>
                <a:extLst>
                  <a:ext uri="{0D108BD9-81ED-4DB2-BD59-A6C34878D82A}">
                    <a16:rowId xmlns:a16="http://schemas.microsoft.com/office/drawing/2014/main" val="3195547835"/>
                  </a:ext>
                </a:extLst>
              </a:tr>
            </a:tbl>
          </a:graphicData>
        </a:graphic>
      </p:graphicFrame>
      <p:sp>
        <p:nvSpPr>
          <p:cNvPr id="4" name="Rectangle 3">
            <a:extLst>
              <a:ext uri="{FF2B5EF4-FFF2-40B4-BE49-F238E27FC236}">
                <a16:creationId xmlns:a16="http://schemas.microsoft.com/office/drawing/2014/main" id="{7C8D2766-BF47-4F40-B42E-2A6FFCA6E605}"/>
              </a:ext>
            </a:extLst>
          </p:cNvPr>
          <p:cNvSpPr/>
          <p:nvPr/>
        </p:nvSpPr>
        <p:spPr>
          <a:xfrm>
            <a:off x="7951996" y="17724"/>
            <a:ext cx="2946384" cy="463397"/>
          </a:xfrm>
          <a:prstGeom prst="rect">
            <a:avLst/>
          </a:prstGeom>
        </p:spPr>
        <p:txBody>
          <a:bodyPr wrap="none">
            <a:spAutoFit/>
          </a:bodyPr>
          <a:lstStyle/>
          <a:p>
            <a:pPr algn="just">
              <a:lnSpc>
                <a:spcPct val="150000"/>
              </a:lnSpc>
              <a:spcAft>
                <a:spcPts val="800"/>
              </a:spcAft>
            </a:pPr>
            <a:r>
              <a:rPr lang="en-IN" b="1" kern="100" dirty="0">
                <a:latin typeface="Times New Roman" panose="02020603050405020304" pitchFamily="18" charset="0"/>
                <a:ea typeface="Calibri" panose="020F0502020204030204" pitchFamily="34" charset="0"/>
                <a:cs typeface="Mangal" panose="02040503050203030202" pitchFamily="18" charset="0"/>
              </a:rPr>
              <a:t>Table 2: </a:t>
            </a:r>
            <a:r>
              <a:rPr lang="en-US" b="1" kern="100" dirty="0">
                <a:latin typeface="Times New Roman" panose="02020603050405020304" pitchFamily="18" charset="0"/>
                <a:ea typeface="Calibri" panose="020F0502020204030204" pitchFamily="34" charset="0"/>
                <a:cs typeface="Mangal" panose="02040503050203030202" pitchFamily="18" charset="0"/>
              </a:rPr>
              <a:t>Statistical  Analysis</a:t>
            </a:r>
            <a:endParaRPr lang="en-IN" sz="1600" kern="100" dirty="0">
              <a:effectLst/>
              <a:latin typeface="Calibri" panose="020F0502020204030204" pitchFamily="34" charset="0"/>
              <a:ea typeface="Calibri" panose="020F0502020204030204" pitchFamily="34" charset="0"/>
              <a:cs typeface="Mangal" panose="02040503050203030202" pitchFamily="18" charset="0"/>
            </a:endParaRPr>
          </a:p>
        </p:txBody>
      </p:sp>
    </p:spTree>
    <p:extLst>
      <p:ext uri="{BB962C8B-B14F-4D97-AF65-F5344CB8AC3E}">
        <p14:creationId xmlns:p14="http://schemas.microsoft.com/office/powerpoint/2010/main" val="2832034626"/>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C7C30A3-3031-4935-9A41-E0E7B831B1D4}"/>
              </a:ext>
            </a:extLst>
          </p:cNvPr>
          <p:cNvSpPr/>
          <p:nvPr/>
        </p:nvSpPr>
        <p:spPr>
          <a:xfrm>
            <a:off x="345583" y="133226"/>
            <a:ext cx="11500833" cy="6591548"/>
          </a:xfrm>
          <a:prstGeom prst="rect">
            <a:avLst/>
          </a:prstGeom>
        </p:spPr>
        <p:txBody>
          <a:bodyPr wrap="square">
            <a:spAutoFit/>
          </a:bodyPr>
          <a:lstStyle/>
          <a:p>
            <a:pPr algn="just">
              <a:lnSpc>
                <a:spcPct val="150000"/>
              </a:lnSpc>
              <a:spcAft>
                <a:spcPts val="800"/>
              </a:spcAft>
            </a:pPr>
            <a:r>
              <a:rPr lang="en-US" sz="1200" kern="100" dirty="0">
                <a:effectLst/>
                <a:latin typeface="Times New Roman" panose="02020603050405020304" pitchFamily="18" charset="0"/>
                <a:ea typeface="Calibri" panose="020F0502020204030204" pitchFamily="34" charset="0"/>
                <a:cs typeface="Mangal" panose="02040503050203030202" pitchFamily="18" charset="0"/>
              </a:rPr>
              <a:t> </a:t>
            </a:r>
            <a:r>
              <a:rPr lang="en-IN" b="1" kern="100" dirty="0">
                <a:effectLst/>
                <a:latin typeface="Times New Roman" panose="02020603050405020304" pitchFamily="18" charset="0"/>
                <a:ea typeface="Calibri" panose="020F0502020204030204" pitchFamily="34" charset="0"/>
                <a:cs typeface="Times New Roman" panose="02020603050405020304" pitchFamily="18" charset="0"/>
              </a:rPr>
              <a:t>CORRELATION ANALYSIS</a:t>
            </a:r>
            <a:endParaRPr lang="en-IN" sz="16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spcAft>
                <a:spcPts val="800"/>
              </a:spcAft>
            </a:pPr>
            <a:r>
              <a:rPr lang="en-IN" kern="100" dirty="0">
                <a:effectLst/>
                <a:latin typeface="Times New Roman" panose="02020603050405020304" pitchFamily="18" charset="0"/>
                <a:ea typeface="Calibri" panose="020F0502020204030204" pitchFamily="34" charset="0"/>
                <a:cs typeface="Times New Roman" panose="02020603050405020304" pitchFamily="18" charset="0"/>
              </a:rPr>
              <a:t>The analysis of survey data on commodity traders reveals intricate relationships between various demographic factors, trading behaviours, and perceptions of technical indicators. Here’s a detailed interpretation:</a:t>
            </a:r>
            <a:endParaRPr lang="en-IN" sz="16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spcAft>
                <a:spcPts val="800"/>
              </a:spcAft>
              <a:buFont typeface="+mj-lt"/>
              <a:buAutoNum type="arabicPeriod"/>
              <a:tabLst>
                <a:tab pos="457200" algn="l"/>
              </a:tabLst>
            </a:pPr>
            <a:r>
              <a:rPr lang="en-IN" b="1" kern="100" dirty="0">
                <a:effectLst/>
                <a:latin typeface="Times New Roman" panose="02020603050405020304" pitchFamily="18" charset="0"/>
                <a:ea typeface="Calibri" panose="020F0502020204030204" pitchFamily="34" charset="0"/>
                <a:cs typeface="Times New Roman" panose="02020603050405020304" pitchFamily="18" charset="0"/>
              </a:rPr>
              <a:t>Participant Characteristics</a:t>
            </a:r>
            <a:r>
              <a:rPr lang="en-IN" kern="100" dirty="0">
                <a:effectLst/>
                <a:latin typeface="Times New Roman" panose="02020603050405020304" pitchFamily="18" charset="0"/>
                <a:ea typeface="Calibri" panose="020F0502020204030204" pitchFamily="34" charset="0"/>
                <a:cs typeface="Times New Roman" panose="02020603050405020304" pitchFamily="18" charset="0"/>
              </a:rPr>
              <a:t>:</a:t>
            </a:r>
            <a:endParaRPr lang="en-IN" sz="16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marL="742950" lvl="1" indent="-285750" algn="just">
              <a:spcAft>
                <a:spcPts val="800"/>
              </a:spcAft>
              <a:buSzPts val="1000"/>
              <a:buFont typeface="Courier New" panose="02070309020205020404" pitchFamily="49" charset="0"/>
              <a:buChar char="o"/>
              <a:tabLst>
                <a:tab pos="914400" algn="l"/>
              </a:tabLst>
            </a:pPr>
            <a:r>
              <a:rPr lang="en-IN" b="1" kern="100" dirty="0">
                <a:effectLst/>
                <a:latin typeface="Times New Roman" panose="02020603050405020304" pitchFamily="18" charset="0"/>
                <a:ea typeface="Calibri" panose="020F0502020204030204" pitchFamily="34" charset="0"/>
                <a:cs typeface="Times New Roman" panose="02020603050405020304" pitchFamily="18" charset="0"/>
              </a:rPr>
              <a:t>Gender</a:t>
            </a:r>
            <a:r>
              <a:rPr lang="en-IN" kern="100" dirty="0">
                <a:effectLst/>
                <a:latin typeface="Times New Roman" panose="02020603050405020304" pitchFamily="18" charset="0"/>
                <a:ea typeface="Calibri" panose="020F0502020204030204" pitchFamily="34" charset="0"/>
                <a:cs typeface="Times New Roman" panose="02020603050405020304" pitchFamily="18" charset="0"/>
              </a:rPr>
              <a:t>: The majority are male (42.0%), followed by others (35.0%), and female (23.0%). Gender shows significant correlations with occupation (r=0.26212) and years of experience (r=0.196871), indicating gender-specific trends in these aspects.</a:t>
            </a:r>
            <a:endParaRPr lang="en-IN" sz="16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marL="742950" lvl="1" indent="-285750" algn="just">
              <a:spcAft>
                <a:spcPts val="800"/>
              </a:spcAft>
              <a:buSzPts val="1000"/>
              <a:buFont typeface="Courier New" panose="02070309020205020404" pitchFamily="49" charset="0"/>
              <a:buChar char="o"/>
              <a:tabLst>
                <a:tab pos="914400" algn="l"/>
              </a:tabLst>
            </a:pPr>
            <a:r>
              <a:rPr lang="en-IN" b="1" kern="100" dirty="0">
                <a:effectLst/>
                <a:latin typeface="Times New Roman" panose="02020603050405020304" pitchFamily="18" charset="0"/>
                <a:ea typeface="Calibri" panose="020F0502020204030204" pitchFamily="34" charset="0"/>
                <a:cs typeface="Times New Roman" panose="02020603050405020304" pitchFamily="18" charset="0"/>
              </a:rPr>
              <a:t>Age Range</a:t>
            </a:r>
            <a:r>
              <a:rPr lang="en-IN" kern="100" dirty="0">
                <a:effectLst/>
                <a:latin typeface="Times New Roman" panose="02020603050405020304" pitchFamily="18" charset="0"/>
                <a:ea typeface="Calibri" panose="020F0502020204030204" pitchFamily="34" charset="0"/>
                <a:cs typeface="Times New Roman" panose="02020603050405020304" pitchFamily="18" charset="0"/>
              </a:rPr>
              <a:t>: Diverse age distribution with the largest group being 36-45 years (28.0%). Age shows notable correlations with effectiveness and confidence in interpreting technical indicators in oil (r=0.264089), suggesting that older participants might have more confidence and perceive indicators as more effective.</a:t>
            </a:r>
            <a:endParaRPr lang="en-IN" sz="16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marL="742950" lvl="1" indent="-285750" algn="just">
              <a:spcAft>
                <a:spcPts val="800"/>
              </a:spcAft>
              <a:buSzPts val="1000"/>
              <a:buFont typeface="Courier New" panose="02070309020205020404" pitchFamily="49" charset="0"/>
              <a:buChar char="o"/>
              <a:tabLst>
                <a:tab pos="914400" algn="l"/>
              </a:tabLst>
            </a:pPr>
            <a:r>
              <a:rPr lang="en-IN" b="1" kern="100" dirty="0">
                <a:effectLst/>
                <a:latin typeface="Times New Roman" panose="02020603050405020304" pitchFamily="18" charset="0"/>
                <a:ea typeface="Calibri" panose="020F0502020204030204" pitchFamily="34" charset="0"/>
                <a:cs typeface="Times New Roman" panose="02020603050405020304" pitchFamily="18" charset="0"/>
              </a:rPr>
              <a:t>Highest Education Level</a:t>
            </a:r>
            <a:r>
              <a:rPr lang="en-IN" kern="100" dirty="0">
                <a:effectLst/>
                <a:latin typeface="Times New Roman" panose="02020603050405020304" pitchFamily="18" charset="0"/>
                <a:ea typeface="Calibri" panose="020F0502020204030204" pitchFamily="34" charset="0"/>
                <a:cs typeface="Times New Roman" panose="02020603050405020304" pitchFamily="18" charset="0"/>
              </a:rPr>
              <a:t>: The education level is high, with 31.0% holding a doctorate. Education shows negative correlations with confidence in interpreting technical indicators in metals (r=-0.17518), indicating that higher education does not necessarily correlate with higher confidence in this area.</a:t>
            </a:r>
            <a:endParaRPr lang="en-IN" sz="16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marL="742950" lvl="1" indent="-285750" algn="just">
              <a:spcAft>
                <a:spcPts val="800"/>
              </a:spcAft>
              <a:buSzPts val="1000"/>
              <a:buFont typeface="Courier New" panose="02070309020205020404" pitchFamily="49" charset="0"/>
              <a:buChar char="o"/>
              <a:tabLst>
                <a:tab pos="914400" algn="l"/>
              </a:tabLst>
            </a:pPr>
            <a:r>
              <a:rPr lang="en-IN" b="1" kern="100" dirty="0">
                <a:effectLst/>
                <a:latin typeface="Times New Roman" panose="02020603050405020304" pitchFamily="18" charset="0"/>
                <a:ea typeface="Calibri" panose="020F0502020204030204" pitchFamily="34" charset="0"/>
                <a:cs typeface="Times New Roman" panose="02020603050405020304" pitchFamily="18" charset="0"/>
              </a:rPr>
              <a:t>Occupation</a:t>
            </a:r>
            <a:r>
              <a:rPr lang="en-IN" kern="100" dirty="0">
                <a:effectLst/>
                <a:latin typeface="Times New Roman" panose="02020603050405020304" pitchFamily="18" charset="0"/>
                <a:ea typeface="Calibri" panose="020F0502020204030204" pitchFamily="34" charset="0"/>
                <a:cs typeface="Times New Roman" panose="02020603050405020304" pitchFamily="18" charset="0"/>
              </a:rPr>
              <a:t>: A varied occupational profile with traders (29.0%) and others (35.0%) being the majority. Occupation is significantly correlated with gender (r=0.26212) and years of experience (r=0.159273), highlighting potential career paths influenced by gender and experience.</a:t>
            </a:r>
            <a:endParaRPr lang="en-IN" sz="16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spcAft>
                <a:spcPts val="800"/>
              </a:spcAft>
              <a:buFont typeface="+mj-lt"/>
              <a:buAutoNum type="arabicPeriod"/>
              <a:tabLst>
                <a:tab pos="457200" algn="l"/>
              </a:tabLst>
            </a:pPr>
            <a:r>
              <a:rPr lang="en-IN" b="1" kern="100" dirty="0">
                <a:effectLst/>
                <a:latin typeface="Times New Roman" panose="02020603050405020304" pitchFamily="18" charset="0"/>
                <a:ea typeface="Calibri" panose="020F0502020204030204" pitchFamily="34" charset="0"/>
                <a:cs typeface="Times New Roman" panose="02020603050405020304" pitchFamily="18" charset="0"/>
              </a:rPr>
              <a:t>Trading Experience and Preferences</a:t>
            </a:r>
            <a:r>
              <a:rPr lang="en-IN" kern="100" dirty="0">
                <a:effectLst/>
                <a:latin typeface="Times New Roman" panose="02020603050405020304" pitchFamily="18" charset="0"/>
                <a:ea typeface="Calibri" panose="020F0502020204030204" pitchFamily="34" charset="0"/>
                <a:cs typeface="Times New Roman" panose="02020603050405020304" pitchFamily="18" charset="0"/>
              </a:rPr>
              <a:t>:</a:t>
            </a:r>
            <a:endParaRPr lang="en-IN" sz="16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marL="742950" lvl="1" indent="-285750" algn="just">
              <a:spcAft>
                <a:spcPts val="800"/>
              </a:spcAft>
              <a:buSzPts val="1000"/>
              <a:buFont typeface="Courier New" panose="02070309020205020404" pitchFamily="49" charset="0"/>
              <a:buChar char="o"/>
              <a:tabLst>
                <a:tab pos="914400" algn="l"/>
              </a:tabLst>
            </a:pPr>
            <a:r>
              <a:rPr lang="en-IN" b="1" kern="100" dirty="0">
                <a:effectLst/>
                <a:latin typeface="Times New Roman" panose="02020603050405020304" pitchFamily="18" charset="0"/>
                <a:ea typeface="Calibri" panose="020F0502020204030204" pitchFamily="34" charset="0"/>
                <a:cs typeface="Times New Roman" panose="02020603050405020304" pitchFamily="18" charset="0"/>
              </a:rPr>
              <a:t>Years of Experience</a:t>
            </a:r>
            <a:r>
              <a:rPr lang="en-IN" kern="100" dirty="0">
                <a:effectLst/>
                <a:latin typeface="Times New Roman" panose="02020603050405020304" pitchFamily="18" charset="0"/>
                <a:ea typeface="Calibri" panose="020F0502020204030204" pitchFamily="34" charset="0"/>
                <a:cs typeface="Times New Roman" panose="02020603050405020304" pitchFamily="18" charset="0"/>
              </a:rPr>
              <a:t>: The majority have 1-5 years (31.0%), followed by those with 6-10 years (26.0%) and more than 10 years (22.0%). Experience is positively correlated with effectiveness in agriculture (r=0.187755) and metals (r=0.153255), suggesting experienced traders find these indicators more effective.</a:t>
            </a:r>
            <a:endParaRPr lang="en-IN" sz="1600" kern="1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724469144"/>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8BDA8CF3-8663-4E79-BE96-BDC5DE5A703D}"/>
              </a:ext>
            </a:extLst>
          </p:cNvPr>
          <p:cNvSpPr/>
          <p:nvPr/>
        </p:nvSpPr>
        <p:spPr>
          <a:xfrm>
            <a:off x="448613" y="123978"/>
            <a:ext cx="11425707" cy="6730048"/>
          </a:xfrm>
          <a:prstGeom prst="rect">
            <a:avLst/>
          </a:prstGeom>
        </p:spPr>
        <p:txBody>
          <a:bodyPr wrap="square">
            <a:spAutoFit/>
          </a:bodyPr>
          <a:lstStyle/>
          <a:p>
            <a:pPr marL="742950" lvl="1" indent="-285750" algn="just">
              <a:spcAft>
                <a:spcPts val="800"/>
              </a:spcAft>
              <a:buSzPts val="1000"/>
              <a:buFont typeface="Courier New" panose="02070309020205020404" pitchFamily="49" charset="0"/>
              <a:buChar char="o"/>
              <a:tabLst>
                <a:tab pos="914400" algn="l"/>
              </a:tabLst>
            </a:pPr>
            <a:r>
              <a:rPr lang="en-IN" b="1" kern="100" dirty="0">
                <a:effectLst/>
                <a:latin typeface="Times New Roman" panose="02020603050405020304" pitchFamily="18" charset="0"/>
                <a:ea typeface="Calibri" panose="020F0502020204030204" pitchFamily="34" charset="0"/>
                <a:cs typeface="Times New Roman" panose="02020603050405020304" pitchFamily="18" charset="0"/>
              </a:rPr>
              <a:t>Preferred Trading Area</a:t>
            </a:r>
            <a:r>
              <a:rPr lang="en-IN" kern="100" dirty="0">
                <a:effectLst/>
                <a:latin typeface="Times New Roman" panose="02020603050405020304" pitchFamily="18" charset="0"/>
                <a:ea typeface="Calibri" panose="020F0502020204030204" pitchFamily="34" charset="0"/>
                <a:cs typeface="Times New Roman" panose="02020603050405020304" pitchFamily="18" charset="0"/>
              </a:rPr>
              <a:t>: Agriculture (29.0%) and oil (27.0%) are preferred. Preferences correlate with occupation (r=0.159273) and gender (r=0.11079), showing specific demographics favour certain commodities.</a:t>
            </a:r>
          </a:p>
          <a:p>
            <a:pPr lvl="0" algn="just">
              <a:spcAft>
                <a:spcPts val="800"/>
              </a:spcAft>
              <a:tabLst>
                <a:tab pos="457200" algn="l"/>
              </a:tabLst>
            </a:pPr>
            <a:r>
              <a:rPr lang="en-IN" b="1" kern="100" dirty="0">
                <a:effectLst/>
                <a:latin typeface="Times New Roman" panose="02020603050405020304" pitchFamily="18" charset="0"/>
                <a:ea typeface="Calibri" panose="020F0502020204030204" pitchFamily="34" charset="0"/>
                <a:cs typeface="Times New Roman" panose="02020603050405020304" pitchFamily="18" charset="0"/>
              </a:rPr>
              <a:t>3. Impact of COVID-19</a:t>
            </a:r>
            <a:r>
              <a:rPr lang="en-IN" kern="100" dirty="0">
                <a:effectLst/>
                <a:latin typeface="Times New Roman" panose="02020603050405020304" pitchFamily="18" charset="0"/>
                <a:ea typeface="Calibri" panose="020F0502020204030204" pitchFamily="34" charset="0"/>
                <a:cs typeface="Times New Roman" panose="02020603050405020304" pitchFamily="18" charset="0"/>
              </a:rPr>
              <a:t>:</a:t>
            </a:r>
            <a:endParaRPr lang="en-IN" sz="16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marL="742950" lvl="1" indent="-285750" algn="just">
              <a:spcAft>
                <a:spcPts val="800"/>
              </a:spcAft>
              <a:buSzPts val="1000"/>
              <a:buFont typeface="Courier New" panose="02070309020205020404" pitchFamily="49" charset="0"/>
              <a:buChar char="o"/>
              <a:tabLst>
                <a:tab pos="914400" algn="l"/>
              </a:tabLst>
            </a:pPr>
            <a:r>
              <a:rPr lang="en-IN" b="1" kern="100" dirty="0">
                <a:effectLst/>
                <a:latin typeface="Times New Roman" panose="02020603050405020304" pitchFamily="18" charset="0"/>
                <a:ea typeface="Calibri" panose="020F0502020204030204" pitchFamily="34" charset="0"/>
                <a:cs typeface="Times New Roman" panose="02020603050405020304" pitchFamily="18" charset="0"/>
              </a:rPr>
              <a:t>Investment Decisions</a:t>
            </a:r>
            <a:r>
              <a:rPr lang="en-IN" kern="100" dirty="0">
                <a:effectLst/>
                <a:latin typeface="Times New Roman" panose="02020603050405020304" pitchFamily="18" charset="0"/>
                <a:ea typeface="Calibri" panose="020F0502020204030204" pitchFamily="34" charset="0"/>
                <a:cs typeface="Times New Roman" panose="02020603050405020304" pitchFamily="18" charset="0"/>
              </a:rPr>
              <a:t>: COVID-19 significantly influenced investment decisions (36.0% significantly impacted). This influence is moderately correlated with gender (r=0.136669) and occupation (r=0.127563), indicating demographic variations in the impact of the pandemic.</a:t>
            </a:r>
            <a:endParaRPr lang="en-IN" sz="16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marL="742950" lvl="1" indent="-285750" algn="just">
              <a:spcAft>
                <a:spcPts val="800"/>
              </a:spcAft>
              <a:buSzPts val="1000"/>
              <a:buFont typeface="Courier New" panose="02070309020205020404" pitchFamily="49" charset="0"/>
              <a:buChar char="o"/>
              <a:tabLst>
                <a:tab pos="914400" algn="l"/>
              </a:tabLst>
            </a:pPr>
            <a:r>
              <a:rPr lang="en-IN" b="1" kern="100" dirty="0">
                <a:effectLst/>
                <a:latin typeface="Times New Roman" panose="02020603050405020304" pitchFamily="18" charset="0"/>
                <a:ea typeface="Calibri" panose="020F0502020204030204" pitchFamily="34" charset="0"/>
                <a:cs typeface="Times New Roman" panose="02020603050405020304" pitchFamily="18" charset="0"/>
              </a:rPr>
              <a:t>Price Indicator Choice</a:t>
            </a:r>
            <a:r>
              <a:rPr lang="en-IN" kern="100" dirty="0">
                <a:effectLst/>
                <a:latin typeface="Times New Roman" panose="02020603050405020304" pitchFamily="18" charset="0"/>
                <a:ea typeface="Calibri" panose="020F0502020204030204" pitchFamily="34" charset="0"/>
                <a:cs typeface="Times New Roman" panose="02020603050405020304" pitchFamily="18" charset="0"/>
              </a:rPr>
              <a:t>: The choice of price indicators was also affected (22.0% moderately, 21.0% significantly, and completely each). This shows that COVID-19 had a widespread impact on how traders choose indicators, with significant correlations to years of experience (r=-0.15706).</a:t>
            </a:r>
            <a:endParaRPr lang="en-IN" sz="16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lvl="0" algn="just">
              <a:spcAft>
                <a:spcPts val="800"/>
              </a:spcAft>
              <a:tabLst>
                <a:tab pos="457200" algn="l"/>
              </a:tabLst>
            </a:pPr>
            <a:r>
              <a:rPr lang="en-IN" b="1" kern="100" dirty="0">
                <a:effectLst/>
                <a:latin typeface="Times New Roman" panose="02020603050405020304" pitchFamily="18" charset="0"/>
                <a:ea typeface="Calibri" panose="020F0502020204030204" pitchFamily="34" charset="0"/>
                <a:cs typeface="Times New Roman" panose="02020603050405020304" pitchFamily="18" charset="0"/>
              </a:rPr>
              <a:t>4. Technical Indicators</a:t>
            </a:r>
            <a:r>
              <a:rPr lang="en-IN" kern="100" dirty="0">
                <a:effectLst/>
                <a:latin typeface="Times New Roman" panose="02020603050405020304" pitchFamily="18" charset="0"/>
                <a:ea typeface="Calibri" panose="020F0502020204030204" pitchFamily="34" charset="0"/>
                <a:cs typeface="Times New Roman" panose="02020603050405020304" pitchFamily="18" charset="0"/>
              </a:rPr>
              <a:t>:</a:t>
            </a:r>
            <a:endParaRPr lang="en-IN" sz="16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marL="742950" lvl="1" indent="-285750" algn="just">
              <a:spcAft>
                <a:spcPts val="800"/>
              </a:spcAft>
              <a:buSzPts val="1000"/>
              <a:buFont typeface="Courier New" panose="02070309020205020404" pitchFamily="49" charset="0"/>
              <a:buChar char="o"/>
              <a:tabLst>
                <a:tab pos="914400" algn="l"/>
              </a:tabLst>
            </a:pPr>
            <a:r>
              <a:rPr lang="en-IN" b="1" kern="100" dirty="0">
                <a:effectLst/>
                <a:latin typeface="Times New Roman" panose="02020603050405020304" pitchFamily="18" charset="0"/>
                <a:ea typeface="Calibri" panose="020F0502020204030204" pitchFamily="34" charset="0"/>
                <a:cs typeface="Times New Roman" panose="02020603050405020304" pitchFamily="18" charset="0"/>
              </a:rPr>
              <a:t>Influence on Trading Decisions</a:t>
            </a:r>
            <a:r>
              <a:rPr lang="en-IN" kern="100" dirty="0">
                <a:effectLst/>
                <a:latin typeface="Times New Roman" panose="02020603050405020304" pitchFamily="18" charset="0"/>
                <a:ea typeface="Calibri" panose="020F0502020204030204" pitchFamily="34" charset="0"/>
                <a:cs typeface="Times New Roman" panose="02020603050405020304" pitchFamily="18" charset="0"/>
              </a:rPr>
              <a:t>: Technical indicators moderately influence trading decisions (36.0% slightly, 23.0% moderately). This influence is positively correlated with experience (r=0.16041) and age (r=0.149585), indicating experienced and older traders rely more on technical indicators.</a:t>
            </a:r>
            <a:endParaRPr lang="en-IN" sz="16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marL="742950" lvl="1" indent="-285750" algn="just">
              <a:spcAft>
                <a:spcPts val="800"/>
              </a:spcAft>
              <a:buSzPts val="1000"/>
              <a:buFont typeface="Courier New" panose="02070309020205020404" pitchFamily="49" charset="0"/>
              <a:buChar char="o"/>
              <a:tabLst>
                <a:tab pos="914400" algn="l"/>
              </a:tabLst>
            </a:pPr>
            <a:r>
              <a:rPr lang="en-IN" b="1" kern="100" dirty="0">
                <a:effectLst/>
                <a:latin typeface="Times New Roman" panose="02020603050405020304" pitchFamily="18" charset="0"/>
                <a:ea typeface="Calibri" panose="020F0502020204030204" pitchFamily="34" charset="0"/>
                <a:cs typeface="Times New Roman" panose="02020603050405020304" pitchFamily="18" charset="0"/>
              </a:rPr>
              <a:t>Effectiveness and Confidence in Agriculture</a:t>
            </a:r>
            <a:r>
              <a:rPr lang="en-IN" kern="100" dirty="0">
                <a:effectLst/>
                <a:latin typeface="Times New Roman" panose="02020603050405020304" pitchFamily="18" charset="0"/>
                <a:ea typeface="Calibri" panose="020F0502020204030204" pitchFamily="34" charset="0"/>
                <a:cs typeface="Times New Roman" panose="02020603050405020304" pitchFamily="18" charset="0"/>
              </a:rPr>
              <a:t>: Effectiveness is positively perceived (26.0% strongly effective). However, confidence in interpreting these indicators is low (28.0% not at all confident). The effectiveness in agriculture is positively correlated with years of experience (r=0.187755).</a:t>
            </a:r>
            <a:endParaRPr lang="en-IN" sz="16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marL="742950" lvl="1" indent="-285750" algn="just">
              <a:spcAft>
                <a:spcPts val="800"/>
              </a:spcAft>
              <a:buSzPts val="1000"/>
              <a:buFont typeface="Courier New" panose="02070309020205020404" pitchFamily="49" charset="0"/>
              <a:buChar char="o"/>
              <a:tabLst>
                <a:tab pos="914400" algn="l"/>
              </a:tabLst>
            </a:pPr>
            <a:r>
              <a:rPr lang="en-IN" b="1" kern="100" dirty="0">
                <a:effectLst/>
                <a:latin typeface="Times New Roman" panose="02020603050405020304" pitchFamily="18" charset="0"/>
                <a:ea typeface="Calibri" panose="020F0502020204030204" pitchFamily="34" charset="0"/>
                <a:cs typeface="Times New Roman" panose="02020603050405020304" pitchFamily="18" charset="0"/>
              </a:rPr>
              <a:t>Effectiveness and Confidence in Oil</a:t>
            </a:r>
            <a:r>
              <a:rPr lang="en-IN" kern="100" dirty="0">
                <a:effectLst/>
                <a:latin typeface="Times New Roman" panose="02020603050405020304" pitchFamily="18" charset="0"/>
                <a:ea typeface="Calibri" panose="020F0502020204030204" pitchFamily="34" charset="0"/>
                <a:cs typeface="Times New Roman" panose="02020603050405020304" pitchFamily="18" charset="0"/>
              </a:rPr>
              <a:t>: Oil indicators are seen as highly effective (29.0% strongly effective), and confidence is relatively high (36.0% significantly confident). This effectiveness is highly correlated with age (r=0.264089), suggesting experienced and older traders see more value in oil indicators.</a:t>
            </a:r>
            <a:endParaRPr lang="en-IN" sz="16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marL="742950" lvl="1" indent="-285750" algn="just">
              <a:spcAft>
                <a:spcPts val="800"/>
              </a:spcAft>
              <a:buSzPts val="1000"/>
              <a:buFont typeface="Courier New" panose="02070309020205020404" pitchFamily="49" charset="0"/>
              <a:buChar char="o"/>
              <a:tabLst>
                <a:tab pos="914400" algn="l"/>
              </a:tabLst>
            </a:pPr>
            <a:r>
              <a:rPr lang="en-IN" b="1" kern="100" dirty="0">
                <a:effectLst/>
                <a:latin typeface="Times New Roman" panose="02020603050405020304" pitchFamily="18" charset="0"/>
                <a:ea typeface="Calibri" panose="020F0502020204030204" pitchFamily="34" charset="0"/>
                <a:cs typeface="Times New Roman" panose="02020603050405020304" pitchFamily="18" charset="0"/>
              </a:rPr>
              <a:t>Effectiveness and Confidence in Metals</a:t>
            </a:r>
            <a:r>
              <a:rPr lang="en-IN" kern="100" dirty="0">
                <a:effectLst/>
                <a:latin typeface="Times New Roman" panose="02020603050405020304" pitchFamily="18" charset="0"/>
                <a:ea typeface="Calibri" panose="020F0502020204030204" pitchFamily="34" charset="0"/>
                <a:cs typeface="Times New Roman" panose="02020603050405020304" pitchFamily="18" charset="0"/>
              </a:rPr>
              <a:t>: Mixed perceptions with 26.0% neutral and 23.0% ineffective. Confidence is also low (28.0% not at all confident). </a:t>
            </a:r>
            <a:endParaRPr lang="en-IN" sz="1600" kern="1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103596661"/>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69E8735C-D526-4826-9887-C732C02C4221}"/>
              </a:ext>
            </a:extLst>
          </p:cNvPr>
          <p:cNvSpPr/>
          <p:nvPr/>
        </p:nvSpPr>
        <p:spPr>
          <a:xfrm>
            <a:off x="343436" y="550448"/>
            <a:ext cx="5473521" cy="5136471"/>
          </a:xfrm>
          <a:prstGeom prst="rect">
            <a:avLst/>
          </a:prstGeom>
        </p:spPr>
        <p:txBody>
          <a:bodyPr wrap="square">
            <a:spAutoFit/>
          </a:bodyPr>
          <a:lstStyle/>
          <a:p>
            <a:pPr algn="just">
              <a:lnSpc>
                <a:spcPct val="150000"/>
              </a:lnSpc>
              <a:spcAft>
                <a:spcPts val="800"/>
              </a:spcAft>
            </a:pPr>
            <a:r>
              <a:rPr lang="en-US" b="1" kern="100" dirty="0">
                <a:latin typeface="Times New Roman" panose="02020603050405020304" pitchFamily="18" charset="0"/>
                <a:ea typeface="Calibri" panose="020F0502020204030204" pitchFamily="34" charset="0"/>
                <a:cs typeface="Mangal" panose="02040503050203030202" pitchFamily="18" charset="0"/>
              </a:rPr>
              <a:t>REGRESSION ANALYSIS</a:t>
            </a:r>
            <a:endParaRPr lang="en-IN" sz="1600" kern="100" dirty="0">
              <a:effectLst/>
              <a:latin typeface="Calibri" panose="020F0502020204030204" pitchFamily="34" charset="0"/>
              <a:ea typeface="Calibri" panose="020F0502020204030204" pitchFamily="34" charset="0"/>
              <a:cs typeface="Mangal" panose="02040503050203030202" pitchFamily="18" charset="0"/>
            </a:endParaRPr>
          </a:p>
          <a:p>
            <a:pPr algn="just">
              <a:lnSpc>
                <a:spcPct val="150000"/>
              </a:lnSpc>
              <a:spcAft>
                <a:spcPts val="800"/>
              </a:spcAft>
            </a:pPr>
            <a:r>
              <a:rPr lang="en-IN" kern="100" dirty="0">
                <a:latin typeface="Times New Roman" panose="02020603050405020304" pitchFamily="18" charset="0"/>
                <a:ea typeface="Calibri" panose="020F0502020204030204" pitchFamily="34" charset="0"/>
                <a:cs typeface="Mangal" panose="02040503050203030202" pitchFamily="18" charset="0"/>
              </a:rPr>
              <a:t>The regression analysis revealed that age, occupation, years of experience, preferred trading area, and COVID-19's impact on investment decisions significantly influence traders' confidence and perceptions of technical indicators. Higher education levels were associated with lower confidence, particularly in metals, while the effectiveness of indicators in agriculture and oil was positively perceived. The pandemic notably altered trading behaviours, underscoring the complexity and varied impacts of these factors on commodity trading decisions.</a:t>
            </a:r>
            <a:endParaRPr lang="en-IN" sz="1600" kern="100" dirty="0">
              <a:effectLst/>
              <a:latin typeface="Calibri" panose="020F0502020204030204" pitchFamily="34" charset="0"/>
              <a:ea typeface="Calibri" panose="020F0502020204030204" pitchFamily="34" charset="0"/>
              <a:cs typeface="Mangal" panose="02040503050203030202" pitchFamily="18" charset="0"/>
            </a:endParaRPr>
          </a:p>
        </p:txBody>
      </p:sp>
      <p:graphicFrame>
        <p:nvGraphicFramePr>
          <p:cNvPr id="3" name="Table 2">
            <a:extLst>
              <a:ext uri="{FF2B5EF4-FFF2-40B4-BE49-F238E27FC236}">
                <a16:creationId xmlns:a16="http://schemas.microsoft.com/office/drawing/2014/main" id="{29F8AF69-74A2-4CD4-9294-AEFC2785A7F4}"/>
              </a:ext>
            </a:extLst>
          </p:cNvPr>
          <p:cNvGraphicFramePr>
            <a:graphicFrameLocks noGrp="1"/>
          </p:cNvGraphicFramePr>
          <p:nvPr>
            <p:extLst>
              <p:ext uri="{D42A27DB-BD31-4B8C-83A1-F6EECF244321}">
                <p14:modId xmlns:p14="http://schemas.microsoft.com/office/powerpoint/2010/main" val="3899601160"/>
              </p:ext>
            </p:extLst>
          </p:nvPr>
        </p:nvGraphicFramePr>
        <p:xfrm>
          <a:off x="6375043" y="1082488"/>
          <a:ext cx="5473521" cy="5466526"/>
        </p:xfrm>
        <a:graphic>
          <a:graphicData uri="http://schemas.openxmlformats.org/drawingml/2006/table">
            <a:tbl>
              <a:tblPr firstRow="1" firstCol="1" bandRow="1">
                <a:tableStyleId>{5C22544A-7EE6-4342-B048-85BDC9FD1C3A}</a:tableStyleId>
              </a:tblPr>
              <a:tblGrid>
                <a:gridCol w="2007875">
                  <a:extLst>
                    <a:ext uri="{9D8B030D-6E8A-4147-A177-3AD203B41FA5}">
                      <a16:colId xmlns:a16="http://schemas.microsoft.com/office/drawing/2014/main" val="2440717013"/>
                    </a:ext>
                  </a:extLst>
                </a:gridCol>
                <a:gridCol w="852659">
                  <a:extLst>
                    <a:ext uri="{9D8B030D-6E8A-4147-A177-3AD203B41FA5}">
                      <a16:colId xmlns:a16="http://schemas.microsoft.com/office/drawing/2014/main" val="495619936"/>
                    </a:ext>
                  </a:extLst>
                </a:gridCol>
                <a:gridCol w="742638">
                  <a:extLst>
                    <a:ext uri="{9D8B030D-6E8A-4147-A177-3AD203B41FA5}">
                      <a16:colId xmlns:a16="http://schemas.microsoft.com/office/drawing/2014/main" val="2838062309"/>
                    </a:ext>
                  </a:extLst>
                </a:gridCol>
                <a:gridCol w="710693">
                  <a:extLst>
                    <a:ext uri="{9D8B030D-6E8A-4147-A177-3AD203B41FA5}">
                      <a16:colId xmlns:a16="http://schemas.microsoft.com/office/drawing/2014/main" val="424711245"/>
                    </a:ext>
                  </a:extLst>
                </a:gridCol>
                <a:gridCol w="637059">
                  <a:extLst>
                    <a:ext uri="{9D8B030D-6E8A-4147-A177-3AD203B41FA5}">
                      <a16:colId xmlns:a16="http://schemas.microsoft.com/office/drawing/2014/main" val="394180451"/>
                    </a:ext>
                  </a:extLst>
                </a:gridCol>
                <a:gridCol w="522597">
                  <a:extLst>
                    <a:ext uri="{9D8B030D-6E8A-4147-A177-3AD203B41FA5}">
                      <a16:colId xmlns:a16="http://schemas.microsoft.com/office/drawing/2014/main" val="2654161807"/>
                    </a:ext>
                  </a:extLst>
                </a:gridCol>
              </a:tblGrid>
              <a:tr h="136479">
                <a:tc>
                  <a:txBody>
                    <a:bodyPr/>
                    <a:lstStyle/>
                    <a:p>
                      <a:pPr algn="just">
                        <a:lnSpc>
                          <a:spcPct val="150000"/>
                        </a:lnSpc>
                        <a:spcAft>
                          <a:spcPts val="800"/>
                        </a:spcAft>
                      </a:pPr>
                      <a:r>
                        <a:rPr lang="en-IN" sz="900" kern="100" dirty="0">
                          <a:effectLst/>
                          <a:latin typeface="Times New Roman" panose="02020603050405020304" pitchFamily="18" charset="0"/>
                          <a:cs typeface="Times New Roman" panose="02020603050405020304" pitchFamily="18" charset="0"/>
                        </a:rPr>
                        <a:t>Predictor Variable</a:t>
                      </a:r>
                      <a:endParaRPr lang="en-IN" sz="9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5145" marR="5145" marT="5145" marB="5145" anchor="ctr"/>
                </a:tc>
                <a:tc>
                  <a:txBody>
                    <a:bodyPr/>
                    <a:lstStyle/>
                    <a:p>
                      <a:pPr algn="just">
                        <a:lnSpc>
                          <a:spcPct val="150000"/>
                        </a:lnSpc>
                        <a:spcAft>
                          <a:spcPts val="800"/>
                        </a:spcAft>
                      </a:pPr>
                      <a:r>
                        <a:rPr lang="en-IN" sz="900" kern="100">
                          <a:effectLst/>
                          <a:latin typeface="Times New Roman" panose="02020603050405020304" pitchFamily="18" charset="0"/>
                          <a:cs typeface="Times New Roman" panose="02020603050405020304" pitchFamily="18" charset="0"/>
                        </a:rPr>
                        <a:t>Coefficient</a:t>
                      </a:r>
                      <a:endParaRPr lang="en-IN" sz="9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5145" marR="5145" marT="5145" marB="5145" anchor="ctr"/>
                </a:tc>
                <a:tc>
                  <a:txBody>
                    <a:bodyPr/>
                    <a:lstStyle/>
                    <a:p>
                      <a:pPr algn="just">
                        <a:lnSpc>
                          <a:spcPct val="150000"/>
                        </a:lnSpc>
                        <a:spcAft>
                          <a:spcPts val="800"/>
                        </a:spcAft>
                      </a:pPr>
                      <a:r>
                        <a:rPr lang="en-IN" sz="900" kern="100">
                          <a:effectLst/>
                          <a:latin typeface="Times New Roman" panose="02020603050405020304" pitchFamily="18" charset="0"/>
                          <a:cs typeface="Times New Roman" panose="02020603050405020304" pitchFamily="18" charset="0"/>
                        </a:rPr>
                        <a:t>Std. Error</a:t>
                      </a:r>
                      <a:endParaRPr lang="en-IN" sz="9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5145" marR="5145" marT="5145" marB="5145" anchor="ctr"/>
                </a:tc>
                <a:tc>
                  <a:txBody>
                    <a:bodyPr/>
                    <a:lstStyle/>
                    <a:p>
                      <a:pPr algn="just">
                        <a:lnSpc>
                          <a:spcPct val="150000"/>
                        </a:lnSpc>
                        <a:spcAft>
                          <a:spcPts val="800"/>
                        </a:spcAft>
                      </a:pPr>
                      <a:r>
                        <a:rPr lang="en-IN" sz="900" kern="100">
                          <a:effectLst/>
                          <a:latin typeface="Times New Roman" panose="02020603050405020304" pitchFamily="18" charset="0"/>
                          <a:cs typeface="Times New Roman" panose="02020603050405020304" pitchFamily="18" charset="0"/>
                        </a:rPr>
                        <a:t>t-value</a:t>
                      </a:r>
                      <a:endParaRPr lang="en-IN" sz="9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5145" marR="5145" marT="5145" marB="5145" anchor="ctr"/>
                </a:tc>
                <a:tc>
                  <a:txBody>
                    <a:bodyPr/>
                    <a:lstStyle/>
                    <a:p>
                      <a:pPr algn="just">
                        <a:lnSpc>
                          <a:spcPct val="150000"/>
                        </a:lnSpc>
                        <a:spcAft>
                          <a:spcPts val="800"/>
                        </a:spcAft>
                      </a:pPr>
                      <a:r>
                        <a:rPr lang="en-IN" sz="900" kern="100">
                          <a:effectLst/>
                          <a:latin typeface="Times New Roman" panose="02020603050405020304" pitchFamily="18" charset="0"/>
                          <a:cs typeface="Times New Roman" panose="02020603050405020304" pitchFamily="18" charset="0"/>
                        </a:rPr>
                        <a:t>p-value</a:t>
                      </a:r>
                      <a:endParaRPr lang="en-IN" sz="9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5145" marR="5145" marT="5145" marB="5145" anchor="ctr"/>
                </a:tc>
                <a:tc>
                  <a:txBody>
                    <a:bodyPr/>
                    <a:lstStyle/>
                    <a:p>
                      <a:pPr algn="just">
                        <a:lnSpc>
                          <a:spcPct val="150000"/>
                        </a:lnSpc>
                        <a:spcAft>
                          <a:spcPts val="800"/>
                        </a:spcAft>
                      </a:pPr>
                      <a:r>
                        <a:rPr lang="en-IN" sz="900" kern="100">
                          <a:effectLst/>
                          <a:latin typeface="Times New Roman" panose="02020603050405020304" pitchFamily="18" charset="0"/>
                          <a:cs typeface="Times New Roman" panose="02020603050405020304" pitchFamily="18" charset="0"/>
                        </a:rPr>
                        <a:t>R-squared</a:t>
                      </a:r>
                      <a:endParaRPr lang="en-IN" sz="9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5145" marR="5145" marT="5145" marB="5145" anchor="ctr"/>
                </a:tc>
                <a:extLst>
                  <a:ext uri="{0D108BD9-81ED-4DB2-BD59-A6C34878D82A}">
                    <a16:rowId xmlns:a16="http://schemas.microsoft.com/office/drawing/2014/main" val="595649329"/>
                  </a:ext>
                </a:extLst>
              </a:tr>
              <a:tr h="136479">
                <a:tc>
                  <a:txBody>
                    <a:bodyPr/>
                    <a:lstStyle/>
                    <a:p>
                      <a:pPr algn="just">
                        <a:lnSpc>
                          <a:spcPct val="150000"/>
                        </a:lnSpc>
                        <a:spcAft>
                          <a:spcPts val="800"/>
                        </a:spcAft>
                      </a:pPr>
                      <a:r>
                        <a:rPr lang="en-IN" sz="900" kern="100" dirty="0">
                          <a:effectLst/>
                          <a:latin typeface="Times New Roman" panose="02020603050405020304" pitchFamily="18" charset="0"/>
                          <a:cs typeface="Times New Roman" panose="02020603050405020304" pitchFamily="18" charset="0"/>
                        </a:rPr>
                        <a:t>Constant</a:t>
                      </a:r>
                      <a:endParaRPr lang="en-IN" sz="9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5145" marR="5145" marT="5145" marB="5145" anchor="ctr"/>
                </a:tc>
                <a:tc>
                  <a:txBody>
                    <a:bodyPr/>
                    <a:lstStyle/>
                    <a:p>
                      <a:pPr algn="just">
                        <a:lnSpc>
                          <a:spcPct val="150000"/>
                        </a:lnSpc>
                        <a:spcAft>
                          <a:spcPts val="800"/>
                        </a:spcAft>
                      </a:pPr>
                      <a:r>
                        <a:rPr lang="en-IN" sz="900" kern="100">
                          <a:effectLst/>
                          <a:latin typeface="Times New Roman" panose="02020603050405020304" pitchFamily="18" charset="0"/>
                          <a:cs typeface="Times New Roman" panose="02020603050405020304" pitchFamily="18" charset="0"/>
                        </a:rPr>
                        <a:t>-0.09879</a:t>
                      </a:r>
                      <a:endParaRPr lang="en-IN" sz="9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5145" marR="5145" marT="5145" marB="5145" anchor="ctr"/>
                </a:tc>
                <a:tc>
                  <a:txBody>
                    <a:bodyPr/>
                    <a:lstStyle/>
                    <a:p>
                      <a:pPr algn="just">
                        <a:lnSpc>
                          <a:spcPct val="150000"/>
                        </a:lnSpc>
                        <a:spcAft>
                          <a:spcPts val="800"/>
                        </a:spcAft>
                      </a:pPr>
                      <a:r>
                        <a:rPr lang="en-IN" sz="900" kern="100">
                          <a:effectLst/>
                          <a:latin typeface="Times New Roman" panose="02020603050405020304" pitchFamily="18" charset="0"/>
                          <a:cs typeface="Times New Roman" panose="02020603050405020304" pitchFamily="18" charset="0"/>
                        </a:rPr>
                        <a:t>0.045</a:t>
                      </a:r>
                      <a:endParaRPr lang="en-IN" sz="9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5145" marR="5145" marT="5145" marB="5145" anchor="ctr"/>
                </a:tc>
                <a:tc>
                  <a:txBody>
                    <a:bodyPr/>
                    <a:lstStyle/>
                    <a:p>
                      <a:pPr algn="just">
                        <a:lnSpc>
                          <a:spcPct val="150000"/>
                        </a:lnSpc>
                        <a:spcAft>
                          <a:spcPts val="800"/>
                        </a:spcAft>
                      </a:pPr>
                      <a:r>
                        <a:rPr lang="en-IN" sz="900" kern="100">
                          <a:effectLst/>
                          <a:latin typeface="Times New Roman" panose="02020603050405020304" pitchFamily="18" charset="0"/>
                          <a:cs typeface="Times New Roman" panose="02020603050405020304" pitchFamily="18" charset="0"/>
                        </a:rPr>
                        <a:t>-2.195</a:t>
                      </a:r>
                      <a:endParaRPr lang="en-IN" sz="9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5145" marR="5145" marT="5145" marB="5145" anchor="ctr"/>
                </a:tc>
                <a:tc>
                  <a:txBody>
                    <a:bodyPr/>
                    <a:lstStyle/>
                    <a:p>
                      <a:pPr algn="just">
                        <a:lnSpc>
                          <a:spcPct val="150000"/>
                        </a:lnSpc>
                        <a:spcAft>
                          <a:spcPts val="800"/>
                        </a:spcAft>
                      </a:pPr>
                      <a:r>
                        <a:rPr lang="en-IN" sz="900" kern="100">
                          <a:effectLst/>
                          <a:latin typeface="Times New Roman" panose="02020603050405020304" pitchFamily="18" charset="0"/>
                          <a:cs typeface="Times New Roman" panose="02020603050405020304" pitchFamily="18" charset="0"/>
                        </a:rPr>
                        <a:t>0.0282</a:t>
                      </a:r>
                      <a:endParaRPr lang="en-IN" sz="9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5145" marR="5145" marT="5145" marB="5145" anchor="ctr"/>
                </a:tc>
                <a:tc>
                  <a:txBody>
                    <a:bodyPr/>
                    <a:lstStyle/>
                    <a:p>
                      <a:pPr algn="just">
                        <a:lnSpc>
                          <a:spcPct val="150000"/>
                        </a:lnSpc>
                        <a:spcAft>
                          <a:spcPts val="800"/>
                        </a:spcAft>
                      </a:pPr>
                      <a:r>
                        <a:rPr lang="en-IN" sz="900" kern="100" dirty="0">
                          <a:effectLst/>
                          <a:latin typeface="Times New Roman" panose="02020603050405020304" pitchFamily="18" charset="0"/>
                          <a:cs typeface="Times New Roman" panose="02020603050405020304" pitchFamily="18" charset="0"/>
                        </a:rPr>
                        <a:t>0.263</a:t>
                      </a:r>
                      <a:endParaRPr lang="en-IN" sz="9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5145" marR="5145" marT="5145" marB="5145" anchor="ctr"/>
                </a:tc>
                <a:extLst>
                  <a:ext uri="{0D108BD9-81ED-4DB2-BD59-A6C34878D82A}">
                    <a16:rowId xmlns:a16="http://schemas.microsoft.com/office/drawing/2014/main" val="1155301557"/>
                  </a:ext>
                </a:extLst>
              </a:tr>
              <a:tr h="136479">
                <a:tc>
                  <a:txBody>
                    <a:bodyPr/>
                    <a:lstStyle/>
                    <a:p>
                      <a:pPr algn="just">
                        <a:lnSpc>
                          <a:spcPct val="150000"/>
                        </a:lnSpc>
                        <a:spcAft>
                          <a:spcPts val="800"/>
                        </a:spcAft>
                      </a:pPr>
                      <a:r>
                        <a:rPr lang="en-IN" sz="900" kern="100" dirty="0">
                          <a:effectLst/>
                          <a:latin typeface="Times New Roman" panose="02020603050405020304" pitchFamily="18" charset="0"/>
                          <a:cs typeface="Times New Roman" panose="02020603050405020304" pitchFamily="18" charset="0"/>
                        </a:rPr>
                        <a:t>Gender</a:t>
                      </a:r>
                      <a:endParaRPr lang="en-IN" sz="9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5145" marR="5145" marT="5145" marB="5145" anchor="ctr"/>
                </a:tc>
                <a:tc>
                  <a:txBody>
                    <a:bodyPr/>
                    <a:lstStyle/>
                    <a:p>
                      <a:pPr algn="just">
                        <a:lnSpc>
                          <a:spcPct val="150000"/>
                        </a:lnSpc>
                        <a:spcAft>
                          <a:spcPts val="800"/>
                        </a:spcAft>
                      </a:pPr>
                      <a:r>
                        <a:rPr lang="en-IN" sz="900" kern="100" dirty="0">
                          <a:effectLst/>
                          <a:latin typeface="Times New Roman" panose="02020603050405020304" pitchFamily="18" charset="0"/>
                          <a:cs typeface="Times New Roman" panose="02020603050405020304" pitchFamily="18" charset="0"/>
                        </a:rPr>
                        <a:t>0.013358</a:t>
                      </a:r>
                      <a:endParaRPr lang="en-IN" sz="9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5145" marR="5145" marT="5145" marB="5145" anchor="ctr"/>
                </a:tc>
                <a:tc>
                  <a:txBody>
                    <a:bodyPr/>
                    <a:lstStyle/>
                    <a:p>
                      <a:pPr algn="just">
                        <a:lnSpc>
                          <a:spcPct val="150000"/>
                        </a:lnSpc>
                        <a:spcAft>
                          <a:spcPts val="800"/>
                        </a:spcAft>
                      </a:pPr>
                      <a:r>
                        <a:rPr lang="en-IN" sz="900" kern="100">
                          <a:effectLst/>
                          <a:latin typeface="Times New Roman" panose="02020603050405020304" pitchFamily="18" charset="0"/>
                          <a:cs typeface="Times New Roman" panose="02020603050405020304" pitchFamily="18" charset="0"/>
                        </a:rPr>
                        <a:t>0.015</a:t>
                      </a:r>
                      <a:endParaRPr lang="en-IN" sz="9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5145" marR="5145" marT="5145" marB="5145" anchor="ctr"/>
                </a:tc>
                <a:tc>
                  <a:txBody>
                    <a:bodyPr/>
                    <a:lstStyle/>
                    <a:p>
                      <a:pPr algn="just">
                        <a:lnSpc>
                          <a:spcPct val="150000"/>
                        </a:lnSpc>
                        <a:spcAft>
                          <a:spcPts val="800"/>
                        </a:spcAft>
                      </a:pPr>
                      <a:r>
                        <a:rPr lang="en-IN" sz="900" kern="100">
                          <a:effectLst/>
                          <a:latin typeface="Times New Roman" panose="02020603050405020304" pitchFamily="18" charset="0"/>
                          <a:cs typeface="Times New Roman" panose="02020603050405020304" pitchFamily="18" charset="0"/>
                        </a:rPr>
                        <a:t>0.891</a:t>
                      </a:r>
                      <a:endParaRPr lang="en-IN" sz="9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5145" marR="5145" marT="5145" marB="5145" anchor="ctr"/>
                </a:tc>
                <a:tc>
                  <a:txBody>
                    <a:bodyPr/>
                    <a:lstStyle/>
                    <a:p>
                      <a:pPr algn="just">
                        <a:lnSpc>
                          <a:spcPct val="150000"/>
                        </a:lnSpc>
                        <a:spcAft>
                          <a:spcPts val="800"/>
                        </a:spcAft>
                      </a:pPr>
                      <a:r>
                        <a:rPr lang="en-IN" sz="900" kern="100">
                          <a:effectLst/>
                          <a:latin typeface="Times New Roman" panose="02020603050405020304" pitchFamily="18" charset="0"/>
                          <a:cs typeface="Times New Roman" panose="02020603050405020304" pitchFamily="18" charset="0"/>
                        </a:rPr>
                        <a:t>0.3735</a:t>
                      </a:r>
                      <a:endParaRPr lang="en-IN" sz="9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5145" marR="5145" marT="5145" marB="5145" anchor="ctr"/>
                </a:tc>
                <a:tc>
                  <a:txBody>
                    <a:bodyPr/>
                    <a:lstStyle/>
                    <a:p>
                      <a:pPr>
                        <a:lnSpc>
                          <a:spcPct val="107000"/>
                        </a:lnSpc>
                      </a:pPr>
                      <a:endParaRPr lang="en-IN" sz="900" kern="100">
                        <a:effectLst/>
                        <a:latin typeface="Times New Roman" panose="02020603050405020304" pitchFamily="18" charset="0"/>
                        <a:cs typeface="Times New Roman" panose="02020603050405020304" pitchFamily="18" charset="0"/>
                      </a:endParaRPr>
                    </a:p>
                  </a:txBody>
                  <a:tcPr marL="5145" marR="5145" marT="5145" marB="5145" anchor="ctr"/>
                </a:tc>
                <a:extLst>
                  <a:ext uri="{0D108BD9-81ED-4DB2-BD59-A6C34878D82A}">
                    <a16:rowId xmlns:a16="http://schemas.microsoft.com/office/drawing/2014/main" val="731638766"/>
                  </a:ext>
                </a:extLst>
              </a:tr>
              <a:tr h="136479">
                <a:tc>
                  <a:txBody>
                    <a:bodyPr/>
                    <a:lstStyle/>
                    <a:p>
                      <a:pPr algn="just">
                        <a:lnSpc>
                          <a:spcPct val="150000"/>
                        </a:lnSpc>
                        <a:spcAft>
                          <a:spcPts val="800"/>
                        </a:spcAft>
                      </a:pPr>
                      <a:r>
                        <a:rPr lang="en-IN" sz="900" kern="100">
                          <a:effectLst/>
                          <a:latin typeface="Times New Roman" panose="02020603050405020304" pitchFamily="18" charset="0"/>
                          <a:cs typeface="Times New Roman" panose="02020603050405020304" pitchFamily="18" charset="0"/>
                        </a:rPr>
                        <a:t>Age Range</a:t>
                      </a:r>
                      <a:endParaRPr lang="en-IN" sz="9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5145" marR="5145" marT="5145" marB="5145" anchor="ctr"/>
                </a:tc>
                <a:tc>
                  <a:txBody>
                    <a:bodyPr/>
                    <a:lstStyle/>
                    <a:p>
                      <a:pPr algn="just">
                        <a:lnSpc>
                          <a:spcPct val="150000"/>
                        </a:lnSpc>
                        <a:spcAft>
                          <a:spcPts val="800"/>
                        </a:spcAft>
                      </a:pPr>
                      <a:r>
                        <a:rPr lang="en-IN" sz="900" kern="100" dirty="0">
                          <a:effectLst/>
                          <a:latin typeface="Times New Roman" panose="02020603050405020304" pitchFamily="18" charset="0"/>
                          <a:cs typeface="Times New Roman" panose="02020603050405020304" pitchFamily="18" charset="0"/>
                        </a:rPr>
                        <a:t>0.054765</a:t>
                      </a:r>
                      <a:endParaRPr lang="en-IN" sz="9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5145" marR="5145" marT="5145" marB="5145" anchor="ctr"/>
                </a:tc>
                <a:tc>
                  <a:txBody>
                    <a:bodyPr/>
                    <a:lstStyle/>
                    <a:p>
                      <a:pPr algn="just">
                        <a:lnSpc>
                          <a:spcPct val="150000"/>
                        </a:lnSpc>
                        <a:spcAft>
                          <a:spcPts val="800"/>
                        </a:spcAft>
                      </a:pPr>
                      <a:r>
                        <a:rPr lang="en-IN" sz="900" kern="100">
                          <a:effectLst/>
                          <a:latin typeface="Times New Roman" panose="02020603050405020304" pitchFamily="18" charset="0"/>
                          <a:cs typeface="Times New Roman" panose="02020603050405020304" pitchFamily="18" charset="0"/>
                        </a:rPr>
                        <a:t>0.020</a:t>
                      </a:r>
                      <a:endParaRPr lang="en-IN" sz="9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5145" marR="5145" marT="5145" marB="5145" anchor="ctr"/>
                </a:tc>
                <a:tc>
                  <a:txBody>
                    <a:bodyPr/>
                    <a:lstStyle/>
                    <a:p>
                      <a:pPr algn="just">
                        <a:lnSpc>
                          <a:spcPct val="150000"/>
                        </a:lnSpc>
                        <a:spcAft>
                          <a:spcPts val="800"/>
                        </a:spcAft>
                      </a:pPr>
                      <a:r>
                        <a:rPr lang="en-IN" sz="900" kern="100">
                          <a:effectLst/>
                          <a:latin typeface="Times New Roman" panose="02020603050405020304" pitchFamily="18" charset="0"/>
                          <a:cs typeface="Times New Roman" panose="02020603050405020304" pitchFamily="18" charset="0"/>
                        </a:rPr>
                        <a:t>2.738</a:t>
                      </a:r>
                      <a:endParaRPr lang="en-IN" sz="9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5145" marR="5145" marT="5145" marB="5145" anchor="ctr"/>
                </a:tc>
                <a:tc>
                  <a:txBody>
                    <a:bodyPr/>
                    <a:lstStyle/>
                    <a:p>
                      <a:pPr algn="just">
                        <a:lnSpc>
                          <a:spcPct val="150000"/>
                        </a:lnSpc>
                        <a:spcAft>
                          <a:spcPts val="800"/>
                        </a:spcAft>
                      </a:pPr>
                      <a:r>
                        <a:rPr lang="en-IN" sz="900" kern="100">
                          <a:effectLst/>
                          <a:latin typeface="Times New Roman" panose="02020603050405020304" pitchFamily="18" charset="0"/>
                          <a:cs typeface="Times New Roman" panose="02020603050405020304" pitchFamily="18" charset="0"/>
                        </a:rPr>
                        <a:t>0.0063</a:t>
                      </a:r>
                      <a:endParaRPr lang="en-IN" sz="9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5145" marR="5145" marT="5145" marB="5145" anchor="ctr"/>
                </a:tc>
                <a:tc>
                  <a:txBody>
                    <a:bodyPr/>
                    <a:lstStyle/>
                    <a:p>
                      <a:pPr>
                        <a:lnSpc>
                          <a:spcPct val="107000"/>
                        </a:lnSpc>
                      </a:pPr>
                      <a:endParaRPr lang="en-IN" sz="900" kern="100">
                        <a:effectLst/>
                        <a:latin typeface="Times New Roman" panose="02020603050405020304" pitchFamily="18" charset="0"/>
                        <a:cs typeface="Times New Roman" panose="02020603050405020304" pitchFamily="18" charset="0"/>
                      </a:endParaRPr>
                    </a:p>
                  </a:txBody>
                  <a:tcPr marL="5145" marR="5145" marT="5145" marB="5145" anchor="ctr"/>
                </a:tc>
                <a:extLst>
                  <a:ext uri="{0D108BD9-81ED-4DB2-BD59-A6C34878D82A}">
                    <a16:rowId xmlns:a16="http://schemas.microsoft.com/office/drawing/2014/main" val="1731299317"/>
                  </a:ext>
                </a:extLst>
              </a:tr>
              <a:tr h="136479">
                <a:tc>
                  <a:txBody>
                    <a:bodyPr/>
                    <a:lstStyle/>
                    <a:p>
                      <a:pPr algn="just">
                        <a:lnSpc>
                          <a:spcPct val="150000"/>
                        </a:lnSpc>
                        <a:spcAft>
                          <a:spcPts val="800"/>
                        </a:spcAft>
                      </a:pPr>
                      <a:r>
                        <a:rPr lang="en-IN" sz="900" kern="100">
                          <a:effectLst/>
                          <a:latin typeface="Times New Roman" panose="02020603050405020304" pitchFamily="18" charset="0"/>
                          <a:cs typeface="Times New Roman" panose="02020603050405020304" pitchFamily="18" charset="0"/>
                        </a:rPr>
                        <a:t>Highest Education Level</a:t>
                      </a:r>
                      <a:endParaRPr lang="en-IN" sz="9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5145" marR="5145" marT="5145" marB="5145" anchor="ctr"/>
                </a:tc>
                <a:tc>
                  <a:txBody>
                    <a:bodyPr/>
                    <a:lstStyle/>
                    <a:p>
                      <a:pPr algn="just">
                        <a:lnSpc>
                          <a:spcPct val="150000"/>
                        </a:lnSpc>
                        <a:spcAft>
                          <a:spcPts val="800"/>
                        </a:spcAft>
                      </a:pPr>
                      <a:r>
                        <a:rPr lang="en-IN" sz="900" kern="100" dirty="0">
                          <a:effectLst/>
                          <a:latin typeface="Times New Roman" panose="02020603050405020304" pitchFamily="18" charset="0"/>
                          <a:cs typeface="Times New Roman" panose="02020603050405020304" pitchFamily="18" charset="0"/>
                        </a:rPr>
                        <a:t>-0.09879</a:t>
                      </a:r>
                      <a:endParaRPr lang="en-IN" sz="9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5145" marR="5145" marT="5145" marB="5145" anchor="ctr"/>
                </a:tc>
                <a:tc>
                  <a:txBody>
                    <a:bodyPr/>
                    <a:lstStyle/>
                    <a:p>
                      <a:pPr algn="just">
                        <a:lnSpc>
                          <a:spcPct val="150000"/>
                        </a:lnSpc>
                        <a:spcAft>
                          <a:spcPts val="800"/>
                        </a:spcAft>
                      </a:pPr>
                      <a:r>
                        <a:rPr lang="en-IN" sz="900" kern="100">
                          <a:effectLst/>
                          <a:latin typeface="Times New Roman" panose="02020603050405020304" pitchFamily="18" charset="0"/>
                          <a:cs typeface="Times New Roman" panose="02020603050405020304" pitchFamily="18" charset="0"/>
                        </a:rPr>
                        <a:t>0.018</a:t>
                      </a:r>
                      <a:endParaRPr lang="en-IN" sz="9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5145" marR="5145" marT="5145" marB="5145" anchor="ctr"/>
                </a:tc>
                <a:tc>
                  <a:txBody>
                    <a:bodyPr/>
                    <a:lstStyle/>
                    <a:p>
                      <a:pPr algn="just">
                        <a:lnSpc>
                          <a:spcPct val="150000"/>
                        </a:lnSpc>
                        <a:spcAft>
                          <a:spcPts val="800"/>
                        </a:spcAft>
                      </a:pPr>
                      <a:r>
                        <a:rPr lang="en-IN" sz="900" kern="100">
                          <a:effectLst/>
                          <a:latin typeface="Times New Roman" panose="02020603050405020304" pitchFamily="18" charset="0"/>
                          <a:cs typeface="Times New Roman" panose="02020603050405020304" pitchFamily="18" charset="0"/>
                        </a:rPr>
                        <a:t>-5.488</a:t>
                      </a:r>
                      <a:endParaRPr lang="en-IN" sz="9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5145" marR="5145" marT="5145" marB="5145" anchor="ctr"/>
                </a:tc>
                <a:tc>
                  <a:txBody>
                    <a:bodyPr/>
                    <a:lstStyle/>
                    <a:p>
                      <a:pPr algn="just">
                        <a:lnSpc>
                          <a:spcPct val="150000"/>
                        </a:lnSpc>
                        <a:spcAft>
                          <a:spcPts val="800"/>
                        </a:spcAft>
                      </a:pPr>
                      <a:r>
                        <a:rPr lang="en-IN" sz="900" kern="100">
                          <a:effectLst/>
                          <a:latin typeface="Times New Roman" panose="02020603050405020304" pitchFamily="18" charset="0"/>
                          <a:cs typeface="Times New Roman" panose="02020603050405020304" pitchFamily="18" charset="0"/>
                        </a:rPr>
                        <a:t>&lt;0.0001</a:t>
                      </a:r>
                      <a:endParaRPr lang="en-IN" sz="9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5145" marR="5145" marT="5145" marB="5145" anchor="ctr"/>
                </a:tc>
                <a:tc>
                  <a:txBody>
                    <a:bodyPr/>
                    <a:lstStyle/>
                    <a:p>
                      <a:pPr>
                        <a:lnSpc>
                          <a:spcPct val="107000"/>
                        </a:lnSpc>
                      </a:pPr>
                      <a:endParaRPr lang="en-IN" sz="900" kern="100">
                        <a:effectLst/>
                        <a:latin typeface="Times New Roman" panose="02020603050405020304" pitchFamily="18" charset="0"/>
                        <a:cs typeface="Times New Roman" panose="02020603050405020304" pitchFamily="18" charset="0"/>
                      </a:endParaRPr>
                    </a:p>
                  </a:txBody>
                  <a:tcPr marL="5145" marR="5145" marT="5145" marB="5145" anchor="ctr"/>
                </a:tc>
                <a:extLst>
                  <a:ext uri="{0D108BD9-81ED-4DB2-BD59-A6C34878D82A}">
                    <a16:rowId xmlns:a16="http://schemas.microsoft.com/office/drawing/2014/main" val="3289459600"/>
                  </a:ext>
                </a:extLst>
              </a:tr>
              <a:tr h="136479">
                <a:tc>
                  <a:txBody>
                    <a:bodyPr/>
                    <a:lstStyle/>
                    <a:p>
                      <a:pPr algn="just">
                        <a:lnSpc>
                          <a:spcPct val="150000"/>
                        </a:lnSpc>
                        <a:spcAft>
                          <a:spcPts val="800"/>
                        </a:spcAft>
                      </a:pPr>
                      <a:r>
                        <a:rPr lang="en-IN" sz="900" kern="100">
                          <a:effectLst/>
                          <a:latin typeface="Times New Roman" panose="02020603050405020304" pitchFamily="18" charset="0"/>
                          <a:cs typeface="Times New Roman" panose="02020603050405020304" pitchFamily="18" charset="0"/>
                        </a:rPr>
                        <a:t>Occupation</a:t>
                      </a:r>
                      <a:endParaRPr lang="en-IN" sz="9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5145" marR="5145" marT="5145" marB="5145" anchor="ctr"/>
                </a:tc>
                <a:tc>
                  <a:txBody>
                    <a:bodyPr/>
                    <a:lstStyle/>
                    <a:p>
                      <a:pPr algn="just">
                        <a:lnSpc>
                          <a:spcPct val="150000"/>
                        </a:lnSpc>
                        <a:spcAft>
                          <a:spcPts val="800"/>
                        </a:spcAft>
                      </a:pPr>
                      <a:r>
                        <a:rPr lang="en-IN" sz="900" kern="100" dirty="0">
                          <a:effectLst/>
                          <a:latin typeface="Times New Roman" panose="02020603050405020304" pitchFamily="18" charset="0"/>
                          <a:cs typeface="Times New Roman" panose="02020603050405020304" pitchFamily="18" charset="0"/>
                        </a:rPr>
                        <a:t>-0.15795</a:t>
                      </a:r>
                      <a:endParaRPr lang="en-IN" sz="9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5145" marR="5145" marT="5145" marB="5145" anchor="ctr"/>
                </a:tc>
                <a:tc>
                  <a:txBody>
                    <a:bodyPr/>
                    <a:lstStyle/>
                    <a:p>
                      <a:pPr algn="just">
                        <a:lnSpc>
                          <a:spcPct val="150000"/>
                        </a:lnSpc>
                        <a:spcAft>
                          <a:spcPts val="800"/>
                        </a:spcAft>
                      </a:pPr>
                      <a:r>
                        <a:rPr lang="en-IN" sz="900" kern="100">
                          <a:effectLst/>
                          <a:latin typeface="Times New Roman" panose="02020603050405020304" pitchFamily="18" charset="0"/>
                          <a:cs typeface="Times New Roman" panose="02020603050405020304" pitchFamily="18" charset="0"/>
                        </a:rPr>
                        <a:t>0.022</a:t>
                      </a:r>
                      <a:endParaRPr lang="en-IN" sz="9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5145" marR="5145" marT="5145" marB="5145" anchor="ctr"/>
                </a:tc>
                <a:tc>
                  <a:txBody>
                    <a:bodyPr/>
                    <a:lstStyle/>
                    <a:p>
                      <a:pPr algn="just">
                        <a:lnSpc>
                          <a:spcPct val="150000"/>
                        </a:lnSpc>
                        <a:spcAft>
                          <a:spcPts val="800"/>
                        </a:spcAft>
                      </a:pPr>
                      <a:r>
                        <a:rPr lang="en-IN" sz="900" kern="100">
                          <a:effectLst/>
                          <a:latin typeface="Times New Roman" panose="02020603050405020304" pitchFamily="18" charset="0"/>
                          <a:cs typeface="Times New Roman" panose="02020603050405020304" pitchFamily="18" charset="0"/>
                        </a:rPr>
                        <a:t>-7.180</a:t>
                      </a:r>
                      <a:endParaRPr lang="en-IN" sz="9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5145" marR="5145" marT="5145" marB="5145" anchor="ctr"/>
                </a:tc>
                <a:tc>
                  <a:txBody>
                    <a:bodyPr/>
                    <a:lstStyle/>
                    <a:p>
                      <a:pPr algn="just">
                        <a:lnSpc>
                          <a:spcPct val="150000"/>
                        </a:lnSpc>
                        <a:spcAft>
                          <a:spcPts val="800"/>
                        </a:spcAft>
                      </a:pPr>
                      <a:r>
                        <a:rPr lang="en-IN" sz="900" kern="100">
                          <a:effectLst/>
                          <a:latin typeface="Times New Roman" panose="02020603050405020304" pitchFamily="18" charset="0"/>
                          <a:cs typeface="Times New Roman" panose="02020603050405020304" pitchFamily="18" charset="0"/>
                        </a:rPr>
                        <a:t>&lt;0.0001</a:t>
                      </a:r>
                      <a:endParaRPr lang="en-IN" sz="9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5145" marR="5145" marT="5145" marB="5145" anchor="ctr"/>
                </a:tc>
                <a:tc>
                  <a:txBody>
                    <a:bodyPr/>
                    <a:lstStyle/>
                    <a:p>
                      <a:pPr>
                        <a:lnSpc>
                          <a:spcPct val="107000"/>
                        </a:lnSpc>
                      </a:pPr>
                      <a:endParaRPr lang="en-IN" sz="900" kern="100">
                        <a:effectLst/>
                        <a:latin typeface="Times New Roman" panose="02020603050405020304" pitchFamily="18" charset="0"/>
                        <a:cs typeface="Times New Roman" panose="02020603050405020304" pitchFamily="18" charset="0"/>
                      </a:endParaRPr>
                    </a:p>
                  </a:txBody>
                  <a:tcPr marL="5145" marR="5145" marT="5145" marB="5145" anchor="ctr"/>
                </a:tc>
                <a:extLst>
                  <a:ext uri="{0D108BD9-81ED-4DB2-BD59-A6C34878D82A}">
                    <a16:rowId xmlns:a16="http://schemas.microsoft.com/office/drawing/2014/main" val="2413209434"/>
                  </a:ext>
                </a:extLst>
              </a:tr>
              <a:tr h="278241">
                <a:tc>
                  <a:txBody>
                    <a:bodyPr/>
                    <a:lstStyle/>
                    <a:p>
                      <a:pPr algn="just">
                        <a:lnSpc>
                          <a:spcPct val="150000"/>
                        </a:lnSpc>
                        <a:spcAft>
                          <a:spcPts val="800"/>
                        </a:spcAft>
                      </a:pPr>
                      <a:r>
                        <a:rPr lang="en-IN" sz="900" kern="100">
                          <a:effectLst/>
                          <a:latin typeface="Times New Roman" panose="02020603050405020304" pitchFamily="18" charset="0"/>
                          <a:cs typeface="Times New Roman" panose="02020603050405020304" pitchFamily="18" charset="0"/>
                        </a:rPr>
                        <a:t>Years of Experience in Commodity Trading</a:t>
                      </a:r>
                      <a:endParaRPr lang="en-IN" sz="9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5145" marR="5145" marT="5145" marB="5145" anchor="ctr"/>
                </a:tc>
                <a:tc>
                  <a:txBody>
                    <a:bodyPr/>
                    <a:lstStyle/>
                    <a:p>
                      <a:pPr algn="just">
                        <a:lnSpc>
                          <a:spcPct val="150000"/>
                        </a:lnSpc>
                        <a:spcAft>
                          <a:spcPts val="800"/>
                        </a:spcAft>
                      </a:pPr>
                      <a:r>
                        <a:rPr lang="en-IN" sz="900" kern="100">
                          <a:effectLst/>
                          <a:latin typeface="Times New Roman" panose="02020603050405020304" pitchFamily="18" charset="0"/>
                          <a:cs typeface="Times New Roman" panose="02020603050405020304" pitchFamily="18" charset="0"/>
                        </a:rPr>
                        <a:t>0.0719</a:t>
                      </a:r>
                      <a:endParaRPr lang="en-IN" sz="9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5145" marR="5145" marT="5145" marB="5145" anchor="ctr"/>
                </a:tc>
                <a:tc>
                  <a:txBody>
                    <a:bodyPr/>
                    <a:lstStyle/>
                    <a:p>
                      <a:pPr algn="just">
                        <a:lnSpc>
                          <a:spcPct val="150000"/>
                        </a:lnSpc>
                        <a:spcAft>
                          <a:spcPts val="800"/>
                        </a:spcAft>
                      </a:pPr>
                      <a:r>
                        <a:rPr lang="en-IN" sz="900" kern="100" dirty="0">
                          <a:effectLst/>
                          <a:latin typeface="Times New Roman" panose="02020603050405020304" pitchFamily="18" charset="0"/>
                          <a:cs typeface="Times New Roman" panose="02020603050405020304" pitchFamily="18" charset="0"/>
                        </a:rPr>
                        <a:t>0.013</a:t>
                      </a:r>
                      <a:endParaRPr lang="en-IN" sz="9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5145" marR="5145" marT="5145" marB="5145" anchor="ctr"/>
                </a:tc>
                <a:tc>
                  <a:txBody>
                    <a:bodyPr/>
                    <a:lstStyle/>
                    <a:p>
                      <a:pPr algn="just">
                        <a:lnSpc>
                          <a:spcPct val="150000"/>
                        </a:lnSpc>
                        <a:spcAft>
                          <a:spcPts val="800"/>
                        </a:spcAft>
                      </a:pPr>
                      <a:r>
                        <a:rPr lang="en-IN" sz="900" kern="100">
                          <a:effectLst/>
                          <a:latin typeface="Times New Roman" panose="02020603050405020304" pitchFamily="18" charset="0"/>
                          <a:cs typeface="Times New Roman" panose="02020603050405020304" pitchFamily="18" charset="0"/>
                        </a:rPr>
                        <a:t>5.531</a:t>
                      </a:r>
                      <a:endParaRPr lang="en-IN" sz="9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5145" marR="5145" marT="5145" marB="5145" anchor="ctr"/>
                </a:tc>
                <a:tc>
                  <a:txBody>
                    <a:bodyPr/>
                    <a:lstStyle/>
                    <a:p>
                      <a:pPr algn="just">
                        <a:lnSpc>
                          <a:spcPct val="150000"/>
                        </a:lnSpc>
                        <a:spcAft>
                          <a:spcPts val="800"/>
                        </a:spcAft>
                      </a:pPr>
                      <a:r>
                        <a:rPr lang="en-IN" sz="900" kern="100">
                          <a:effectLst/>
                          <a:latin typeface="Times New Roman" panose="02020603050405020304" pitchFamily="18" charset="0"/>
                          <a:cs typeface="Times New Roman" panose="02020603050405020304" pitchFamily="18" charset="0"/>
                        </a:rPr>
                        <a:t>&lt;0.0001</a:t>
                      </a:r>
                      <a:endParaRPr lang="en-IN" sz="9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5145" marR="5145" marT="5145" marB="5145" anchor="ctr"/>
                </a:tc>
                <a:tc>
                  <a:txBody>
                    <a:bodyPr/>
                    <a:lstStyle/>
                    <a:p>
                      <a:pPr>
                        <a:lnSpc>
                          <a:spcPct val="107000"/>
                        </a:lnSpc>
                      </a:pPr>
                      <a:endParaRPr lang="en-IN" sz="900" kern="100">
                        <a:effectLst/>
                        <a:latin typeface="Times New Roman" panose="02020603050405020304" pitchFamily="18" charset="0"/>
                        <a:cs typeface="Times New Roman" panose="02020603050405020304" pitchFamily="18" charset="0"/>
                      </a:endParaRPr>
                    </a:p>
                  </a:txBody>
                  <a:tcPr marL="5145" marR="5145" marT="5145" marB="5145" anchor="ctr"/>
                </a:tc>
                <a:extLst>
                  <a:ext uri="{0D108BD9-81ED-4DB2-BD59-A6C34878D82A}">
                    <a16:rowId xmlns:a16="http://schemas.microsoft.com/office/drawing/2014/main" val="3419343634"/>
                  </a:ext>
                </a:extLst>
              </a:tr>
              <a:tr h="136479">
                <a:tc>
                  <a:txBody>
                    <a:bodyPr/>
                    <a:lstStyle/>
                    <a:p>
                      <a:pPr algn="just">
                        <a:lnSpc>
                          <a:spcPct val="150000"/>
                        </a:lnSpc>
                        <a:spcAft>
                          <a:spcPts val="800"/>
                        </a:spcAft>
                      </a:pPr>
                      <a:r>
                        <a:rPr lang="en-IN" sz="900" kern="100">
                          <a:effectLst/>
                          <a:latin typeface="Times New Roman" panose="02020603050405020304" pitchFamily="18" charset="0"/>
                          <a:cs typeface="Times New Roman" panose="02020603050405020304" pitchFamily="18" charset="0"/>
                        </a:rPr>
                        <a:t>Preferred Trading Area</a:t>
                      </a:r>
                      <a:endParaRPr lang="en-IN" sz="9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5145" marR="5145" marT="5145" marB="5145" anchor="ctr"/>
                </a:tc>
                <a:tc>
                  <a:txBody>
                    <a:bodyPr/>
                    <a:lstStyle/>
                    <a:p>
                      <a:pPr algn="just">
                        <a:lnSpc>
                          <a:spcPct val="150000"/>
                        </a:lnSpc>
                        <a:spcAft>
                          <a:spcPts val="800"/>
                        </a:spcAft>
                      </a:pPr>
                      <a:r>
                        <a:rPr lang="en-IN" sz="900" kern="100">
                          <a:effectLst/>
                          <a:latin typeface="Times New Roman" panose="02020603050405020304" pitchFamily="18" charset="0"/>
                          <a:cs typeface="Times New Roman" panose="02020603050405020304" pitchFamily="18" charset="0"/>
                        </a:rPr>
                        <a:t>0.162213</a:t>
                      </a:r>
                      <a:endParaRPr lang="en-IN" sz="9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5145" marR="5145" marT="5145" marB="5145" anchor="ctr"/>
                </a:tc>
                <a:tc>
                  <a:txBody>
                    <a:bodyPr/>
                    <a:lstStyle/>
                    <a:p>
                      <a:pPr algn="just">
                        <a:lnSpc>
                          <a:spcPct val="150000"/>
                        </a:lnSpc>
                        <a:spcAft>
                          <a:spcPts val="800"/>
                        </a:spcAft>
                      </a:pPr>
                      <a:r>
                        <a:rPr lang="en-IN" sz="900" kern="100" dirty="0">
                          <a:effectLst/>
                          <a:latin typeface="Times New Roman" panose="02020603050405020304" pitchFamily="18" charset="0"/>
                          <a:cs typeface="Times New Roman" panose="02020603050405020304" pitchFamily="18" charset="0"/>
                        </a:rPr>
                        <a:t>0.014</a:t>
                      </a:r>
                      <a:endParaRPr lang="en-IN" sz="9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5145" marR="5145" marT="5145" marB="5145" anchor="ctr"/>
                </a:tc>
                <a:tc>
                  <a:txBody>
                    <a:bodyPr/>
                    <a:lstStyle/>
                    <a:p>
                      <a:pPr algn="just">
                        <a:lnSpc>
                          <a:spcPct val="150000"/>
                        </a:lnSpc>
                        <a:spcAft>
                          <a:spcPts val="800"/>
                        </a:spcAft>
                      </a:pPr>
                      <a:r>
                        <a:rPr lang="en-IN" sz="900" kern="100">
                          <a:effectLst/>
                          <a:latin typeface="Times New Roman" panose="02020603050405020304" pitchFamily="18" charset="0"/>
                          <a:cs typeface="Times New Roman" panose="02020603050405020304" pitchFamily="18" charset="0"/>
                        </a:rPr>
                        <a:t>11.587</a:t>
                      </a:r>
                      <a:endParaRPr lang="en-IN" sz="9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5145" marR="5145" marT="5145" marB="5145" anchor="ctr"/>
                </a:tc>
                <a:tc>
                  <a:txBody>
                    <a:bodyPr/>
                    <a:lstStyle/>
                    <a:p>
                      <a:pPr algn="just">
                        <a:lnSpc>
                          <a:spcPct val="150000"/>
                        </a:lnSpc>
                        <a:spcAft>
                          <a:spcPts val="800"/>
                        </a:spcAft>
                      </a:pPr>
                      <a:r>
                        <a:rPr lang="en-IN" sz="900" kern="100">
                          <a:effectLst/>
                          <a:latin typeface="Times New Roman" panose="02020603050405020304" pitchFamily="18" charset="0"/>
                          <a:cs typeface="Times New Roman" panose="02020603050405020304" pitchFamily="18" charset="0"/>
                        </a:rPr>
                        <a:t>&lt;0.0001</a:t>
                      </a:r>
                      <a:endParaRPr lang="en-IN" sz="9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5145" marR="5145" marT="5145" marB="5145" anchor="ctr"/>
                </a:tc>
                <a:tc>
                  <a:txBody>
                    <a:bodyPr/>
                    <a:lstStyle/>
                    <a:p>
                      <a:pPr>
                        <a:lnSpc>
                          <a:spcPct val="107000"/>
                        </a:lnSpc>
                      </a:pPr>
                      <a:endParaRPr lang="en-IN" sz="900" kern="100">
                        <a:effectLst/>
                        <a:latin typeface="Times New Roman" panose="02020603050405020304" pitchFamily="18" charset="0"/>
                        <a:cs typeface="Times New Roman" panose="02020603050405020304" pitchFamily="18" charset="0"/>
                      </a:endParaRPr>
                    </a:p>
                  </a:txBody>
                  <a:tcPr marL="5145" marR="5145" marT="5145" marB="5145" anchor="ctr"/>
                </a:tc>
                <a:extLst>
                  <a:ext uri="{0D108BD9-81ED-4DB2-BD59-A6C34878D82A}">
                    <a16:rowId xmlns:a16="http://schemas.microsoft.com/office/drawing/2014/main" val="1963968324"/>
                  </a:ext>
                </a:extLst>
              </a:tr>
              <a:tr h="278241">
                <a:tc>
                  <a:txBody>
                    <a:bodyPr/>
                    <a:lstStyle/>
                    <a:p>
                      <a:pPr algn="just">
                        <a:lnSpc>
                          <a:spcPct val="150000"/>
                        </a:lnSpc>
                        <a:spcAft>
                          <a:spcPts val="800"/>
                        </a:spcAft>
                      </a:pPr>
                      <a:r>
                        <a:rPr lang="en-IN" sz="900" kern="100">
                          <a:effectLst/>
                          <a:latin typeface="Times New Roman" panose="02020603050405020304" pitchFamily="18" charset="0"/>
                          <a:cs typeface="Times New Roman" panose="02020603050405020304" pitchFamily="18" charset="0"/>
                        </a:rPr>
                        <a:t>Covid Influence on Investment Decisions</a:t>
                      </a:r>
                      <a:endParaRPr lang="en-IN" sz="9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5145" marR="5145" marT="5145" marB="5145" anchor="ctr"/>
                </a:tc>
                <a:tc>
                  <a:txBody>
                    <a:bodyPr/>
                    <a:lstStyle/>
                    <a:p>
                      <a:pPr algn="just">
                        <a:lnSpc>
                          <a:spcPct val="150000"/>
                        </a:lnSpc>
                        <a:spcAft>
                          <a:spcPts val="800"/>
                        </a:spcAft>
                      </a:pPr>
                      <a:r>
                        <a:rPr lang="en-IN" sz="900" kern="100">
                          <a:effectLst/>
                          <a:latin typeface="Times New Roman" panose="02020603050405020304" pitchFamily="18" charset="0"/>
                          <a:cs typeface="Times New Roman" panose="02020603050405020304" pitchFamily="18" charset="0"/>
                        </a:rPr>
                        <a:t>0.131519</a:t>
                      </a:r>
                      <a:endParaRPr lang="en-IN" sz="9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5145" marR="5145" marT="5145" marB="5145" anchor="ctr"/>
                </a:tc>
                <a:tc>
                  <a:txBody>
                    <a:bodyPr/>
                    <a:lstStyle/>
                    <a:p>
                      <a:pPr algn="just">
                        <a:lnSpc>
                          <a:spcPct val="150000"/>
                        </a:lnSpc>
                        <a:spcAft>
                          <a:spcPts val="800"/>
                        </a:spcAft>
                      </a:pPr>
                      <a:r>
                        <a:rPr lang="en-IN" sz="900" kern="100" dirty="0">
                          <a:effectLst/>
                          <a:latin typeface="Times New Roman" panose="02020603050405020304" pitchFamily="18" charset="0"/>
                          <a:cs typeface="Times New Roman" panose="02020603050405020304" pitchFamily="18" charset="0"/>
                        </a:rPr>
                        <a:t>0.017</a:t>
                      </a:r>
                      <a:endParaRPr lang="en-IN" sz="9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5145" marR="5145" marT="5145" marB="5145" anchor="ctr"/>
                </a:tc>
                <a:tc>
                  <a:txBody>
                    <a:bodyPr/>
                    <a:lstStyle/>
                    <a:p>
                      <a:pPr algn="just">
                        <a:lnSpc>
                          <a:spcPct val="150000"/>
                        </a:lnSpc>
                        <a:spcAft>
                          <a:spcPts val="800"/>
                        </a:spcAft>
                      </a:pPr>
                      <a:r>
                        <a:rPr lang="en-IN" sz="900" kern="100">
                          <a:effectLst/>
                          <a:latin typeface="Times New Roman" panose="02020603050405020304" pitchFamily="18" charset="0"/>
                          <a:cs typeface="Times New Roman" panose="02020603050405020304" pitchFamily="18" charset="0"/>
                        </a:rPr>
                        <a:t>7.736</a:t>
                      </a:r>
                      <a:endParaRPr lang="en-IN" sz="9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5145" marR="5145" marT="5145" marB="5145" anchor="ctr"/>
                </a:tc>
                <a:tc>
                  <a:txBody>
                    <a:bodyPr/>
                    <a:lstStyle/>
                    <a:p>
                      <a:pPr algn="just">
                        <a:lnSpc>
                          <a:spcPct val="150000"/>
                        </a:lnSpc>
                        <a:spcAft>
                          <a:spcPts val="800"/>
                        </a:spcAft>
                      </a:pPr>
                      <a:r>
                        <a:rPr lang="en-IN" sz="900" kern="100">
                          <a:effectLst/>
                          <a:latin typeface="Times New Roman" panose="02020603050405020304" pitchFamily="18" charset="0"/>
                          <a:cs typeface="Times New Roman" panose="02020603050405020304" pitchFamily="18" charset="0"/>
                        </a:rPr>
                        <a:t>&lt;0.0001</a:t>
                      </a:r>
                      <a:endParaRPr lang="en-IN" sz="9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5145" marR="5145" marT="5145" marB="5145" anchor="ctr"/>
                </a:tc>
                <a:tc>
                  <a:txBody>
                    <a:bodyPr/>
                    <a:lstStyle/>
                    <a:p>
                      <a:pPr>
                        <a:lnSpc>
                          <a:spcPct val="107000"/>
                        </a:lnSpc>
                      </a:pPr>
                      <a:endParaRPr lang="en-IN" sz="900" kern="100" dirty="0">
                        <a:effectLst/>
                        <a:latin typeface="Times New Roman" panose="02020603050405020304" pitchFamily="18" charset="0"/>
                        <a:cs typeface="Times New Roman" panose="02020603050405020304" pitchFamily="18" charset="0"/>
                      </a:endParaRPr>
                    </a:p>
                  </a:txBody>
                  <a:tcPr marL="5145" marR="5145" marT="5145" marB="5145" anchor="ctr"/>
                </a:tc>
                <a:extLst>
                  <a:ext uri="{0D108BD9-81ED-4DB2-BD59-A6C34878D82A}">
                    <a16:rowId xmlns:a16="http://schemas.microsoft.com/office/drawing/2014/main" val="3210657999"/>
                  </a:ext>
                </a:extLst>
              </a:tr>
              <a:tr h="278241">
                <a:tc>
                  <a:txBody>
                    <a:bodyPr/>
                    <a:lstStyle/>
                    <a:p>
                      <a:pPr algn="just">
                        <a:lnSpc>
                          <a:spcPct val="150000"/>
                        </a:lnSpc>
                        <a:spcAft>
                          <a:spcPts val="800"/>
                        </a:spcAft>
                      </a:pPr>
                      <a:r>
                        <a:rPr lang="en-IN" sz="900" kern="100">
                          <a:effectLst/>
                          <a:latin typeface="Times New Roman" panose="02020603050405020304" pitchFamily="18" charset="0"/>
                          <a:cs typeface="Times New Roman" panose="02020603050405020304" pitchFamily="18" charset="0"/>
                        </a:rPr>
                        <a:t>Covid Influence on Price Indicator Choice</a:t>
                      </a:r>
                      <a:endParaRPr lang="en-IN" sz="9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5145" marR="5145" marT="5145" marB="5145" anchor="ctr"/>
                </a:tc>
                <a:tc>
                  <a:txBody>
                    <a:bodyPr/>
                    <a:lstStyle/>
                    <a:p>
                      <a:pPr algn="just">
                        <a:lnSpc>
                          <a:spcPct val="150000"/>
                        </a:lnSpc>
                        <a:spcAft>
                          <a:spcPts val="800"/>
                        </a:spcAft>
                      </a:pPr>
                      <a:r>
                        <a:rPr lang="en-IN" sz="900" kern="100">
                          <a:effectLst/>
                          <a:latin typeface="Times New Roman" panose="02020603050405020304" pitchFamily="18" charset="0"/>
                          <a:cs typeface="Times New Roman" panose="02020603050405020304" pitchFamily="18" charset="0"/>
                        </a:rPr>
                        <a:t>-0.04829</a:t>
                      </a:r>
                      <a:endParaRPr lang="en-IN" sz="9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5145" marR="5145" marT="5145" marB="5145" anchor="ctr"/>
                </a:tc>
                <a:tc>
                  <a:txBody>
                    <a:bodyPr/>
                    <a:lstStyle/>
                    <a:p>
                      <a:pPr algn="just">
                        <a:lnSpc>
                          <a:spcPct val="150000"/>
                        </a:lnSpc>
                        <a:spcAft>
                          <a:spcPts val="800"/>
                        </a:spcAft>
                      </a:pPr>
                      <a:r>
                        <a:rPr lang="en-IN" sz="900" kern="100" dirty="0">
                          <a:effectLst/>
                          <a:latin typeface="Times New Roman" panose="02020603050405020304" pitchFamily="18" charset="0"/>
                          <a:cs typeface="Times New Roman" panose="02020603050405020304" pitchFamily="18" charset="0"/>
                        </a:rPr>
                        <a:t>0.016</a:t>
                      </a:r>
                      <a:endParaRPr lang="en-IN" sz="9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5145" marR="5145" marT="5145" marB="5145" anchor="ctr"/>
                </a:tc>
                <a:tc>
                  <a:txBody>
                    <a:bodyPr/>
                    <a:lstStyle/>
                    <a:p>
                      <a:pPr algn="just">
                        <a:lnSpc>
                          <a:spcPct val="150000"/>
                        </a:lnSpc>
                        <a:spcAft>
                          <a:spcPts val="800"/>
                        </a:spcAft>
                      </a:pPr>
                      <a:r>
                        <a:rPr lang="en-IN" sz="900" kern="100">
                          <a:effectLst/>
                          <a:latin typeface="Times New Roman" panose="02020603050405020304" pitchFamily="18" charset="0"/>
                          <a:cs typeface="Times New Roman" panose="02020603050405020304" pitchFamily="18" charset="0"/>
                        </a:rPr>
                        <a:t>-3.018</a:t>
                      </a:r>
                      <a:endParaRPr lang="en-IN" sz="9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5145" marR="5145" marT="5145" marB="5145" anchor="ctr"/>
                </a:tc>
                <a:tc>
                  <a:txBody>
                    <a:bodyPr/>
                    <a:lstStyle/>
                    <a:p>
                      <a:pPr algn="just">
                        <a:lnSpc>
                          <a:spcPct val="150000"/>
                        </a:lnSpc>
                        <a:spcAft>
                          <a:spcPts val="800"/>
                        </a:spcAft>
                      </a:pPr>
                      <a:r>
                        <a:rPr lang="en-IN" sz="900" kern="100">
                          <a:effectLst/>
                          <a:latin typeface="Times New Roman" panose="02020603050405020304" pitchFamily="18" charset="0"/>
                          <a:cs typeface="Times New Roman" panose="02020603050405020304" pitchFamily="18" charset="0"/>
                        </a:rPr>
                        <a:t>0.0026</a:t>
                      </a:r>
                      <a:endParaRPr lang="en-IN" sz="9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5145" marR="5145" marT="5145" marB="5145" anchor="ctr"/>
                </a:tc>
                <a:tc>
                  <a:txBody>
                    <a:bodyPr/>
                    <a:lstStyle/>
                    <a:p>
                      <a:pPr>
                        <a:lnSpc>
                          <a:spcPct val="107000"/>
                        </a:lnSpc>
                      </a:pPr>
                      <a:endParaRPr lang="en-IN" sz="900" kern="100">
                        <a:effectLst/>
                        <a:latin typeface="Times New Roman" panose="02020603050405020304" pitchFamily="18" charset="0"/>
                        <a:cs typeface="Times New Roman" panose="02020603050405020304" pitchFamily="18" charset="0"/>
                      </a:endParaRPr>
                    </a:p>
                  </a:txBody>
                  <a:tcPr marL="5145" marR="5145" marT="5145" marB="5145" anchor="ctr"/>
                </a:tc>
                <a:extLst>
                  <a:ext uri="{0D108BD9-81ED-4DB2-BD59-A6C34878D82A}">
                    <a16:rowId xmlns:a16="http://schemas.microsoft.com/office/drawing/2014/main" val="3400305327"/>
                  </a:ext>
                </a:extLst>
              </a:tr>
              <a:tr h="278241">
                <a:tc>
                  <a:txBody>
                    <a:bodyPr/>
                    <a:lstStyle/>
                    <a:p>
                      <a:pPr algn="just">
                        <a:lnSpc>
                          <a:spcPct val="150000"/>
                        </a:lnSpc>
                        <a:spcAft>
                          <a:spcPts val="800"/>
                        </a:spcAft>
                      </a:pPr>
                      <a:r>
                        <a:rPr lang="en-IN" sz="900" kern="100">
                          <a:effectLst/>
                          <a:latin typeface="Times New Roman" panose="02020603050405020304" pitchFamily="18" charset="0"/>
                          <a:cs typeface="Times New Roman" panose="02020603050405020304" pitchFamily="18" charset="0"/>
                        </a:rPr>
                        <a:t>Technical Indicators Influence on Trading</a:t>
                      </a:r>
                      <a:endParaRPr lang="en-IN" sz="9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5145" marR="5145" marT="5145" marB="5145" anchor="ctr"/>
                </a:tc>
                <a:tc>
                  <a:txBody>
                    <a:bodyPr/>
                    <a:lstStyle/>
                    <a:p>
                      <a:pPr algn="just">
                        <a:lnSpc>
                          <a:spcPct val="150000"/>
                        </a:lnSpc>
                        <a:spcAft>
                          <a:spcPts val="800"/>
                        </a:spcAft>
                      </a:pPr>
                      <a:r>
                        <a:rPr lang="en-IN" sz="900" kern="100">
                          <a:effectLst/>
                          <a:latin typeface="Times New Roman" panose="02020603050405020304" pitchFamily="18" charset="0"/>
                          <a:cs typeface="Times New Roman" panose="02020603050405020304" pitchFamily="18" charset="0"/>
                        </a:rPr>
                        <a:t>0.092565</a:t>
                      </a:r>
                      <a:endParaRPr lang="en-IN" sz="9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5145" marR="5145" marT="5145" marB="5145" anchor="ctr"/>
                </a:tc>
                <a:tc>
                  <a:txBody>
                    <a:bodyPr/>
                    <a:lstStyle/>
                    <a:p>
                      <a:pPr algn="just">
                        <a:lnSpc>
                          <a:spcPct val="150000"/>
                        </a:lnSpc>
                        <a:spcAft>
                          <a:spcPts val="800"/>
                        </a:spcAft>
                      </a:pPr>
                      <a:r>
                        <a:rPr lang="en-IN" sz="900" kern="100">
                          <a:effectLst/>
                          <a:latin typeface="Times New Roman" panose="02020603050405020304" pitchFamily="18" charset="0"/>
                          <a:cs typeface="Times New Roman" panose="02020603050405020304" pitchFamily="18" charset="0"/>
                        </a:rPr>
                        <a:t>0.018</a:t>
                      </a:r>
                      <a:endParaRPr lang="en-IN" sz="9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5145" marR="5145" marT="5145" marB="5145" anchor="ctr"/>
                </a:tc>
                <a:tc>
                  <a:txBody>
                    <a:bodyPr/>
                    <a:lstStyle/>
                    <a:p>
                      <a:pPr algn="just">
                        <a:lnSpc>
                          <a:spcPct val="150000"/>
                        </a:lnSpc>
                        <a:spcAft>
                          <a:spcPts val="800"/>
                        </a:spcAft>
                      </a:pPr>
                      <a:r>
                        <a:rPr lang="en-IN" sz="900" kern="100" dirty="0">
                          <a:effectLst/>
                          <a:latin typeface="Times New Roman" panose="02020603050405020304" pitchFamily="18" charset="0"/>
                          <a:cs typeface="Times New Roman" panose="02020603050405020304" pitchFamily="18" charset="0"/>
                        </a:rPr>
                        <a:t>5.143</a:t>
                      </a:r>
                      <a:endParaRPr lang="en-IN" sz="9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5145" marR="5145" marT="5145" marB="5145" anchor="ctr"/>
                </a:tc>
                <a:tc>
                  <a:txBody>
                    <a:bodyPr/>
                    <a:lstStyle/>
                    <a:p>
                      <a:pPr algn="just">
                        <a:lnSpc>
                          <a:spcPct val="150000"/>
                        </a:lnSpc>
                        <a:spcAft>
                          <a:spcPts val="800"/>
                        </a:spcAft>
                      </a:pPr>
                      <a:r>
                        <a:rPr lang="en-IN" sz="900" kern="100">
                          <a:effectLst/>
                          <a:latin typeface="Times New Roman" panose="02020603050405020304" pitchFamily="18" charset="0"/>
                          <a:cs typeface="Times New Roman" panose="02020603050405020304" pitchFamily="18" charset="0"/>
                        </a:rPr>
                        <a:t>&lt;0.0001</a:t>
                      </a:r>
                      <a:endParaRPr lang="en-IN" sz="9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5145" marR="5145" marT="5145" marB="5145" anchor="ctr"/>
                </a:tc>
                <a:tc>
                  <a:txBody>
                    <a:bodyPr/>
                    <a:lstStyle/>
                    <a:p>
                      <a:pPr>
                        <a:lnSpc>
                          <a:spcPct val="107000"/>
                        </a:lnSpc>
                      </a:pPr>
                      <a:endParaRPr lang="en-IN" sz="900" kern="100">
                        <a:effectLst/>
                        <a:latin typeface="Times New Roman" panose="02020603050405020304" pitchFamily="18" charset="0"/>
                        <a:cs typeface="Times New Roman" panose="02020603050405020304" pitchFamily="18" charset="0"/>
                      </a:endParaRPr>
                    </a:p>
                  </a:txBody>
                  <a:tcPr marL="5145" marR="5145" marT="5145" marB="5145" anchor="ctr"/>
                </a:tc>
                <a:extLst>
                  <a:ext uri="{0D108BD9-81ED-4DB2-BD59-A6C34878D82A}">
                    <a16:rowId xmlns:a16="http://schemas.microsoft.com/office/drawing/2014/main" val="1660413325"/>
                  </a:ext>
                </a:extLst>
              </a:tr>
              <a:tr h="278241">
                <a:tc>
                  <a:txBody>
                    <a:bodyPr/>
                    <a:lstStyle/>
                    <a:p>
                      <a:pPr algn="just">
                        <a:lnSpc>
                          <a:spcPct val="150000"/>
                        </a:lnSpc>
                        <a:spcAft>
                          <a:spcPts val="800"/>
                        </a:spcAft>
                      </a:pPr>
                      <a:r>
                        <a:rPr lang="en-IN" sz="900" kern="100">
                          <a:effectLst/>
                          <a:latin typeface="Times New Roman" panose="02020603050405020304" pitchFamily="18" charset="0"/>
                          <a:cs typeface="Times New Roman" panose="02020603050405020304" pitchFamily="18" charset="0"/>
                        </a:rPr>
                        <a:t>Effectiveness of Technical Price Indicators (Ag)</a:t>
                      </a:r>
                      <a:endParaRPr lang="en-IN" sz="9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5145" marR="5145" marT="5145" marB="5145" anchor="ctr"/>
                </a:tc>
                <a:tc>
                  <a:txBody>
                    <a:bodyPr/>
                    <a:lstStyle/>
                    <a:p>
                      <a:pPr algn="just">
                        <a:lnSpc>
                          <a:spcPct val="150000"/>
                        </a:lnSpc>
                        <a:spcAft>
                          <a:spcPts val="800"/>
                        </a:spcAft>
                      </a:pPr>
                      <a:r>
                        <a:rPr lang="en-IN" sz="900" kern="100">
                          <a:effectLst/>
                          <a:latin typeface="Times New Roman" panose="02020603050405020304" pitchFamily="18" charset="0"/>
                          <a:cs typeface="Times New Roman" panose="02020603050405020304" pitchFamily="18" charset="0"/>
                        </a:rPr>
                        <a:t>0.046083</a:t>
                      </a:r>
                      <a:endParaRPr lang="en-IN" sz="9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5145" marR="5145" marT="5145" marB="5145" anchor="ctr"/>
                </a:tc>
                <a:tc>
                  <a:txBody>
                    <a:bodyPr/>
                    <a:lstStyle/>
                    <a:p>
                      <a:pPr algn="just">
                        <a:lnSpc>
                          <a:spcPct val="150000"/>
                        </a:lnSpc>
                        <a:spcAft>
                          <a:spcPts val="800"/>
                        </a:spcAft>
                      </a:pPr>
                      <a:r>
                        <a:rPr lang="en-IN" sz="900" kern="100">
                          <a:effectLst/>
                          <a:latin typeface="Times New Roman" panose="02020603050405020304" pitchFamily="18" charset="0"/>
                          <a:cs typeface="Times New Roman" panose="02020603050405020304" pitchFamily="18" charset="0"/>
                        </a:rPr>
                        <a:t>0.017</a:t>
                      </a:r>
                      <a:endParaRPr lang="en-IN" sz="9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5145" marR="5145" marT="5145" marB="5145" anchor="ctr"/>
                </a:tc>
                <a:tc>
                  <a:txBody>
                    <a:bodyPr/>
                    <a:lstStyle/>
                    <a:p>
                      <a:pPr algn="just">
                        <a:lnSpc>
                          <a:spcPct val="150000"/>
                        </a:lnSpc>
                        <a:spcAft>
                          <a:spcPts val="800"/>
                        </a:spcAft>
                      </a:pPr>
                      <a:r>
                        <a:rPr lang="en-IN" sz="900" kern="100" dirty="0">
                          <a:effectLst/>
                          <a:latin typeface="Times New Roman" panose="02020603050405020304" pitchFamily="18" charset="0"/>
                          <a:cs typeface="Times New Roman" panose="02020603050405020304" pitchFamily="18" charset="0"/>
                        </a:rPr>
                        <a:t>2.711</a:t>
                      </a:r>
                      <a:endParaRPr lang="en-IN" sz="9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5145" marR="5145" marT="5145" marB="5145" anchor="ctr"/>
                </a:tc>
                <a:tc>
                  <a:txBody>
                    <a:bodyPr/>
                    <a:lstStyle/>
                    <a:p>
                      <a:pPr algn="just">
                        <a:lnSpc>
                          <a:spcPct val="150000"/>
                        </a:lnSpc>
                        <a:spcAft>
                          <a:spcPts val="800"/>
                        </a:spcAft>
                      </a:pPr>
                      <a:r>
                        <a:rPr lang="en-IN" sz="900" kern="100">
                          <a:effectLst/>
                          <a:latin typeface="Times New Roman" panose="02020603050405020304" pitchFamily="18" charset="0"/>
                          <a:cs typeface="Times New Roman" panose="02020603050405020304" pitchFamily="18" charset="0"/>
                        </a:rPr>
                        <a:t>0.0071</a:t>
                      </a:r>
                      <a:endParaRPr lang="en-IN" sz="9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5145" marR="5145" marT="5145" marB="5145" anchor="ctr"/>
                </a:tc>
                <a:tc>
                  <a:txBody>
                    <a:bodyPr/>
                    <a:lstStyle/>
                    <a:p>
                      <a:pPr>
                        <a:lnSpc>
                          <a:spcPct val="107000"/>
                        </a:lnSpc>
                      </a:pPr>
                      <a:endParaRPr lang="en-IN" sz="900" kern="100">
                        <a:effectLst/>
                        <a:latin typeface="Times New Roman" panose="02020603050405020304" pitchFamily="18" charset="0"/>
                        <a:cs typeface="Times New Roman" panose="02020603050405020304" pitchFamily="18" charset="0"/>
                      </a:endParaRPr>
                    </a:p>
                  </a:txBody>
                  <a:tcPr marL="5145" marR="5145" marT="5145" marB="5145" anchor="ctr"/>
                </a:tc>
                <a:extLst>
                  <a:ext uri="{0D108BD9-81ED-4DB2-BD59-A6C34878D82A}">
                    <a16:rowId xmlns:a16="http://schemas.microsoft.com/office/drawing/2014/main" val="1286312430"/>
                  </a:ext>
                </a:extLst>
              </a:tr>
              <a:tr h="420003">
                <a:tc>
                  <a:txBody>
                    <a:bodyPr/>
                    <a:lstStyle/>
                    <a:p>
                      <a:pPr algn="just">
                        <a:lnSpc>
                          <a:spcPct val="150000"/>
                        </a:lnSpc>
                        <a:spcAft>
                          <a:spcPts val="800"/>
                        </a:spcAft>
                      </a:pPr>
                      <a:r>
                        <a:rPr lang="en-IN" sz="900" kern="100">
                          <a:effectLst/>
                          <a:latin typeface="Times New Roman" panose="02020603050405020304" pitchFamily="18" charset="0"/>
                          <a:cs typeface="Times New Roman" panose="02020603050405020304" pitchFamily="18" charset="0"/>
                        </a:rPr>
                        <a:t>Confidence in Interpreting Indicators (Ag)</a:t>
                      </a:r>
                      <a:endParaRPr lang="en-IN" sz="9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5145" marR="5145" marT="5145" marB="5145" anchor="ctr"/>
                </a:tc>
                <a:tc>
                  <a:txBody>
                    <a:bodyPr/>
                    <a:lstStyle/>
                    <a:p>
                      <a:pPr algn="just">
                        <a:lnSpc>
                          <a:spcPct val="150000"/>
                        </a:lnSpc>
                        <a:spcAft>
                          <a:spcPts val="800"/>
                        </a:spcAft>
                      </a:pPr>
                      <a:r>
                        <a:rPr lang="en-IN" sz="900" kern="100">
                          <a:effectLst/>
                          <a:latin typeface="Times New Roman" panose="02020603050405020304" pitchFamily="18" charset="0"/>
                          <a:cs typeface="Times New Roman" panose="02020603050405020304" pitchFamily="18" charset="0"/>
                        </a:rPr>
                        <a:t>-0.0285</a:t>
                      </a:r>
                      <a:endParaRPr lang="en-IN" sz="9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5145" marR="5145" marT="5145" marB="5145" anchor="ctr"/>
                </a:tc>
                <a:tc>
                  <a:txBody>
                    <a:bodyPr/>
                    <a:lstStyle/>
                    <a:p>
                      <a:pPr algn="just">
                        <a:lnSpc>
                          <a:spcPct val="150000"/>
                        </a:lnSpc>
                        <a:spcAft>
                          <a:spcPts val="800"/>
                        </a:spcAft>
                      </a:pPr>
                      <a:r>
                        <a:rPr lang="en-IN" sz="900" kern="100">
                          <a:effectLst/>
                          <a:latin typeface="Times New Roman" panose="02020603050405020304" pitchFamily="18" charset="0"/>
                          <a:cs typeface="Times New Roman" panose="02020603050405020304" pitchFamily="18" charset="0"/>
                        </a:rPr>
                        <a:t>0.015</a:t>
                      </a:r>
                      <a:endParaRPr lang="en-IN" sz="9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5145" marR="5145" marT="5145" marB="5145" anchor="ctr"/>
                </a:tc>
                <a:tc>
                  <a:txBody>
                    <a:bodyPr/>
                    <a:lstStyle/>
                    <a:p>
                      <a:pPr algn="just">
                        <a:lnSpc>
                          <a:spcPct val="150000"/>
                        </a:lnSpc>
                        <a:spcAft>
                          <a:spcPts val="800"/>
                        </a:spcAft>
                      </a:pPr>
                      <a:r>
                        <a:rPr lang="en-IN" sz="900" kern="100">
                          <a:effectLst/>
                          <a:latin typeface="Times New Roman" panose="02020603050405020304" pitchFamily="18" charset="0"/>
                          <a:cs typeface="Times New Roman" panose="02020603050405020304" pitchFamily="18" charset="0"/>
                        </a:rPr>
                        <a:t>-1.900</a:t>
                      </a:r>
                      <a:endParaRPr lang="en-IN" sz="9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5145" marR="5145" marT="5145" marB="5145" anchor="ctr"/>
                </a:tc>
                <a:tc>
                  <a:txBody>
                    <a:bodyPr/>
                    <a:lstStyle/>
                    <a:p>
                      <a:pPr algn="just">
                        <a:lnSpc>
                          <a:spcPct val="150000"/>
                        </a:lnSpc>
                        <a:spcAft>
                          <a:spcPts val="800"/>
                        </a:spcAft>
                      </a:pPr>
                      <a:r>
                        <a:rPr lang="en-IN" sz="900" kern="100">
                          <a:effectLst/>
                          <a:latin typeface="Times New Roman" panose="02020603050405020304" pitchFamily="18" charset="0"/>
                          <a:cs typeface="Times New Roman" panose="02020603050405020304" pitchFamily="18" charset="0"/>
                        </a:rPr>
                        <a:t>0.0584</a:t>
                      </a:r>
                      <a:endParaRPr lang="en-IN" sz="9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5145" marR="5145" marT="5145" marB="5145" anchor="ctr"/>
                </a:tc>
                <a:tc>
                  <a:txBody>
                    <a:bodyPr/>
                    <a:lstStyle/>
                    <a:p>
                      <a:pPr>
                        <a:lnSpc>
                          <a:spcPct val="107000"/>
                        </a:lnSpc>
                      </a:pPr>
                      <a:endParaRPr lang="en-IN" sz="900" kern="100">
                        <a:effectLst/>
                        <a:latin typeface="Times New Roman" panose="02020603050405020304" pitchFamily="18" charset="0"/>
                        <a:cs typeface="Times New Roman" panose="02020603050405020304" pitchFamily="18" charset="0"/>
                      </a:endParaRPr>
                    </a:p>
                  </a:txBody>
                  <a:tcPr marL="5145" marR="5145" marT="5145" marB="5145" anchor="ctr"/>
                </a:tc>
                <a:extLst>
                  <a:ext uri="{0D108BD9-81ED-4DB2-BD59-A6C34878D82A}">
                    <a16:rowId xmlns:a16="http://schemas.microsoft.com/office/drawing/2014/main" val="2380212675"/>
                  </a:ext>
                </a:extLst>
              </a:tr>
              <a:tr h="278241">
                <a:tc>
                  <a:txBody>
                    <a:bodyPr/>
                    <a:lstStyle/>
                    <a:p>
                      <a:pPr algn="just">
                        <a:lnSpc>
                          <a:spcPct val="150000"/>
                        </a:lnSpc>
                        <a:spcAft>
                          <a:spcPts val="800"/>
                        </a:spcAft>
                      </a:pPr>
                      <a:r>
                        <a:rPr lang="en-IN" sz="900" kern="100">
                          <a:effectLst/>
                          <a:latin typeface="Times New Roman" panose="02020603050405020304" pitchFamily="18" charset="0"/>
                          <a:cs typeface="Times New Roman" panose="02020603050405020304" pitchFamily="18" charset="0"/>
                        </a:rPr>
                        <a:t>Effectiveness of Technical Price Indicators (Oil)</a:t>
                      </a:r>
                      <a:endParaRPr lang="en-IN" sz="9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5145" marR="5145" marT="5145" marB="5145" anchor="ctr"/>
                </a:tc>
                <a:tc>
                  <a:txBody>
                    <a:bodyPr/>
                    <a:lstStyle/>
                    <a:p>
                      <a:pPr algn="just">
                        <a:lnSpc>
                          <a:spcPct val="150000"/>
                        </a:lnSpc>
                        <a:spcAft>
                          <a:spcPts val="800"/>
                        </a:spcAft>
                      </a:pPr>
                      <a:r>
                        <a:rPr lang="en-IN" sz="900" kern="100">
                          <a:effectLst/>
                          <a:latin typeface="Times New Roman" panose="02020603050405020304" pitchFamily="18" charset="0"/>
                          <a:cs typeface="Times New Roman" panose="02020603050405020304" pitchFamily="18" charset="0"/>
                        </a:rPr>
                        <a:t>0.127001</a:t>
                      </a:r>
                      <a:endParaRPr lang="en-IN" sz="9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5145" marR="5145" marT="5145" marB="5145" anchor="ctr"/>
                </a:tc>
                <a:tc>
                  <a:txBody>
                    <a:bodyPr/>
                    <a:lstStyle/>
                    <a:p>
                      <a:pPr algn="just">
                        <a:lnSpc>
                          <a:spcPct val="150000"/>
                        </a:lnSpc>
                        <a:spcAft>
                          <a:spcPts val="800"/>
                        </a:spcAft>
                      </a:pPr>
                      <a:r>
                        <a:rPr lang="en-IN" sz="900" kern="100">
                          <a:effectLst/>
                          <a:latin typeface="Times New Roman" panose="02020603050405020304" pitchFamily="18" charset="0"/>
                          <a:cs typeface="Times New Roman" panose="02020603050405020304" pitchFamily="18" charset="0"/>
                        </a:rPr>
                        <a:t>0.014</a:t>
                      </a:r>
                      <a:endParaRPr lang="en-IN" sz="9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5145" marR="5145" marT="5145" marB="5145" anchor="ctr"/>
                </a:tc>
                <a:tc>
                  <a:txBody>
                    <a:bodyPr/>
                    <a:lstStyle/>
                    <a:p>
                      <a:pPr algn="just">
                        <a:lnSpc>
                          <a:spcPct val="150000"/>
                        </a:lnSpc>
                        <a:spcAft>
                          <a:spcPts val="800"/>
                        </a:spcAft>
                      </a:pPr>
                      <a:r>
                        <a:rPr lang="en-IN" sz="900" kern="100">
                          <a:effectLst/>
                          <a:latin typeface="Times New Roman" panose="02020603050405020304" pitchFamily="18" charset="0"/>
                          <a:cs typeface="Times New Roman" panose="02020603050405020304" pitchFamily="18" charset="0"/>
                        </a:rPr>
                        <a:t>9.071</a:t>
                      </a:r>
                      <a:endParaRPr lang="en-IN" sz="9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5145" marR="5145" marT="5145" marB="5145" anchor="ctr"/>
                </a:tc>
                <a:tc>
                  <a:txBody>
                    <a:bodyPr/>
                    <a:lstStyle/>
                    <a:p>
                      <a:pPr algn="just">
                        <a:lnSpc>
                          <a:spcPct val="150000"/>
                        </a:lnSpc>
                        <a:spcAft>
                          <a:spcPts val="800"/>
                        </a:spcAft>
                      </a:pPr>
                      <a:r>
                        <a:rPr lang="en-IN" sz="900" kern="100" dirty="0">
                          <a:effectLst/>
                          <a:latin typeface="Times New Roman" panose="02020603050405020304" pitchFamily="18" charset="0"/>
                          <a:cs typeface="Times New Roman" panose="02020603050405020304" pitchFamily="18" charset="0"/>
                        </a:rPr>
                        <a:t>&lt;0.0001</a:t>
                      </a:r>
                      <a:endParaRPr lang="en-IN" sz="9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5145" marR="5145" marT="5145" marB="5145" anchor="ctr"/>
                </a:tc>
                <a:tc>
                  <a:txBody>
                    <a:bodyPr/>
                    <a:lstStyle/>
                    <a:p>
                      <a:pPr>
                        <a:lnSpc>
                          <a:spcPct val="107000"/>
                        </a:lnSpc>
                      </a:pPr>
                      <a:endParaRPr lang="en-IN" sz="900" kern="100">
                        <a:effectLst/>
                        <a:latin typeface="Times New Roman" panose="02020603050405020304" pitchFamily="18" charset="0"/>
                        <a:cs typeface="Times New Roman" panose="02020603050405020304" pitchFamily="18" charset="0"/>
                      </a:endParaRPr>
                    </a:p>
                  </a:txBody>
                  <a:tcPr marL="5145" marR="5145" marT="5145" marB="5145" anchor="ctr"/>
                </a:tc>
                <a:extLst>
                  <a:ext uri="{0D108BD9-81ED-4DB2-BD59-A6C34878D82A}">
                    <a16:rowId xmlns:a16="http://schemas.microsoft.com/office/drawing/2014/main" val="954019079"/>
                  </a:ext>
                </a:extLst>
              </a:tr>
              <a:tr h="420003">
                <a:tc>
                  <a:txBody>
                    <a:bodyPr/>
                    <a:lstStyle/>
                    <a:p>
                      <a:pPr algn="just">
                        <a:lnSpc>
                          <a:spcPct val="150000"/>
                        </a:lnSpc>
                        <a:spcAft>
                          <a:spcPts val="800"/>
                        </a:spcAft>
                      </a:pPr>
                      <a:r>
                        <a:rPr lang="en-IN" sz="900" kern="100">
                          <a:effectLst/>
                          <a:latin typeface="Times New Roman" panose="02020603050405020304" pitchFamily="18" charset="0"/>
                          <a:cs typeface="Times New Roman" panose="02020603050405020304" pitchFamily="18" charset="0"/>
                        </a:rPr>
                        <a:t>Confidence in Interpreting Indicators (Oil)</a:t>
                      </a:r>
                      <a:endParaRPr lang="en-IN" sz="9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5145" marR="5145" marT="5145" marB="5145" anchor="ctr"/>
                </a:tc>
                <a:tc>
                  <a:txBody>
                    <a:bodyPr/>
                    <a:lstStyle/>
                    <a:p>
                      <a:pPr algn="just">
                        <a:lnSpc>
                          <a:spcPct val="150000"/>
                        </a:lnSpc>
                        <a:spcAft>
                          <a:spcPts val="800"/>
                        </a:spcAft>
                      </a:pPr>
                      <a:r>
                        <a:rPr lang="en-IN" sz="900" kern="100">
                          <a:effectLst/>
                          <a:latin typeface="Times New Roman" panose="02020603050405020304" pitchFamily="18" charset="0"/>
                          <a:cs typeface="Times New Roman" panose="02020603050405020304" pitchFamily="18" charset="0"/>
                        </a:rPr>
                        <a:t>0.0019</a:t>
                      </a:r>
                      <a:endParaRPr lang="en-IN" sz="9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5145" marR="5145" marT="5145" marB="5145" anchor="ctr"/>
                </a:tc>
                <a:tc>
                  <a:txBody>
                    <a:bodyPr/>
                    <a:lstStyle/>
                    <a:p>
                      <a:pPr algn="just">
                        <a:lnSpc>
                          <a:spcPct val="150000"/>
                        </a:lnSpc>
                        <a:spcAft>
                          <a:spcPts val="800"/>
                        </a:spcAft>
                      </a:pPr>
                      <a:r>
                        <a:rPr lang="en-IN" sz="900" kern="100">
                          <a:effectLst/>
                          <a:latin typeface="Times New Roman" panose="02020603050405020304" pitchFamily="18" charset="0"/>
                          <a:cs typeface="Times New Roman" panose="02020603050405020304" pitchFamily="18" charset="0"/>
                        </a:rPr>
                        <a:t>0.012</a:t>
                      </a:r>
                      <a:endParaRPr lang="en-IN" sz="9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5145" marR="5145" marT="5145" marB="5145" anchor="ctr"/>
                </a:tc>
                <a:tc>
                  <a:txBody>
                    <a:bodyPr/>
                    <a:lstStyle/>
                    <a:p>
                      <a:pPr algn="just">
                        <a:lnSpc>
                          <a:spcPct val="150000"/>
                        </a:lnSpc>
                        <a:spcAft>
                          <a:spcPts val="800"/>
                        </a:spcAft>
                      </a:pPr>
                      <a:r>
                        <a:rPr lang="en-IN" sz="900" kern="100">
                          <a:effectLst/>
                          <a:latin typeface="Times New Roman" panose="02020603050405020304" pitchFamily="18" charset="0"/>
                          <a:cs typeface="Times New Roman" panose="02020603050405020304" pitchFamily="18" charset="0"/>
                        </a:rPr>
                        <a:t>0.158</a:t>
                      </a:r>
                      <a:endParaRPr lang="en-IN" sz="9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5145" marR="5145" marT="5145" marB="5145" anchor="ctr"/>
                </a:tc>
                <a:tc>
                  <a:txBody>
                    <a:bodyPr/>
                    <a:lstStyle/>
                    <a:p>
                      <a:pPr algn="just">
                        <a:lnSpc>
                          <a:spcPct val="150000"/>
                        </a:lnSpc>
                        <a:spcAft>
                          <a:spcPts val="800"/>
                        </a:spcAft>
                      </a:pPr>
                      <a:r>
                        <a:rPr lang="en-IN" sz="900" kern="100" dirty="0">
                          <a:effectLst/>
                          <a:latin typeface="Times New Roman" panose="02020603050405020304" pitchFamily="18" charset="0"/>
                          <a:cs typeface="Times New Roman" panose="02020603050405020304" pitchFamily="18" charset="0"/>
                        </a:rPr>
                        <a:t>0.8745</a:t>
                      </a:r>
                      <a:endParaRPr lang="en-IN" sz="9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5145" marR="5145" marT="5145" marB="5145" anchor="ctr"/>
                </a:tc>
                <a:tc>
                  <a:txBody>
                    <a:bodyPr/>
                    <a:lstStyle/>
                    <a:p>
                      <a:pPr>
                        <a:lnSpc>
                          <a:spcPct val="107000"/>
                        </a:lnSpc>
                      </a:pPr>
                      <a:endParaRPr lang="en-IN" sz="900" kern="100">
                        <a:effectLst/>
                        <a:latin typeface="Times New Roman" panose="02020603050405020304" pitchFamily="18" charset="0"/>
                        <a:cs typeface="Times New Roman" panose="02020603050405020304" pitchFamily="18" charset="0"/>
                      </a:endParaRPr>
                    </a:p>
                  </a:txBody>
                  <a:tcPr marL="5145" marR="5145" marT="5145" marB="5145" anchor="ctr"/>
                </a:tc>
                <a:extLst>
                  <a:ext uri="{0D108BD9-81ED-4DB2-BD59-A6C34878D82A}">
                    <a16:rowId xmlns:a16="http://schemas.microsoft.com/office/drawing/2014/main" val="1864759667"/>
                  </a:ext>
                </a:extLst>
              </a:tr>
              <a:tr h="278241">
                <a:tc>
                  <a:txBody>
                    <a:bodyPr/>
                    <a:lstStyle/>
                    <a:p>
                      <a:pPr algn="just">
                        <a:lnSpc>
                          <a:spcPct val="150000"/>
                        </a:lnSpc>
                        <a:spcAft>
                          <a:spcPts val="800"/>
                        </a:spcAft>
                      </a:pPr>
                      <a:r>
                        <a:rPr lang="en-IN" sz="900" kern="100">
                          <a:effectLst/>
                          <a:latin typeface="Times New Roman" panose="02020603050405020304" pitchFamily="18" charset="0"/>
                          <a:cs typeface="Times New Roman" panose="02020603050405020304" pitchFamily="18" charset="0"/>
                        </a:rPr>
                        <a:t>Effectiveness of Technical Price Indicators (Metal)</a:t>
                      </a:r>
                      <a:endParaRPr lang="en-IN" sz="9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5145" marR="5145" marT="5145" marB="5145" anchor="ctr"/>
                </a:tc>
                <a:tc>
                  <a:txBody>
                    <a:bodyPr/>
                    <a:lstStyle/>
                    <a:p>
                      <a:pPr algn="just">
                        <a:lnSpc>
                          <a:spcPct val="150000"/>
                        </a:lnSpc>
                        <a:spcAft>
                          <a:spcPts val="800"/>
                        </a:spcAft>
                      </a:pPr>
                      <a:r>
                        <a:rPr lang="en-IN" sz="900" kern="100">
                          <a:effectLst/>
                          <a:latin typeface="Times New Roman" panose="02020603050405020304" pitchFamily="18" charset="0"/>
                          <a:cs typeface="Times New Roman" panose="02020603050405020304" pitchFamily="18" charset="0"/>
                        </a:rPr>
                        <a:t>-0.16429</a:t>
                      </a:r>
                      <a:endParaRPr lang="en-IN" sz="9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5145" marR="5145" marT="5145" marB="5145" anchor="ctr"/>
                </a:tc>
                <a:tc>
                  <a:txBody>
                    <a:bodyPr/>
                    <a:lstStyle/>
                    <a:p>
                      <a:pPr algn="just">
                        <a:lnSpc>
                          <a:spcPct val="150000"/>
                        </a:lnSpc>
                        <a:spcAft>
                          <a:spcPts val="800"/>
                        </a:spcAft>
                      </a:pPr>
                      <a:r>
                        <a:rPr lang="en-IN" sz="900" kern="100">
                          <a:effectLst/>
                          <a:latin typeface="Times New Roman" panose="02020603050405020304" pitchFamily="18" charset="0"/>
                          <a:cs typeface="Times New Roman" panose="02020603050405020304" pitchFamily="18" charset="0"/>
                        </a:rPr>
                        <a:t>0.021</a:t>
                      </a:r>
                      <a:endParaRPr lang="en-IN" sz="9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5145" marR="5145" marT="5145" marB="5145" anchor="ctr"/>
                </a:tc>
                <a:tc>
                  <a:txBody>
                    <a:bodyPr/>
                    <a:lstStyle/>
                    <a:p>
                      <a:pPr algn="just">
                        <a:lnSpc>
                          <a:spcPct val="150000"/>
                        </a:lnSpc>
                        <a:spcAft>
                          <a:spcPts val="800"/>
                        </a:spcAft>
                      </a:pPr>
                      <a:r>
                        <a:rPr lang="en-IN" sz="900" kern="100">
                          <a:effectLst/>
                          <a:latin typeface="Times New Roman" panose="02020603050405020304" pitchFamily="18" charset="0"/>
                          <a:cs typeface="Times New Roman" panose="02020603050405020304" pitchFamily="18" charset="0"/>
                        </a:rPr>
                        <a:t>-7.823</a:t>
                      </a:r>
                      <a:endParaRPr lang="en-IN" sz="9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5145" marR="5145" marT="5145" marB="5145" anchor="ctr"/>
                </a:tc>
                <a:tc>
                  <a:txBody>
                    <a:bodyPr/>
                    <a:lstStyle/>
                    <a:p>
                      <a:pPr algn="just">
                        <a:lnSpc>
                          <a:spcPct val="150000"/>
                        </a:lnSpc>
                        <a:spcAft>
                          <a:spcPts val="800"/>
                        </a:spcAft>
                      </a:pPr>
                      <a:r>
                        <a:rPr lang="en-IN" sz="900" kern="100" dirty="0">
                          <a:effectLst/>
                          <a:latin typeface="Times New Roman" panose="02020603050405020304" pitchFamily="18" charset="0"/>
                          <a:cs typeface="Times New Roman" panose="02020603050405020304" pitchFamily="18" charset="0"/>
                        </a:rPr>
                        <a:t>&lt;0.0001</a:t>
                      </a:r>
                      <a:endParaRPr lang="en-IN" sz="9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5145" marR="5145" marT="5145" marB="5145" anchor="ctr"/>
                </a:tc>
                <a:tc>
                  <a:txBody>
                    <a:bodyPr/>
                    <a:lstStyle/>
                    <a:p>
                      <a:pPr>
                        <a:lnSpc>
                          <a:spcPct val="107000"/>
                        </a:lnSpc>
                      </a:pPr>
                      <a:endParaRPr lang="en-IN" sz="900" kern="100">
                        <a:effectLst/>
                        <a:latin typeface="Times New Roman" panose="02020603050405020304" pitchFamily="18" charset="0"/>
                        <a:cs typeface="Times New Roman" panose="02020603050405020304" pitchFamily="18" charset="0"/>
                      </a:endParaRPr>
                    </a:p>
                  </a:txBody>
                  <a:tcPr marL="5145" marR="5145" marT="5145" marB="5145" anchor="ctr"/>
                </a:tc>
                <a:extLst>
                  <a:ext uri="{0D108BD9-81ED-4DB2-BD59-A6C34878D82A}">
                    <a16:rowId xmlns:a16="http://schemas.microsoft.com/office/drawing/2014/main" val="1922218056"/>
                  </a:ext>
                </a:extLst>
              </a:tr>
              <a:tr h="420003">
                <a:tc>
                  <a:txBody>
                    <a:bodyPr/>
                    <a:lstStyle/>
                    <a:p>
                      <a:pPr algn="just">
                        <a:lnSpc>
                          <a:spcPct val="150000"/>
                        </a:lnSpc>
                        <a:spcAft>
                          <a:spcPts val="800"/>
                        </a:spcAft>
                      </a:pPr>
                      <a:r>
                        <a:rPr lang="en-IN" sz="900" kern="100">
                          <a:effectLst/>
                          <a:latin typeface="Times New Roman" panose="02020603050405020304" pitchFamily="18" charset="0"/>
                          <a:cs typeface="Times New Roman" panose="02020603050405020304" pitchFamily="18" charset="0"/>
                        </a:rPr>
                        <a:t>Confidence in Interpreting Indicators (Metal)</a:t>
                      </a:r>
                      <a:endParaRPr lang="en-IN" sz="9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5145" marR="5145" marT="5145" marB="5145" anchor="ctr"/>
                </a:tc>
                <a:tc>
                  <a:txBody>
                    <a:bodyPr/>
                    <a:lstStyle/>
                    <a:p>
                      <a:pPr algn="just">
                        <a:lnSpc>
                          <a:spcPct val="150000"/>
                        </a:lnSpc>
                        <a:spcAft>
                          <a:spcPts val="800"/>
                        </a:spcAft>
                      </a:pPr>
                      <a:r>
                        <a:rPr lang="en-IN" sz="900" kern="100">
                          <a:effectLst/>
                          <a:latin typeface="Times New Roman" panose="02020603050405020304" pitchFamily="18" charset="0"/>
                          <a:cs typeface="Times New Roman" panose="02020603050405020304" pitchFamily="18" charset="0"/>
                        </a:rPr>
                        <a:t>-0.06087</a:t>
                      </a:r>
                      <a:endParaRPr lang="en-IN" sz="9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5145" marR="5145" marT="5145" marB="5145" anchor="ctr"/>
                </a:tc>
                <a:tc>
                  <a:txBody>
                    <a:bodyPr/>
                    <a:lstStyle/>
                    <a:p>
                      <a:pPr algn="just">
                        <a:lnSpc>
                          <a:spcPct val="150000"/>
                        </a:lnSpc>
                        <a:spcAft>
                          <a:spcPts val="800"/>
                        </a:spcAft>
                      </a:pPr>
                      <a:r>
                        <a:rPr lang="en-IN" sz="900" kern="100">
                          <a:effectLst/>
                          <a:latin typeface="Times New Roman" panose="02020603050405020304" pitchFamily="18" charset="0"/>
                          <a:cs typeface="Times New Roman" panose="02020603050405020304" pitchFamily="18" charset="0"/>
                        </a:rPr>
                        <a:t>0.019</a:t>
                      </a:r>
                      <a:endParaRPr lang="en-IN" sz="9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5145" marR="5145" marT="5145" marB="5145" anchor="ctr"/>
                </a:tc>
                <a:tc>
                  <a:txBody>
                    <a:bodyPr/>
                    <a:lstStyle/>
                    <a:p>
                      <a:pPr algn="just">
                        <a:lnSpc>
                          <a:spcPct val="150000"/>
                        </a:lnSpc>
                        <a:spcAft>
                          <a:spcPts val="800"/>
                        </a:spcAft>
                      </a:pPr>
                      <a:r>
                        <a:rPr lang="en-IN" sz="900" kern="100">
                          <a:effectLst/>
                          <a:latin typeface="Times New Roman" panose="02020603050405020304" pitchFamily="18" charset="0"/>
                          <a:cs typeface="Times New Roman" panose="02020603050405020304" pitchFamily="18" charset="0"/>
                        </a:rPr>
                        <a:t>-3.204</a:t>
                      </a:r>
                      <a:endParaRPr lang="en-IN" sz="9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5145" marR="5145" marT="5145" marB="5145" anchor="ctr"/>
                </a:tc>
                <a:tc>
                  <a:txBody>
                    <a:bodyPr/>
                    <a:lstStyle/>
                    <a:p>
                      <a:pPr algn="just">
                        <a:lnSpc>
                          <a:spcPct val="150000"/>
                        </a:lnSpc>
                        <a:spcAft>
                          <a:spcPts val="800"/>
                        </a:spcAft>
                      </a:pPr>
                      <a:r>
                        <a:rPr lang="en-IN" sz="900" kern="100" dirty="0">
                          <a:effectLst/>
                          <a:latin typeface="Times New Roman" panose="02020603050405020304" pitchFamily="18" charset="0"/>
                          <a:cs typeface="Times New Roman" panose="02020603050405020304" pitchFamily="18" charset="0"/>
                        </a:rPr>
                        <a:t>0.0015</a:t>
                      </a:r>
                      <a:endParaRPr lang="en-IN" sz="9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5145" marR="5145" marT="5145" marB="5145" anchor="ctr"/>
                </a:tc>
                <a:tc>
                  <a:txBody>
                    <a:bodyPr/>
                    <a:lstStyle/>
                    <a:p>
                      <a:pPr>
                        <a:lnSpc>
                          <a:spcPct val="107000"/>
                        </a:lnSpc>
                      </a:pPr>
                      <a:endParaRPr lang="en-IN" sz="900" kern="100" dirty="0">
                        <a:effectLst/>
                        <a:latin typeface="Times New Roman" panose="02020603050405020304" pitchFamily="18" charset="0"/>
                        <a:cs typeface="Times New Roman" panose="02020603050405020304" pitchFamily="18" charset="0"/>
                      </a:endParaRPr>
                    </a:p>
                  </a:txBody>
                  <a:tcPr marL="5145" marR="5145" marT="5145" marB="5145" anchor="ctr"/>
                </a:tc>
                <a:extLst>
                  <a:ext uri="{0D108BD9-81ED-4DB2-BD59-A6C34878D82A}">
                    <a16:rowId xmlns:a16="http://schemas.microsoft.com/office/drawing/2014/main" val="1830892632"/>
                  </a:ext>
                </a:extLst>
              </a:tr>
            </a:tbl>
          </a:graphicData>
        </a:graphic>
      </p:graphicFrame>
      <p:sp>
        <p:nvSpPr>
          <p:cNvPr id="4" name="Rectangle 3">
            <a:extLst>
              <a:ext uri="{FF2B5EF4-FFF2-40B4-BE49-F238E27FC236}">
                <a16:creationId xmlns:a16="http://schemas.microsoft.com/office/drawing/2014/main" id="{7D7C74C8-3FBD-4FC1-A0FE-1B67609ED18D}"/>
              </a:ext>
            </a:extLst>
          </p:cNvPr>
          <p:cNvSpPr/>
          <p:nvPr/>
        </p:nvSpPr>
        <p:spPr>
          <a:xfrm>
            <a:off x="7601123" y="550448"/>
            <a:ext cx="3583738" cy="463397"/>
          </a:xfrm>
          <a:prstGeom prst="rect">
            <a:avLst/>
          </a:prstGeom>
        </p:spPr>
        <p:txBody>
          <a:bodyPr wrap="none">
            <a:spAutoFit/>
          </a:bodyPr>
          <a:lstStyle/>
          <a:p>
            <a:pPr algn="just">
              <a:lnSpc>
                <a:spcPct val="150000"/>
              </a:lnSpc>
              <a:spcAft>
                <a:spcPts val="800"/>
              </a:spcAft>
            </a:pPr>
            <a:r>
              <a:rPr lang="en-IN" b="1" kern="100" dirty="0">
                <a:latin typeface="Times New Roman" panose="02020603050405020304" pitchFamily="18" charset="0"/>
                <a:ea typeface="Calibri" panose="020F0502020204030204" pitchFamily="34" charset="0"/>
                <a:cs typeface="Mangal" panose="02040503050203030202" pitchFamily="18" charset="0"/>
              </a:rPr>
              <a:t>Table 4: Regression Analysis Table</a:t>
            </a:r>
            <a:endParaRPr lang="en-IN" sz="1600" kern="100" dirty="0">
              <a:effectLst/>
              <a:latin typeface="Calibri" panose="020F0502020204030204" pitchFamily="34" charset="0"/>
              <a:ea typeface="Calibri" panose="020F0502020204030204" pitchFamily="34" charset="0"/>
              <a:cs typeface="Mangal" panose="02040503050203030202" pitchFamily="18" charset="0"/>
            </a:endParaRPr>
          </a:p>
        </p:txBody>
      </p:sp>
    </p:spTree>
    <p:extLst>
      <p:ext uri="{BB962C8B-B14F-4D97-AF65-F5344CB8AC3E}">
        <p14:creationId xmlns:p14="http://schemas.microsoft.com/office/powerpoint/2010/main" val="1106611175"/>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4BC2C6-D14F-4583-9EB3-96A8F9CBE041}"/>
              </a:ext>
            </a:extLst>
          </p:cNvPr>
          <p:cNvSpPr>
            <a:spLocks noGrp="1"/>
          </p:cNvSpPr>
          <p:nvPr>
            <p:ph type="title"/>
          </p:nvPr>
        </p:nvSpPr>
        <p:spPr>
          <a:xfrm>
            <a:off x="838200" y="416642"/>
            <a:ext cx="10515600" cy="690941"/>
          </a:xfrm>
        </p:spPr>
        <p:txBody>
          <a:bodyPr>
            <a:normAutofit/>
          </a:bodyPr>
          <a:lstStyle/>
          <a:p>
            <a:pPr algn="ctr"/>
            <a:r>
              <a:rPr lang="en-IN" sz="4000" b="1" dirty="0">
                <a:latin typeface="Times New Roman" panose="02020603050405020304" pitchFamily="18" charset="0"/>
                <a:cs typeface="Times New Roman" panose="02020603050405020304" pitchFamily="18" charset="0"/>
              </a:rPr>
              <a:t>DISCUSSION </a:t>
            </a:r>
          </a:p>
        </p:txBody>
      </p:sp>
      <p:sp>
        <p:nvSpPr>
          <p:cNvPr id="4" name="Rectangle 3">
            <a:extLst>
              <a:ext uri="{FF2B5EF4-FFF2-40B4-BE49-F238E27FC236}">
                <a16:creationId xmlns:a16="http://schemas.microsoft.com/office/drawing/2014/main" id="{20FAD1F2-219E-40C5-977E-E7958AC64453}"/>
              </a:ext>
            </a:extLst>
          </p:cNvPr>
          <p:cNvSpPr/>
          <p:nvPr/>
        </p:nvSpPr>
        <p:spPr>
          <a:xfrm>
            <a:off x="403538" y="1197735"/>
            <a:ext cx="11384924" cy="5386090"/>
          </a:xfrm>
          <a:prstGeom prst="rect">
            <a:avLst/>
          </a:prstGeom>
        </p:spPr>
        <p:txBody>
          <a:bodyPr wrap="square">
            <a:spAutoFit/>
          </a:bodyPr>
          <a:lstStyle/>
          <a:p>
            <a:pPr algn="just">
              <a:spcAft>
                <a:spcPts val="800"/>
              </a:spcAft>
            </a:pPr>
            <a:r>
              <a:rPr lang="en-IN" kern="100" dirty="0">
                <a:latin typeface="Times New Roman" panose="02020603050405020304" pitchFamily="18" charset="0"/>
                <a:ea typeface="Calibri" panose="020F0502020204030204" pitchFamily="34" charset="0"/>
                <a:cs typeface="Mangal" panose="02040503050203030202" pitchFamily="18" charset="0"/>
              </a:rPr>
              <a:t>The findings of this study underscore the importance of demographic factors, trading experience, and external influences such as COVID-19 in shaping traders' confidence and perceptions of technical indicators. The positive correlation between age and confidence in using technical indicators, especially in the oil sector, suggests that experience and maturity contribute to a better understanding and utilization of these tools. However, the negative correlation with higher education levels indicates that more educated traders might approach technical indicators with more </a:t>
            </a:r>
            <a:r>
              <a:rPr lang="en-IN" kern="100" dirty="0" err="1">
                <a:latin typeface="Times New Roman" panose="02020603050405020304" pitchFamily="18" charset="0"/>
                <a:ea typeface="Calibri" panose="020F0502020204030204" pitchFamily="34" charset="0"/>
                <a:cs typeface="Mangal" panose="02040503050203030202" pitchFamily="18" charset="0"/>
              </a:rPr>
              <a:t>skepticism</a:t>
            </a:r>
            <a:r>
              <a:rPr lang="en-IN" kern="100" dirty="0">
                <a:latin typeface="Times New Roman" panose="02020603050405020304" pitchFamily="18" charset="0"/>
                <a:ea typeface="Calibri" panose="020F0502020204030204" pitchFamily="34" charset="0"/>
                <a:cs typeface="Mangal" panose="02040503050203030202" pitchFamily="18" charset="0"/>
              </a:rPr>
              <a:t>, particularly in the metal market.</a:t>
            </a:r>
            <a:endParaRPr lang="en-IN" sz="1600" kern="100" dirty="0">
              <a:effectLst/>
              <a:latin typeface="Calibri" panose="020F0502020204030204" pitchFamily="34" charset="0"/>
              <a:ea typeface="Calibri" panose="020F0502020204030204" pitchFamily="34" charset="0"/>
              <a:cs typeface="Mangal" panose="02040503050203030202" pitchFamily="18" charset="0"/>
            </a:endParaRPr>
          </a:p>
          <a:p>
            <a:pPr algn="just">
              <a:spcAft>
                <a:spcPts val="800"/>
              </a:spcAft>
            </a:pPr>
            <a:r>
              <a:rPr lang="en-IN" kern="100" dirty="0">
                <a:latin typeface="Times New Roman" panose="02020603050405020304" pitchFamily="18" charset="0"/>
                <a:ea typeface="Calibri" panose="020F0502020204030204" pitchFamily="34" charset="0"/>
                <a:cs typeface="Mangal" panose="02040503050203030202" pitchFamily="18" charset="0"/>
              </a:rPr>
              <a:t>The significant impact of COVID-19 on investment decisions and the choice of price indicators highlights the need for adaptive strategies in times of crisis. The pandemic has evidently reshaped trading behaviours, increasing the reliance on technical indicators. However, the negative impact on the choice of price indicators suggests a level of uncertainty and the need for more robust and reliable indicators during such periods.</a:t>
            </a:r>
            <a:endParaRPr lang="en-IN" sz="1600" kern="100" dirty="0">
              <a:effectLst/>
              <a:latin typeface="Calibri" panose="020F0502020204030204" pitchFamily="34" charset="0"/>
              <a:ea typeface="Calibri" panose="020F0502020204030204" pitchFamily="34" charset="0"/>
              <a:cs typeface="Mangal" panose="02040503050203030202" pitchFamily="18" charset="0"/>
            </a:endParaRPr>
          </a:p>
          <a:p>
            <a:pPr algn="just">
              <a:spcAft>
                <a:spcPts val="800"/>
              </a:spcAft>
            </a:pPr>
            <a:r>
              <a:rPr lang="en-IN" kern="100" dirty="0">
                <a:latin typeface="Times New Roman" panose="02020603050405020304" pitchFamily="18" charset="0"/>
                <a:ea typeface="Calibri" panose="020F0502020204030204" pitchFamily="34" charset="0"/>
                <a:cs typeface="Mangal" panose="02040503050203030202" pitchFamily="18" charset="0"/>
              </a:rPr>
              <a:t>The varying perceptions of effectiveness and confidence in different commodity sectors indicate that a one-size-fits-all approach to technical indicators is not feasible. While indicators are perceived as effective in agriculture and oil, the mixed and generally negative perceptions in the metal market call for more specialized tools or approaches tailored to the unique characteristics of each market.</a:t>
            </a:r>
            <a:endParaRPr lang="en-IN" sz="1600" kern="100" dirty="0">
              <a:effectLst/>
              <a:latin typeface="Calibri" panose="020F0502020204030204" pitchFamily="34" charset="0"/>
              <a:ea typeface="Calibri" panose="020F0502020204030204" pitchFamily="34" charset="0"/>
              <a:cs typeface="Mangal" panose="02040503050203030202" pitchFamily="18" charset="0"/>
            </a:endParaRPr>
          </a:p>
          <a:p>
            <a:pPr algn="just">
              <a:spcAft>
                <a:spcPts val="800"/>
              </a:spcAft>
            </a:pPr>
            <a:r>
              <a:rPr lang="en-IN" kern="100" dirty="0">
                <a:latin typeface="Times New Roman" panose="02020603050405020304" pitchFamily="18" charset="0"/>
                <a:ea typeface="Calibri" panose="020F0502020204030204" pitchFamily="34" charset="0"/>
                <a:cs typeface="Mangal" panose="02040503050203030202" pitchFamily="18" charset="0"/>
              </a:rPr>
              <a:t>The study's results suggest that combining multiple technical indicators can potentially enhance the accuracy of price predictions, but the effectiveness and confidence in these indicators vary across different commodities and demographic groups. Therefore, traders and analysts should consider these variations when developing and applying technical analysis strategies.</a:t>
            </a:r>
            <a:endParaRPr lang="en-IN" sz="1600" kern="100" dirty="0">
              <a:effectLst/>
              <a:latin typeface="Calibri" panose="020F0502020204030204" pitchFamily="34" charset="0"/>
              <a:ea typeface="Calibri" panose="020F0502020204030204" pitchFamily="34" charset="0"/>
              <a:cs typeface="Mangal" panose="02040503050203030202" pitchFamily="18" charset="0"/>
            </a:endParaRPr>
          </a:p>
        </p:txBody>
      </p:sp>
    </p:spTree>
    <p:extLst>
      <p:ext uri="{BB962C8B-B14F-4D97-AF65-F5344CB8AC3E}">
        <p14:creationId xmlns:p14="http://schemas.microsoft.com/office/powerpoint/2010/main" val="1874894861"/>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80AF11-11F2-4F18-87E6-6425321DD131}"/>
              </a:ext>
            </a:extLst>
          </p:cNvPr>
          <p:cNvSpPr>
            <a:spLocks noGrp="1"/>
          </p:cNvSpPr>
          <p:nvPr>
            <p:ph type="title"/>
          </p:nvPr>
        </p:nvSpPr>
        <p:spPr>
          <a:xfrm>
            <a:off x="838200" y="532551"/>
            <a:ext cx="10515600" cy="716700"/>
          </a:xfrm>
        </p:spPr>
        <p:txBody>
          <a:bodyPr>
            <a:normAutofit/>
          </a:bodyPr>
          <a:lstStyle/>
          <a:p>
            <a:pPr algn="ctr"/>
            <a:r>
              <a:rPr lang="en-IN" sz="4000" b="1" dirty="0">
                <a:latin typeface="Times New Roman" panose="02020603050405020304" pitchFamily="18" charset="0"/>
                <a:cs typeface="Times New Roman" panose="02020603050405020304" pitchFamily="18" charset="0"/>
              </a:rPr>
              <a:t>CONCLSUION</a:t>
            </a:r>
            <a:endParaRPr lang="en-IN" sz="4000" dirty="0">
              <a:latin typeface="Times New Roman" panose="02020603050405020304" pitchFamily="18" charset="0"/>
              <a:cs typeface="Times New Roman" panose="02020603050405020304" pitchFamily="18" charset="0"/>
            </a:endParaRPr>
          </a:p>
        </p:txBody>
      </p:sp>
      <p:sp>
        <p:nvSpPr>
          <p:cNvPr id="3" name="Rectangle 2">
            <a:extLst>
              <a:ext uri="{FF2B5EF4-FFF2-40B4-BE49-F238E27FC236}">
                <a16:creationId xmlns:a16="http://schemas.microsoft.com/office/drawing/2014/main" id="{66072232-C546-48F6-9B8F-A56AA2F3DBE4}"/>
              </a:ext>
            </a:extLst>
          </p:cNvPr>
          <p:cNvSpPr/>
          <p:nvPr/>
        </p:nvSpPr>
        <p:spPr>
          <a:xfrm>
            <a:off x="1322231" y="1390266"/>
            <a:ext cx="9792237" cy="3274614"/>
          </a:xfrm>
          <a:prstGeom prst="rect">
            <a:avLst/>
          </a:prstGeom>
        </p:spPr>
        <p:txBody>
          <a:bodyPr wrap="square">
            <a:spAutoFit/>
          </a:bodyPr>
          <a:lstStyle/>
          <a:p>
            <a:pPr algn="just">
              <a:lnSpc>
                <a:spcPct val="150000"/>
              </a:lnSpc>
              <a:spcAft>
                <a:spcPts val="800"/>
              </a:spcAft>
            </a:pPr>
            <a:r>
              <a:rPr lang="en-IN" sz="2000" kern="100" dirty="0">
                <a:latin typeface="Times New Roman" panose="02020603050405020304" pitchFamily="18" charset="0"/>
                <a:ea typeface="Calibri" panose="020F0502020204030204" pitchFamily="34" charset="0"/>
                <a:cs typeface="Mangal" panose="02040503050203030202" pitchFamily="18" charset="0"/>
              </a:rPr>
              <a:t>In conclusion, this study provides valuable insights into the complex dynamics of technical indicator usage in commodity trading. It highlights the need for a nuanced and adaptable approach that considers demographic factors, trading experience, and market-specific characteristics. The significant impact of COVID-19 further underscores the necessity for flexible and resilient trading strategies that can withstand and adapt to external shocks. By understanding these factors, traders can improve their decision-making processes and enhance the accuracy of their price predictions, ultimately leading to better trading outcomes.</a:t>
            </a:r>
            <a:endParaRPr lang="en-IN" kern="100" dirty="0">
              <a:effectLst/>
              <a:latin typeface="Calibri" panose="020F0502020204030204" pitchFamily="34" charset="0"/>
              <a:ea typeface="Calibri" panose="020F0502020204030204" pitchFamily="34" charset="0"/>
              <a:cs typeface="Mangal" panose="02040503050203030202" pitchFamily="18" charset="0"/>
            </a:endParaRPr>
          </a:p>
        </p:txBody>
      </p:sp>
    </p:spTree>
    <p:extLst>
      <p:ext uri="{BB962C8B-B14F-4D97-AF65-F5344CB8AC3E}">
        <p14:creationId xmlns:p14="http://schemas.microsoft.com/office/powerpoint/2010/main" val="2498984993"/>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8CDE40-D5FD-4C38-96D2-86C8E1822034}"/>
              </a:ext>
            </a:extLst>
          </p:cNvPr>
          <p:cNvSpPr>
            <a:spLocks noGrp="1"/>
          </p:cNvSpPr>
          <p:nvPr>
            <p:ph type="title"/>
          </p:nvPr>
        </p:nvSpPr>
        <p:spPr>
          <a:xfrm>
            <a:off x="838200" y="558309"/>
            <a:ext cx="10515600" cy="600790"/>
          </a:xfrm>
        </p:spPr>
        <p:txBody>
          <a:bodyPr>
            <a:normAutofit fontScale="90000"/>
          </a:bodyPr>
          <a:lstStyle/>
          <a:p>
            <a:pPr algn="ctr"/>
            <a:r>
              <a:rPr lang="en-US" sz="4000" b="1" dirty="0">
                <a:latin typeface="Times New Roman" panose="02020603050405020304" pitchFamily="18" charset="0"/>
                <a:cs typeface="Times New Roman" panose="02020603050405020304" pitchFamily="18" charset="0"/>
              </a:rPr>
              <a:t>REFERENCES</a:t>
            </a:r>
            <a:endParaRPr lang="en-IN" sz="4000" b="1" dirty="0">
              <a:latin typeface="Times New Roman" panose="02020603050405020304" pitchFamily="18" charset="0"/>
              <a:cs typeface="Times New Roman" panose="02020603050405020304" pitchFamily="18" charset="0"/>
            </a:endParaRPr>
          </a:p>
        </p:txBody>
      </p:sp>
      <p:sp>
        <p:nvSpPr>
          <p:cNvPr id="3" name="Rectangle 2">
            <a:extLst>
              <a:ext uri="{FF2B5EF4-FFF2-40B4-BE49-F238E27FC236}">
                <a16:creationId xmlns:a16="http://schemas.microsoft.com/office/drawing/2014/main" id="{3B19389C-F80D-4BEA-8DC3-04AAE9B1E56E}"/>
              </a:ext>
            </a:extLst>
          </p:cNvPr>
          <p:cNvSpPr/>
          <p:nvPr/>
        </p:nvSpPr>
        <p:spPr>
          <a:xfrm>
            <a:off x="437882" y="1258581"/>
            <a:ext cx="11359166" cy="5546839"/>
          </a:xfrm>
          <a:prstGeom prst="rect">
            <a:avLst/>
          </a:prstGeom>
        </p:spPr>
        <p:txBody>
          <a:bodyPr wrap="square">
            <a:spAutoFit/>
          </a:bodyPr>
          <a:lstStyle/>
          <a:p>
            <a:pPr marL="342900" lvl="0" indent="-342900" algn="just">
              <a:lnSpc>
                <a:spcPct val="150000"/>
              </a:lnSpc>
              <a:spcAft>
                <a:spcPts val="800"/>
              </a:spcAft>
              <a:buFont typeface="Arial" panose="020B0604020202020204" pitchFamily="34" charset="0"/>
              <a:buChar char="•"/>
            </a:pPr>
            <a:r>
              <a:rPr lang="en-IN" i="1" kern="100" dirty="0" err="1">
                <a:latin typeface="Times New Roman" panose="02020603050405020304" pitchFamily="18" charset="0"/>
                <a:ea typeface="Calibri" panose="020F0502020204030204" pitchFamily="34" charset="0"/>
                <a:cs typeface="Mangal" panose="02040503050203030202" pitchFamily="18" charset="0"/>
              </a:rPr>
              <a:t>Zhai</a:t>
            </a:r>
            <a:r>
              <a:rPr lang="en-IN" i="1" kern="100" dirty="0">
                <a:latin typeface="Times New Roman" panose="02020603050405020304" pitchFamily="18" charset="0"/>
                <a:ea typeface="Calibri" panose="020F0502020204030204" pitchFamily="34" charset="0"/>
                <a:cs typeface="Mangal" panose="02040503050203030202" pitchFamily="18" charset="0"/>
              </a:rPr>
              <a:t>, Y., Hsu, A., &amp; </a:t>
            </a:r>
            <a:r>
              <a:rPr lang="en-IN" i="1" kern="100" dirty="0" err="1">
                <a:latin typeface="Times New Roman" panose="02020603050405020304" pitchFamily="18" charset="0"/>
                <a:ea typeface="Calibri" panose="020F0502020204030204" pitchFamily="34" charset="0"/>
                <a:cs typeface="Mangal" panose="02040503050203030202" pitchFamily="18" charset="0"/>
              </a:rPr>
              <a:t>Halgamuge</a:t>
            </a:r>
            <a:r>
              <a:rPr lang="en-IN" i="1" kern="100" dirty="0">
                <a:latin typeface="Times New Roman" panose="02020603050405020304" pitchFamily="18" charset="0"/>
                <a:ea typeface="Calibri" panose="020F0502020204030204" pitchFamily="34" charset="0"/>
                <a:cs typeface="Mangal" panose="02040503050203030202" pitchFamily="18" charset="0"/>
              </a:rPr>
              <a:t>, S. (2007). Combining news and technical indicators in daily stock price trends prediction. </a:t>
            </a:r>
            <a:endParaRPr lang="en-IN" sz="1600" i="1" kern="100" dirty="0">
              <a:effectLst/>
              <a:latin typeface="Calibri" panose="020F0502020204030204" pitchFamily="34" charset="0"/>
              <a:ea typeface="Calibri" panose="020F0502020204030204" pitchFamily="34" charset="0"/>
              <a:cs typeface="Mangal" panose="02040503050203030202" pitchFamily="18" charset="0"/>
            </a:endParaRPr>
          </a:p>
          <a:p>
            <a:pPr marL="342900" lvl="0" indent="-342900" algn="just">
              <a:lnSpc>
                <a:spcPct val="150000"/>
              </a:lnSpc>
              <a:spcAft>
                <a:spcPts val="800"/>
              </a:spcAft>
              <a:buFont typeface="Arial" panose="020B0604020202020204" pitchFamily="34" charset="0"/>
              <a:buChar char="•"/>
            </a:pPr>
            <a:r>
              <a:rPr lang="en-IN" i="1" kern="100" dirty="0">
                <a:latin typeface="Times New Roman" panose="02020603050405020304" pitchFamily="18" charset="0"/>
                <a:ea typeface="Calibri" panose="020F0502020204030204" pitchFamily="34" charset="0"/>
                <a:cs typeface="Mangal" panose="02040503050203030202" pitchFamily="18" charset="0"/>
              </a:rPr>
              <a:t>Zhou, Z., Gao, M., Liu, Q., &amp; Xiao, H. (2020). Forecasting stock price movements with multiple data sources: Evidence from stock market in China. </a:t>
            </a:r>
            <a:r>
              <a:rPr lang="en-IN" i="1" kern="100" dirty="0" err="1">
                <a:latin typeface="Times New Roman" panose="02020603050405020304" pitchFamily="18" charset="0"/>
                <a:ea typeface="Calibri" panose="020F0502020204030204" pitchFamily="34" charset="0"/>
                <a:cs typeface="Mangal" panose="02040503050203030202" pitchFamily="18" charset="0"/>
              </a:rPr>
              <a:t>Physica</a:t>
            </a:r>
            <a:r>
              <a:rPr lang="en-IN" i="1" kern="100" dirty="0">
                <a:latin typeface="Times New Roman" panose="02020603050405020304" pitchFamily="18" charset="0"/>
                <a:ea typeface="Calibri" panose="020F0502020204030204" pitchFamily="34" charset="0"/>
                <a:cs typeface="Mangal" panose="02040503050203030202" pitchFamily="18" charset="0"/>
              </a:rPr>
              <a:t> A-statistical Mechanics and Its Applications, 542, 123389. </a:t>
            </a:r>
            <a:endParaRPr lang="en-IN" sz="1600" i="1" kern="100" dirty="0">
              <a:effectLst/>
              <a:latin typeface="Calibri" panose="020F0502020204030204" pitchFamily="34" charset="0"/>
              <a:ea typeface="Calibri" panose="020F0502020204030204" pitchFamily="34" charset="0"/>
              <a:cs typeface="Mangal" panose="02040503050203030202" pitchFamily="18" charset="0"/>
            </a:endParaRPr>
          </a:p>
          <a:p>
            <a:pPr marL="342900" lvl="0" indent="-342900" algn="just">
              <a:lnSpc>
                <a:spcPct val="150000"/>
              </a:lnSpc>
              <a:spcAft>
                <a:spcPts val="800"/>
              </a:spcAft>
              <a:buFont typeface="Arial" panose="020B0604020202020204" pitchFamily="34" charset="0"/>
              <a:buChar char="•"/>
            </a:pPr>
            <a:r>
              <a:rPr lang="en-IN" i="1" kern="100" dirty="0">
                <a:latin typeface="Times New Roman" panose="02020603050405020304" pitchFamily="18" charset="0"/>
                <a:ea typeface="Calibri" panose="020F0502020204030204" pitchFamily="34" charset="0"/>
                <a:cs typeface="Mangal" panose="02040503050203030202" pitchFamily="18" charset="0"/>
              </a:rPr>
              <a:t>Wang, J., Zhou, H., Hong, T., Li, X., &amp; Wang, S. (2020). A multi-granularity heterogeneous combination approach to crude oil price forecasting. Energy Economics, 91, 104790. </a:t>
            </a:r>
            <a:endParaRPr lang="en-IN" sz="1600" i="1" kern="100" dirty="0">
              <a:effectLst/>
              <a:latin typeface="Calibri" panose="020F0502020204030204" pitchFamily="34" charset="0"/>
              <a:ea typeface="Calibri" panose="020F0502020204030204" pitchFamily="34" charset="0"/>
              <a:cs typeface="Mangal" panose="02040503050203030202" pitchFamily="18" charset="0"/>
            </a:endParaRPr>
          </a:p>
          <a:p>
            <a:pPr marL="342900" lvl="0" indent="-342900" algn="just">
              <a:lnSpc>
                <a:spcPct val="150000"/>
              </a:lnSpc>
              <a:spcAft>
                <a:spcPts val="800"/>
              </a:spcAft>
              <a:buFont typeface="Arial" panose="020B0604020202020204" pitchFamily="34" charset="0"/>
              <a:buChar char="•"/>
            </a:pPr>
            <a:r>
              <a:rPr lang="en-IN" i="1" kern="100" dirty="0" err="1">
                <a:latin typeface="Times New Roman" panose="02020603050405020304" pitchFamily="18" charset="0"/>
                <a:ea typeface="Calibri" panose="020F0502020204030204" pitchFamily="34" charset="0"/>
                <a:cs typeface="Mangal" panose="02040503050203030202" pitchFamily="18" charset="0"/>
              </a:rPr>
              <a:t>Lahmiri</a:t>
            </a:r>
            <a:r>
              <a:rPr lang="en-IN" i="1" kern="100" dirty="0">
                <a:latin typeface="Times New Roman" panose="02020603050405020304" pitchFamily="18" charset="0"/>
                <a:ea typeface="Calibri" panose="020F0502020204030204" pitchFamily="34" charset="0"/>
                <a:cs typeface="Mangal" panose="02040503050203030202" pitchFamily="18" charset="0"/>
              </a:rPr>
              <a:t>, S. (2018). A technical analysis information fusion approach for stock price analysis and modelling. Fluctuation and Noise Letters, 17, 1850007. </a:t>
            </a:r>
            <a:endParaRPr lang="en-IN" sz="1600" i="1" kern="100" dirty="0">
              <a:effectLst/>
              <a:latin typeface="Calibri" panose="020F0502020204030204" pitchFamily="34" charset="0"/>
              <a:ea typeface="Calibri" panose="020F0502020204030204" pitchFamily="34" charset="0"/>
              <a:cs typeface="Mangal" panose="02040503050203030202" pitchFamily="18" charset="0"/>
            </a:endParaRPr>
          </a:p>
          <a:p>
            <a:pPr marL="342900" lvl="0" indent="-342900" algn="just">
              <a:lnSpc>
                <a:spcPct val="150000"/>
              </a:lnSpc>
              <a:spcAft>
                <a:spcPts val="800"/>
              </a:spcAft>
              <a:buFont typeface="Arial" panose="020B0604020202020204" pitchFamily="34" charset="0"/>
              <a:buChar char="•"/>
            </a:pPr>
            <a:r>
              <a:rPr lang="en-IN" i="1" kern="100" dirty="0">
                <a:latin typeface="Times New Roman" panose="02020603050405020304" pitchFamily="18" charset="0"/>
                <a:ea typeface="Calibri" panose="020F0502020204030204" pitchFamily="34" charset="0"/>
                <a:cs typeface="Mangal" panose="02040503050203030202" pitchFamily="18" charset="0"/>
              </a:rPr>
              <a:t>George, J. P., Nair, A. M., &amp; </a:t>
            </a:r>
            <a:r>
              <a:rPr lang="en-IN" i="1" kern="100" dirty="0" err="1">
                <a:latin typeface="Times New Roman" panose="02020603050405020304" pitchFamily="18" charset="0"/>
                <a:ea typeface="Calibri" panose="020F0502020204030204" pitchFamily="34" charset="0"/>
                <a:cs typeface="Mangal" panose="02040503050203030202" pitchFamily="18" charset="0"/>
              </a:rPr>
              <a:t>Yathish</a:t>
            </a:r>
            <a:r>
              <a:rPr lang="en-IN" i="1" kern="100" dirty="0">
                <a:latin typeface="Times New Roman" panose="02020603050405020304" pitchFamily="18" charset="0"/>
                <a:ea typeface="Calibri" panose="020F0502020204030204" pitchFamily="34" charset="0"/>
                <a:cs typeface="Mangal" panose="02040503050203030202" pitchFamily="18" charset="0"/>
              </a:rPr>
              <a:t>, S. (2021). Analysis of market behavior using popular digital design technical indicators and neural network. Expert Clouds and Applications. </a:t>
            </a:r>
            <a:endParaRPr lang="en-IN" sz="1600" i="1" kern="100" dirty="0">
              <a:effectLst/>
              <a:latin typeface="Calibri" panose="020F0502020204030204" pitchFamily="34" charset="0"/>
              <a:ea typeface="Calibri" panose="020F0502020204030204" pitchFamily="34" charset="0"/>
              <a:cs typeface="Mangal" panose="02040503050203030202" pitchFamily="18" charset="0"/>
            </a:endParaRPr>
          </a:p>
          <a:p>
            <a:pPr marL="342900" lvl="0" indent="-342900" algn="just">
              <a:lnSpc>
                <a:spcPct val="150000"/>
              </a:lnSpc>
              <a:spcAft>
                <a:spcPts val="800"/>
              </a:spcAft>
              <a:buFont typeface="Arial" panose="020B0604020202020204" pitchFamily="34" charset="0"/>
              <a:buChar char="•"/>
            </a:pPr>
            <a:r>
              <a:rPr lang="en-IN" i="1" kern="100" dirty="0" err="1">
                <a:latin typeface="Times New Roman" panose="02020603050405020304" pitchFamily="18" charset="0"/>
                <a:ea typeface="Calibri" panose="020F0502020204030204" pitchFamily="34" charset="0"/>
                <a:cs typeface="Mangal" panose="02040503050203030202" pitchFamily="18" charset="0"/>
              </a:rPr>
              <a:t>Sirohi</a:t>
            </a:r>
            <a:r>
              <a:rPr lang="en-IN" i="1" kern="100" dirty="0">
                <a:latin typeface="Times New Roman" panose="02020603050405020304" pitchFamily="18" charset="0"/>
                <a:ea typeface="Calibri" panose="020F0502020204030204" pitchFamily="34" charset="0"/>
                <a:cs typeface="Mangal" panose="02040503050203030202" pitchFamily="18" charset="0"/>
              </a:rPr>
              <a:t>, A., </a:t>
            </a:r>
            <a:r>
              <a:rPr lang="en-IN" i="1" kern="100" dirty="0" err="1">
                <a:latin typeface="Times New Roman" panose="02020603050405020304" pitchFamily="18" charset="0"/>
                <a:ea typeface="Calibri" panose="020F0502020204030204" pitchFamily="34" charset="0"/>
                <a:cs typeface="Mangal" panose="02040503050203030202" pitchFamily="18" charset="0"/>
              </a:rPr>
              <a:t>Mahato</a:t>
            </a:r>
            <a:r>
              <a:rPr lang="en-IN" i="1" kern="100" dirty="0">
                <a:latin typeface="Times New Roman" panose="02020603050405020304" pitchFamily="18" charset="0"/>
                <a:ea typeface="Calibri" panose="020F0502020204030204" pitchFamily="34" charset="0"/>
                <a:cs typeface="Mangal" panose="02040503050203030202" pitchFamily="18" charset="0"/>
              </a:rPr>
              <a:t>, P., &amp; Attar, V. (2014). Multiple kernel learning for stock price direction prediction. 2014 International Conference on Advances in Engineering &amp; Technology Research (ICAETR - 2014), 1-4. </a:t>
            </a:r>
            <a:endParaRPr lang="en-IN" sz="1600" i="1" kern="100" dirty="0">
              <a:effectLst/>
              <a:latin typeface="Calibri" panose="020F0502020204030204" pitchFamily="34" charset="0"/>
              <a:ea typeface="Calibri" panose="020F0502020204030204" pitchFamily="34" charset="0"/>
              <a:cs typeface="Mangal" panose="02040503050203030202" pitchFamily="18" charset="0"/>
            </a:endParaRPr>
          </a:p>
        </p:txBody>
      </p:sp>
    </p:spTree>
    <p:extLst>
      <p:ext uri="{BB962C8B-B14F-4D97-AF65-F5344CB8AC3E}">
        <p14:creationId xmlns:p14="http://schemas.microsoft.com/office/powerpoint/2010/main" val="1825291985"/>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82DED7-9C29-46B3-8BD1-0F8201D1255E}"/>
              </a:ext>
            </a:extLst>
          </p:cNvPr>
          <p:cNvSpPr>
            <a:spLocks noGrp="1"/>
          </p:cNvSpPr>
          <p:nvPr>
            <p:ph type="title"/>
          </p:nvPr>
        </p:nvSpPr>
        <p:spPr>
          <a:xfrm>
            <a:off x="4344473" y="2766218"/>
            <a:ext cx="3503053" cy="1325563"/>
          </a:xfrm>
        </p:spPr>
        <p:txBody>
          <a:bodyPr>
            <a:noAutofit/>
          </a:bodyPr>
          <a:lstStyle/>
          <a:p>
            <a:pPr algn="ctr"/>
            <a:r>
              <a:rPr lang="en-IN" sz="5000" b="1" dirty="0">
                <a:latin typeface="Times New Roman" panose="02020603050405020304" pitchFamily="18" charset="0"/>
                <a:cs typeface="Times New Roman" panose="02020603050405020304" pitchFamily="18" charset="0"/>
              </a:rPr>
              <a:t>THANK</a:t>
            </a:r>
            <a:br>
              <a:rPr lang="en-IN" sz="5000" b="1" dirty="0">
                <a:latin typeface="Times New Roman" panose="02020603050405020304" pitchFamily="18" charset="0"/>
                <a:cs typeface="Times New Roman" panose="02020603050405020304" pitchFamily="18" charset="0"/>
              </a:rPr>
            </a:br>
            <a:r>
              <a:rPr lang="en-IN" sz="5000" b="1" dirty="0">
                <a:latin typeface="Times New Roman" panose="02020603050405020304" pitchFamily="18" charset="0"/>
                <a:cs typeface="Times New Roman" panose="02020603050405020304" pitchFamily="18" charset="0"/>
              </a:rPr>
              <a:t>YOU</a:t>
            </a:r>
          </a:p>
        </p:txBody>
      </p:sp>
    </p:spTree>
    <p:extLst>
      <p:ext uri="{BB962C8B-B14F-4D97-AF65-F5344CB8AC3E}">
        <p14:creationId xmlns:p14="http://schemas.microsoft.com/office/powerpoint/2010/main" val="856663078"/>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Damask">
  <a:themeElements>
    <a:clrScheme name="Damask">
      <a:dk1>
        <a:sysClr val="windowText" lastClr="000000"/>
      </a:dk1>
      <a:lt1>
        <a:sysClr val="window" lastClr="FFFFFF"/>
      </a:lt1>
      <a:dk2>
        <a:srgbClr val="2A5B7F"/>
      </a:dk2>
      <a:lt2>
        <a:srgbClr val="ABDAFC"/>
      </a:lt2>
      <a:accent1>
        <a:srgbClr val="9EC544"/>
      </a:accent1>
      <a:accent2>
        <a:srgbClr val="50BEA3"/>
      </a:accent2>
      <a:accent3>
        <a:srgbClr val="4A9CCC"/>
      </a:accent3>
      <a:accent4>
        <a:srgbClr val="9A66CA"/>
      </a:accent4>
      <a:accent5>
        <a:srgbClr val="C54F71"/>
      </a:accent5>
      <a:accent6>
        <a:srgbClr val="DE9C3C"/>
      </a:accent6>
      <a:hlink>
        <a:srgbClr val="6BA9DA"/>
      </a:hlink>
      <a:folHlink>
        <a:srgbClr val="A0BCD3"/>
      </a:folHlink>
    </a:clrScheme>
    <a:fontScheme name="Damask">
      <a:majorFont>
        <a:latin typeface="Bookman Old Style" panose="0205060405050502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Rockwell" panose="02060603020205020403"/>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Damask">
      <a:fillStyleLst>
        <a:solidFill>
          <a:schemeClr val="phClr"/>
        </a:solidFill>
        <a:gradFill rotWithShape="1">
          <a:gsLst>
            <a:gs pos="0">
              <a:schemeClr val="phClr">
                <a:tint val="48000"/>
                <a:satMod val="105000"/>
                <a:lumMod val="110000"/>
              </a:schemeClr>
            </a:gs>
            <a:gs pos="100000">
              <a:schemeClr val="phClr">
                <a:tint val="78000"/>
                <a:satMod val="109000"/>
                <a:lumMod val="100000"/>
              </a:schemeClr>
            </a:gs>
          </a:gsLst>
          <a:lin ang="5400000" scaled="0"/>
        </a:gradFill>
        <a:gradFill rotWithShape="1">
          <a:gsLst>
            <a:gs pos="0">
              <a:schemeClr val="phClr">
                <a:tint val="94000"/>
                <a:satMod val="100000"/>
                <a:lumMod val="104000"/>
              </a:schemeClr>
            </a:gs>
            <a:gs pos="69000">
              <a:schemeClr val="phClr">
                <a:shade val="86000"/>
                <a:satMod val="130000"/>
                <a:lumMod val="102000"/>
              </a:schemeClr>
            </a:gs>
            <a:gs pos="100000">
              <a:schemeClr val="phClr">
                <a:shade val="72000"/>
                <a:satMod val="130000"/>
                <a:lumMod val="100000"/>
              </a:schemeClr>
            </a:gs>
          </a:gsLst>
          <a:lin ang="5400000" scaled="0"/>
        </a:gradFill>
      </a:fillStyleLst>
      <a:lnStyleLst>
        <a:ln w="12700" cap="flat" cmpd="sng" algn="ctr">
          <a:solidFill>
            <a:schemeClr val="phClr"/>
          </a:solidFill>
          <a:prstDash val="solid"/>
        </a:ln>
        <a:ln w="19050"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50800" dist="38100" dir="5400000" sy="96000" rotWithShape="0">
              <a:srgbClr val="000000">
                <a:alpha val="54000"/>
              </a:srgbClr>
            </a:outerShdw>
          </a:effectLst>
        </a:effectStyle>
        <a:effectStyle>
          <a:effectLst>
            <a:outerShdw blurRad="76200" dist="38100" dir="5400000" algn="ctr" rotWithShape="0">
              <a:srgbClr val="000000">
                <a:alpha val="76000"/>
              </a:srgbClr>
            </a:outerShdw>
          </a:effectLst>
          <a:scene3d>
            <a:camera prst="orthographicFront">
              <a:rot lat="0" lon="0" rev="0"/>
            </a:camera>
            <a:lightRig rig="balanced" dir="t"/>
          </a:scene3d>
          <a:sp3d prstMaterial="matte">
            <a:bevelT w="25400" h="25400" prst="relaxedInset"/>
          </a:sp3d>
        </a:effectStyle>
      </a:effectStyleLst>
      <a:bgFillStyleLst>
        <a:solidFill>
          <a:schemeClr val="phClr"/>
        </a:solidFill>
        <a:solidFill>
          <a:schemeClr val="phClr">
            <a:tint val="95000"/>
            <a:satMod val="170000"/>
          </a:schemeClr>
        </a:solidFill>
        <a:blipFill rotWithShape="1">
          <a:blip xmlns:r="http://schemas.openxmlformats.org/officeDocument/2006/relationships" r:embed="rId1">
            <a:duotone>
              <a:schemeClr val="phClr">
                <a:shade val="18000"/>
                <a:satMod val="160000"/>
                <a:lumMod val="28000"/>
              </a:schemeClr>
              <a:schemeClr val="phClr">
                <a:tint val="95000"/>
                <a:satMod val="160000"/>
                <a:lumMod val="116000"/>
              </a:schemeClr>
            </a:duotone>
          </a:blip>
          <a:stretch/>
        </a:blipFill>
      </a:bgFillStyleLst>
    </a:fmtScheme>
  </a:themeElements>
  <a:objectDefaults/>
  <a:extraClrSchemeLst/>
  <a:extLst>
    <a:ext uri="{05A4C25C-085E-4340-85A3-A5531E510DB2}">
      <thm15:themeFamily xmlns:thm15="http://schemas.microsoft.com/office/thememl/2012/main" name="Damask" id="{F9A299A0-33D0-4E0F-9F3F-7163E3744208}" vid="{746EEEEA-FB6A-406B-B510-531588D54811}"/>
    </a:ext>
  </a:extLst>
</a:theme>
</file>

<file path=docProps/app.xml><?xml version="1.0" encoding="utf-8"?>
<Properties xmlns="http://schemas.openxmlformats.org/officeDocument/2006/extended-properties" xmlns:vt="http://schemas.openxmlformats.org/officeDocument/2006/docPropsVTypes">
  <Template>Damask</Template>
  <TotalTime>40</TotalTime>
  <Words>3032</Words>
  <Application>Microsoft Office PowerPoint</Application>
  <PresentationFormat>Widescreen</PresentationFormat>
  <Paragraphs>218</Paragraphs>
  <Slides>15</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15</vt:i4>
      </vt:variant>
    </vt:vector>
  </HeadingPairs>
  <TitlesOfParts>
    <vt:vector size="22" baseType="lpstr">
      <vt:lpstr>Arial</vt:lpstr>
      <vt:lpstr>Bookman Old Style</vt:lpstr>
      <vt:lpstr>Calibri</vt:lpstr>
      <vt:lpstr>Courier New</vt:lpstr>
      <vt:lpstr>Rockwell</vt:lpstr>
      <vt:lpstr>Times New Roman</vt:lpstr>
      <vt:lpstr>Damask</vt:lpstr>
      <vt:lpstr>COMBINING MULTIPLE TECHNICAL INDICATORS FOR ENHANCED ACCURACY IN PRICE PREDICTION IN THE COMMODITY MARKET: IN REFERENCE TO COVID-19</vt:lpstr>
      <vt:lpstr>ABSTRACT</vt:lpstr>
      <vt:lpstr>INTRODUCTION</vt:lpstr>
      <vt:lpstr>METHODOLOGY</vt:lpstr>
      <vt:lpstr>METHODOLOGY Conti...</vt:lpstr>
      <vt:lpstr>METHODOLOGY Conti...</vt:lpstr>
      <vt:lpstr>RESULT AND ANALYSIS</vt:lpstr>
      <vt:lpstr>PowerPoint Presentation</vt:lpstr>
      <vt:lpstr>PowerPoint Presentation</vt:lpstr>
      <vt:lpstr>PowerPoint Presentation</vt:lpstr>
      <vt:lpstr>PowerPoint Presentation</vt:lpstr>
      <vt:lpstr>DISCUSSION </vt:lpstr>
      <vt:lpstr>CONCLSUION</vt:lpstr>
      <vt:lpstr>REFERENCES</vt:lpstr>
      <vt:lpstr>THANK YOU</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COMBINING MULTIPLE TECHNICAL INDICATORS FOR ENHANCED ACCURACY IN PRICE PREDICTION IN THE COMMODITY MARKET: IN REFERENCE TO COVID-19</dc:title>
  <dc:creator>qwe</dc:creator>
  <cp:lastModifiedBy>intel</cp:lastModifiedBy>
  <cp:revision>48</cp:revision>
  <dcterms:created xsi:type="dcterms:W3CDTF">2024-08-22T13:12:33Z</dcterms:created>
  <dcterms:modified xsi:type="dcterms:W3CDTF">2024-08-28T06:19:24Z</dcterms:modified>
</cp:coreProperties>
</file>