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sldIdLst>
    <p:sldId id="256" r:id="rId2"/>
    <p:sldId id="258" r:id="rId3"/>
    <p:sldId id="257"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23" autoAdjust="0"/>
    <p:restoredTop sz="94660"/>
  </p:normalViewPr>
  <p:slideViewPr>
    <p:cSldViewPr snapToGrid="0">
      <p:cViewPr varScale="1">
        <p:scale>
          <a:sx n="65" d="100"/>
          <a:sy n="65" d="100"/>
        </p:scale>
        <p:origin x="69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722C38D-E85F-41D0-A1F5-AD68331D0A6C}" type="datetimeFigureOut">
              <a:rPr lang="en-US" smtClean="0"/>
              <a:t>16-Mar-26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147173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9722C38D-E85F-41D0-A1F5-AD68331D0A6C}" type="datetimeFigureOut">
              <a:rPr lang="en-US" smtClean="0"/>
              <a:t>16-Mar-26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1729428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22C38D-E85F-41D0-A1F5-AD68331D0A6C}" type="datetimeFigureOut">
              <a:rPr lang="en-US" smtClean="0"/>
              <a:t>16-Mar-26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80365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22C38D-E85F-41D0-A1F5-AD68331D0A6C}" type="datetimeFigureOut">
              <a:rPr lang="en-US" smtClean="0"/>
              <a:t>16-Mar-26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466267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22C38D-E85F-41D0-A1F5-AD68331D0A6C}" type="datetimeFigureOut">
              <a:rPr lang="en-US" smtClean="0"/>
              <a:t>16-Mar-26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1370151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9722C38D-E85F-41D0-A1F5-AD68331D0A6C}" type="datetimeFigureOut">
              <a:rPr lang="en-US" smtClean="0"/>
              <a:t>16-Mar-26</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850870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722C38D-E85F-41D0-A1F5-AD68331D0A6C}" type="datetimeFigureOut">
              <a:rPr lang="en-US" smtClean="0"/>
              <a:t>16-Mar-26</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25699271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9722C38D-E85F-41D0-A1F5-AD68331D0A6C}" type="datetimeFigureOut">
              <a:rPr lang="en-US" smtClean="0"/>
              <a:t>16-Mar-26</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3079653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22C38D-E85F-41D0-A1F5-AD68331D0A6C}" type="datetimeFigureOut">
              <a:rPr lang="en-US" smtClean="0"/>
              <a:t>16-Mar-26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1894718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22C38D-E85F-41D0-A1F5-AD68331D0A6C}" type="datetimeFigureOut">
              <a:rPr lang="en-US" smtClean="0"/>
              <a:t>16-Mar-26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2503163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722C38D-E85F-41D0-A1F5-AD68331D0A6C}" type="datetimeFigureOut">
              <a:rPr lang="en-US" smtClean="0"/>
              <a:t>16-Mar-26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5801140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722C38D-E85F-41D0-A1F5-AD68331D0A6C}" type="datetimeFigureOut">
              <a:rPr lang="en-US" smtClean="0"/>
              <a:t>16-Mar-26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7D9422-7D0A-47BA-AB27-59C6C9590321}"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5561322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22C38D-E85F-41D0-A1F5-AD68331D0A6C}" type="datetimeFigureOut">
              <a:rPr lang="en-US" smtClean="0"/>
              <a:t>16-Mar-26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34359872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722C38D-E85F-41D0-A1F5-AD68331D0A6C}" type="datetimeFigureOut">
              <a:rPr lang="en-US" smtClean="0"/>
              <a:t>16-Mar-26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20315296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722C38D-E85F-41D0-A1F5-AD68331D0A6C}" type="datetimeFigureOut">
              <a:rPr lang="en-US" smtClean="0"/>
              <a:t>16-Mar-26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23681089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22C38D-E85F-41D0-A1F5-AD68331D0A6C}" type="datetimeFigureOut">
              <a:rPr lang="en-US" smtClean="0"/>
              <a:t>16-Mar-26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13762061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22C38D-E85F-41D0-A1F5-AD68331D0A6C}" type="datetimeFigureOut">
              <a:rPr lang="en-US" smtClean="0"/>
              <a:t>16-Mar-26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7D9422-7D0A-47BA-AB27-59C6C9590321}" type="slidenum">
              <a:rPr lang="en-US" smtClean="0"/>
              <a:t>‹#›</a:t>
            </a:fld>
            <a:endParaRPr lang="en-US"/>
          </a:p>
        </p:txBody>
      </p:sp>
    </p:spTree>
    <p:extLst>
      <p:ext uri="{BB962C8B-B14F-4D97-AF65-F5344CB8AC3E}">
        <p14:creationId xmlns:p14="http://schemas.microsoft.com/office/powerpoint/2010/main" val="23263806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722C38D-E85F-41D0-A1F5-AD68331D0A6C}" type="datetimeFigureOut">
              <a:rPr lang="en-US" smtClean="0"/>
              <a:t>16-Mar-26</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77D9422-7D0A-47BA-AB27-59C6C9590321}" type="slidenum">
              <a:rPr lang="en-US" smtClean="0"/>
              <a:t>‹#›</a:t>
            </a:fld>
            <a:endParaRPr lang="en-US"/>
          </a:p>
        </p:txBody>
      </p:sp>
    </p:spTree>
    <p:extLst>
      <p:ext uri="{BB962C8B-B14F-4D97-AF65-F5344CB8AC3E}">
        <p14:creationId xmlns:p14="http://schemas.microsoft.com/office/powerpoint/2010/main" val="3429907593"/>
      </p:ext>
    </p:extLst>
  </p:cSld>
  <p:clrMap bg1="dk1" tx1="lt1" bg2="dk2" tx2="lt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 id="2147483718"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1B8EC-93C5-ECC7-B5B4-B0ED1DF037C8}"/>
              </a:ext>
            </a:extLst>
          </p:cNvPr>
          <p:cNvSpPr>
            <a:spLocks noGrp="1"/>
          </p:cNvSpPr>
          <p:nvPr>
            <p:ph type="ctrTitle"/>
          </p:nvPr>
        </p:nvSpPr>
        <p:spPr>
          <a:xfrm>
            <a:off x="1524000" y="1981199"/>
            <a:ext cx="9144000" cy="1528763"/>
          </a:xfrm>
        </p:spPr>
        <p:txBody>
          <a:bodyPr>
            <a:noAutofit/>
          </a:bodyPr>
          <a:lstStyle/>
          <a:p>
            <a:pPr algn="ctr"/>
            <a:r>
              <a:rPr lang="en-US" sz="2800" b="1" dirty="0">
                <a:latin typeface="Times New Roman" panose="02020603050405020304" pitchFamily="18" charset="0"/>
                <a:cs typeface="Times New Roman" panose="02020603050405020304" pitchFamily="18" charset="0"/>
              </a:rPr>
              <a:t>PHILOSOPHICAL DEBATES IN ANCIENT INDIA AND THEIR INFLUENCE ON THE FORMATION OF EARLY BUDDHIST THOUGHT</a:t>
            </a:r>
          </a:p>
        </p:txBody>
      </p:sp>
    </p:spTree>
    <p:extLst>
      <p:ext uri="{BB962C8B-B14F-4D97-AF65-F5344CB8AC3E}">
        <p14:creationId xmlns:p14="http://schemas.microsoft.com/office/powerpoint/2010/main" val="411428371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7266B-FBAF-7A49-1CE4-F736A9125685}"/>
              </a:ext>
            </a:extLst>
          </p:cNvPr>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Abstract </a:t>
            </a:r>
          </a:p>
        </p:txBody>
      </p:sp>
      <p:sp>
        <p:nvSpPr>
          <p:cNvPr id="3" name="Content Placeholder 2">
            <a:extLst>
              <a:ext uri="{FF2B5EF4-FFF2-40B4-BE49-F238E27FC236}">
                <a16:creationId xmlns:a16="http://schemas.microsoft.com/office/drawing/2014/main" id="{82B5A84B-536E-F9DA-486D-D1BD74A449AF}"/>
              </a:ext>
            </a:extLst>
          </p:cNvPr>
          <p:cNvSpPr>
            <a:spLocks noGrp="1"/>
          </p:cNvSpPr>
          <p:nvPr>
            <p:ph idx="1"/>
          </p:nvPr>
        </p:nvSpPr>
        <p:spPr>
          <a:xfrm>
            <a:off x="442453" y="1267467"/>
            <a:ext cx="11103436" cy="5137815"/>
          </a:xfrm>
        </p:spPr>
        <p:txBody>
          <a:bodyPr>
            <a:normAutofit lnSpcReduction="10000"/>
          </a:bodyPr>
          <a:lstStyle/>
          <a:p>
            <a:pPr algn="just">
              <a:lnSpc>
                <a:spcPct val="150000"/>
              </a:lnSpc>
            </a:pPr>
            <a:r>
              <a:rPr lang="en-US" sz="1800" dirty="0">
                <a:latin typeface="Times New Roman" panose="02020603050405020304" pitchFamily="18" charset="0"/>
                <a:cs typeface="Times New Roman" panose="02020603050405020304" pitchFamily="18" charset="0"/>
              </a:rPr>
              <a:t>Ancient India had been a focus of a highly philosophical argument where philosophers argued on the issues associated with morality, existence, destiny, and liberation. </a:t>
            </a:r>
          </a:p>
          <a:p>
            <a:pPr algn="just">
              <a:lnSpc>
                <a:spcPct val="150000"/>
              </a:lnSpc>
            </a:pPr>
            <a:r>
              <a:rPr lang="en-US" sz="1800" dirty="0">
                <a:latin typeface="Times New Roman" panose="02020603050405020304" pitchFamily="18" charset="0"/>
                <a:cs typeface="Times New Roman" panose="02020603050405020304" pitchFamily="18" charset="0"/>
              </a:rPr>
              <a:t>In the sixth century BCE, several philosophical schools have sprouted that disputed traditional religious beliefs and provided other explanations of karma, the soul, rebirth, and human agency. Buddha teachings as taught by Siddhartha Gautama evolved as a reaction to these intellectual debates and offered a unique philosophical view.</a:t>
            </a:r>
          </a:p>
          <a:p>
            <a:pPr algn="just">
              <a:lnSpc>
                <a:spcPct val="150000"/>
              </a:lnSpc>
            </a:pPr>
            <a:r>
              <a:rPr lang="en-US" sz="1800" dirty="0">
                <a:latin typeface="Times New Roman" panose="02020603050405020304" pitchFamily="18" charset="0"/>
                <a:cs typeface="Times New Roman" panose="02020603050405020304" pitchFamily="18" charset="0"/>
              </a:rPr>
              <a:t>The paper will focus on the philosophical climate of ancient India and discuss the concepts of the current Buddhist teachers like Purana Kassapa, Makkhali Gosala, Ajita Kesakambali, Pakudha Kaccaya, and Sanjaya Belattiputra and how these ideas contributed to the development of the early Buddhist thought. </a:t>
            </a:r>
          </a:p>
          <a:p>
            <a:pPr algn="just">
              <a:lnSpc>
                <a:spcPct val="150000"/>
              </a:lnSpc>
            </a:pPr>
            <a:r>
              <a:rPr lang="en-US" sz="1800" dirty="0">
                <a:latin typeface="Times New Roman" panose="02020603050405020304" pitchFamily="18" charset="0"/>
                <a:cs typeface="Times New Roman" panose="02020603050405020304" pitchFamily="18" charset="0"/>
              </a:rPr>
              <a:t>The paper puts emphasis on the way Buddhism rebuffed radical philosophical views and offered a moderate approach based on the Middle Way, ethical behavior, and dependent origination. It also argues about the significant role played by canonical literature especially the Pāli Tripiṭaka in the preservation and growth of early Buddhist philosophy.</a:t>
            </a:r>
            <a:endParaRPr lang="en-US" sz="1800" dirty="0"/>
          </a:p>
        </p:txBody>
      </p:sp>
    </p:spTree>
    <p:extLst>
      <p:ext uri="{BB962C8B-B14F-4D97-AF65-F5344CB8AC3E}">
        <p14:creationId xmlns:p14="http://schemas.microsoft.com/office/powerpoint/2010/main" val="3815464084"/>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06362-EBD2-6B44-2041-7B3CBAF349D5}"/>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INTRODUCTION</a:t>
            </a:r>
            <a:br>
              <a:rPr lang="en-US" dirty="0"/>
            </a:br>
            <a:endParaRPr lang="en-US" dirty="0"/>
          </a:p>
        </p:txBody>
      </p:sp>
      <p:sp>
        <p:nvSpPr>
          <p:cNvPr id="3" name="Content Placeholder 2">
            <a:extLst>
              <a:ext uri="{FF2B5EF4-FFF2-40B4-BE49-F238E27FC236}">
                <a16:creationId xmlns:a16="http://schemas.microsoft.com/office/drawing/2014/main" id="{B48F057E-280B-A773-3CB3-9D3E7118C87A}"/>
              </a:ext>
            </a:extLst>
          </p:cNvPr>
          <p:cNvSpPr>
            <a:spLocks noGrp="1"/>
          </p:cNvSpPr>
          <p:nvPr>
            <p:ph idx="1"/>
          </p:nvPr>
        </p:nvSpPr>
        <p:spPr>
          <a:xfrm>
            <a:off x="483880" y="1331259"/>
            <a:ext cx="11285333" cy="5335012"/>
          </a:xfrm>
        </p:spPr>
        <p:txBody>
          <a:bodyPr>
            <a:normAutofit fontScale="70000" lnSpcReduction="20000"/>
          </a:bodyPr>
          <a:lstStyle/>
          <a:p>
            <a:pPr algn="just">
              <a:lnSpc>
                <a:spcPct val="150000"/>
              </a:lnSpc>
            </a:pPr>
            <a:r>
              <a:rPr lang="en-US" sz="2600" dirty="0">
                <a:latin typeface="Times New Roman" panose="02020603050405020304" pitchFamily="18" charset="0"/>
                <a:cs typeface="Times New Roman" panose="02020603050405020304" pitchFamily="18" charset="0"/>
              </a:rPr>
              <a:t>The ancient India was a significant hub of philosophies and spiritualism. The Indian subcontinent in the sixth century BCE was the time of dramatic intellectual change marked by the rise of many philosophical traditions and religious movements. </a:t>
            </a:r>
          </a:p>
          <a:p>
            <a:pPr algn="just">
              <a:lnSpc>
                <a:spcPct val="150000"/>
              </a:lnSpc>
            </a:pPr>
            <a:r>
              <a:rPr lang="en-US" sz="2600" dirty="0">
                <a:latin typeface="Times New Roman" panose="02020603050405020304" pitchFamily="18" charset="0"/>
                <a:cs typeface="Times New Roman" panose="02020603050405020304" pitchFamily="18" charset="0"/>
              </a:rPr>
              <a:t>The discussions between scholars, ascetics and teachers were based on the consideration of some primary questions about the essence of existence, the reason of human suffering, the issue of moral responsibility and the chances of liberation. Such philosophic debates resulted in the creation of a dynamic intellectual climate where new ideas and visions of reality were actively searched.</a:t>
            </a:r>
          </a:p>
          <a:p>
            <a:pPr algn="just">
              <a:lnSpc>
                <a:spcPct val="150000"/>
              </a:lnSpc>
            </a:pPr>
            <a:r>
              <a:rPr lang="en-US" sz="2600" dirty="0">
                <a:latin typeface="Times New Roman" panose="02020603050405020304" pitchFamily="18" charset="0"/>
                <a:cs typeface="Times New Roman" panose="02020603050405020304" pitchFamily="18" charset="0"/>
              </a:rPr>
              <a:t>It is here in this historical and intellectual setting that Siddhartha Gautama was born and came to be known later on as the Buddha. He started teaching about a systematic course, which was intended to realize the essence of suffering and to free himself and herself after receiving enlightenment through profound meditation and reflection. </a:t>
            </a:r>
          </a:p>
          <a:p>
            <a:pPr algn="just">
              <a:lnSpc>
                <a:spcPct val="150000"/>
              </a:lnSpc>
            </a:pPr>
            <a:r>
              <a:rPr lang="en-US" sz="2600" dirty="0">
                <a:latin typeface="Times New Roman" panose="02020603050405020304" pitchFamily="18" charset="0"/>
                <a:cs typeface="Times New Roman" panose="02020603050405020304" pitchFamily="18" charset="0"/>
              </a:rPr>
              <a:t>His teachings sought answers to critical questions regarding the nature of human being, ethical behavior and building wisdom. The Buddha paid much attention to a pragmatic approach to spiritual evolution through ethical discipline, meditation, and the realization of the nature of reality.</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250394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C9FEB-8A24-9DF3-125F-F4A2A849F2DB}"/>
              </a:ext>
            </a:extLst>
          </p:cNvPr>
          <p:cNvSpPr>
            <a:spLocks noGrp="1"/>
          </p:cNvSpPr>
          <p:nvPr>
            <p:ph type="title"/>
          </p:nvPr>
        </p:nvSpPr>
        <p:spPr>
          <a:xfrm>
            <a:off x="778847" y="0"/>
            <a:ext cx="9404723" cy="1400530"/>
          </a:xfrm>
        </p:spPr>
        <p:txBody>
          <a:bodyPr>
            <a:normAutofit/>
          </a:bodyPr>
          <a:lstStyle/>
          <a:p>
            <a:pPr algn="ctr"/>
            <a:r>
              <a:rPr lang="en-US" sz="3600" b="1" dirty="0">
                <a:latin typeface="Times New Roman" panose="02020603050405020304" pitchFamily="18" charset="0"/>
                <a:cs typeface="Times New Roman" panose="02020603050405020304" pitchFamily="18" charset="0"/>
              </a:rPr>
              <a:t>HISTORICAL DEVELOPMENT OF EARLY BUDDHISM</a:t>
            </a:r>
          </a:p>
        </p:txBody>
      </p:sp>
      <p:sp>
        <p:nvSpPr>
          <p:cNvPr id="7" name="TextBox 6">
            <a:extLst>
              <a:ext uri="{FF2B5EF4-FFF2-40B4-BE49-F238E27FC236}">
                <a16:creationId xmlns:a16="http://schemas.microsoft.com/office/drawing/2014/main" id="{6AFAFB73-1702-F8BA-F51F-28A75448BB44}"/>
              </a:ext>
            </a:extLst>
          </p:cNvPr>
          <p:cNvSpPr txBox="1"/>
          <p:nvPr/>
        </p:nvSpPr>
        <p:spPr>
          <a:xfrm>
            <a:off x="608190" y="1226810"/>
            <a:ext cx="10975619" cy="4868962"/>
          </a:xfrm>
          <a:prstGeom prst="rect">
            <a:avLst/>
          </a:prstGeom>
          <a:noFill/>
        </p:spPr>
        <p:txBody>
          <a:bodyPr wrap="square">
            <a:spAutoFit/>
          </a:bodyPr>
          <a:lstStyle/>
          <a:p>
            <a:pPr marL="342900" marR="0" indent="-342900" algn="just">
              <a:lnSpc>
                <a:spcPct val="150000"/>
              </a:lnSpc>
              <a:spcBef>
                <a:spcPts val="1000"/>
              </a:spcBef>
              <a:buClr>
                <a:schemeClr val="bg2">
                  <a:lumMod val="40000"/>
                  <a:lumOff val="60000"/>
                </a:schemeClr>
              </a:buClr>
              <a:buSzPct val="80000"/>
              <a:buFont typeface="Wingdings 3" charset="2"/>
              <a:buChar char=""/>
            </a:pPr>
            <a:r>
              <a:rPr lang="en-US" dirty="0">
                <a:latin typeface="Times New Roman" panose="02020603050405020304" pitchFamily="18" charset="0"/>
                <a:ea typeface="+mj-ea"/>
                <a:cs typeface="Times New Roman" panose="02020603050405020304" pitchFamily="18" charset="0"/>
              </a:rPr>
              <a:t>The emergence of Buddhism has a close relationship with the life and teaching of Siddhartha Gautama who went on to be the Buddha. His birth place was Lumbini just near the Himalayan region and he led a luxurious life as a prince in his early life. But his experiences of old age, illness, death, and a roaming ascetic made him doubt the character of human existence and misery.</a:t>
            </a:r>
          </a:p>
          <a:p>
            <a:pPr marL="342900" marR="0" indent="-342900" algn="just">
              <a:lnSpc>
                <a:spcPct val="150000"/>
              </a:lnSpc>
              <a:spcBef>
                <a:spcPts val="1000"/>
              </a:spcBef>
              <a:buClr>
                <a:schemeClr val="bg2">
                  <a:lumMod val="40000"/>
                  <a:lumOff val="60000"/>
                </a:schemeClr>
              </a:buClr>
              <a:buSzPct val="80000"/>
              <a:buFont typeface="Wingdings 3" charset="2"/>
              <a:buChar char=""/>
            </a:pPr>
            <a:r>
              <a:rPr lang="en-US" sz="1800" dirty="0">
                <a:effectLst/>
                <a:latin typeface="Times New Roman" panose="02020603050405020304" pitchFamily="18" charset="0"/>
                <a:ea typeface="Calibri" panose="020F0502020204030204" pitchFamily="34" charset="0"/>
              </a:rPr>
              <a:t>The experiences led him to reject the worldly life and pursue the spiritual truth by means of meditation and philosophical contemplation. Having spent years of ascetic life and reflection, he reached the point of enlightenment when he was sitting, contemplating under the Bodhi tree. This enlightenment equipped him with deep knowledge on the reasons of suffering and the ways of escaping the suffering.</a:t>
            </a:r>
          </a:p>
          <a:p>
            <a:pPr marL="342900" marR="0" indent="-342900" algn="just">
              <a:lnSpc>
                <a:spcPct val="150000"/>
              </a:lnSpc>
              <a:spcBef>
                <a:spcPts val="1000"/>
              </a:spcBef>
              <a:buClr>
                <a:schemeClr val="bg2">
                  <a:lumMod val="40000"/>
                  <a:lumOff val="60000"/>
                </a:schemeClr>
              </a:buClr>
              <a:buSzPct val="80000"/>
              <a:buFont typeface="Wingdings 3" charset="2"/>
              <a:buChar char=""/>
            </a:pPr>
            <a:r>
              <a:rPr lang="en-US" sz="1800" dirty="0">
                <a:effectLst/>
                <a:latin typeface="Times New Roman" panose="02020603050405020304" pitchFamily="18" charset="0"/>
                <a:ea typeface="Calibri" panose="020F0502020204030204" pitchFamily="34" charset="0"/>
              </a:rPr>
              <a:t>The main teachings of the Buddha are based on the Four Noble Truths and they reveal that suffering exists, it occurs due to desire, it is possible to be conquered and the path that would bring to the elimination of suffering is the Noble Eightfold Path. </a:t>
            </a:r>
            <a:endParaRPr lang="en-US" dirty="0"/>
          </a:p>
        </p:txBody>
      </p:sp>
    </p:spTree>
    <p:extLst>
      <p:ext uri="{BB962C8B-B14F-4D97-AF65-F5344CB8AC3E}">
        <p14:creationId xmlns:p14="http://schemas.microsoft.com/office/powerpoint/2010/main" val="1477935311"/>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77632-3CBD-E9FB-5F1C-198F69E82F0D}"/>
              </a:ext>
            </a:extLst>
          </p:cNvPr>
          <p:cNvSpPr>
            <a:spLocks noGrp="1"/>
          </p:cNvSpPr>
          <p:nvPr>
            <p:ph type="title"/>
          </p:nvPr>
        </p:nvSpPr>
        <p:spPr>
          <a:xfrm>
            <a:off x="882085" y="0"/>
            <a:ext cx="9404723" cy="1400530"/>
          </a:xfrm>
        </p:spPr>
        <p:txBody>
          <a:bodyPr>
            <a:normAutofit/>
          </a:bodyPr>
          <a:lstStyle/>
          <a:p>
            <a:pPr algn="ctr"/>
            <a:r>
              <a:rPr lang="en-US" sz="4000" b="1" dirty="0">
                <a:latin typeface="Times New Roman" panose="02020603050405020304" pitchFamily="18" charset="0"/>
                <a:cs typeface="Times New Roman" panose="02020603050405020304" pitchFamily="18" charset="0"/>
              </a:rPr>
              <a:t>INTELLECTUAL CLIMATE OF ANCIENT INDIA</a:t>
            </a:r>
          </a:p>
        </p:txBody>
      </p:sp>
      <p:sp>
        <p:nvSpPr>
          <p:cNvPr id="3" name="Content Placeholder 2">
            <a:extLst>
              <a:ext uri="{FF2B5EF4-FFF2-40B4-BE49-F238E27FC236}">
                <a16:creationId xmlns:a16="http://schemas.microsoft.com/office/drawing/2014/main" id="{ED060C44-EE8A-F1DA-8B51-7345B71068E8}"/>
              </a:ext>
            </a:extLst>
          </p:cNvPr>
          <p:cNvSpPr>
            <a:spLocks noGrp="1"/>
          </p:cNvSpPr>
          <p:nvPr>
            <p:ph idx="1"/>
          </p:nvPr>
        </p:nvSpPr>
        <p:spPr>
          <a:xfrm>
            <a:off x="454382" y="1400529"/>
            <a:ext cx="11314832" cy="5103509"/>
          </a:xfrm>
        </p:spPr>
        <p:txBody>
          <a:bodyPr>
            <a:normAutofit/>
          </a:bodyPr>
          <a:lstStyle/>
          <a:p>
            <a:pPr algn="just">
              <a:lnSpc>
                <a:spcPct val="160000"/>
              </a:lnSpc>
            </a:pPr>
            <a:r>
              <a:rPr lang="en-US" sz="1800" dirty="0">
                <a:effectLst/>
                <a:latin typeface="Times New Roman" panose="02020603050405020304" pitchFamily="18" charset="0"/>
                <a:ea typeface="Calibri" panose="020F0502020204030204" pitchFamily="34" charset="0"/>
              </a:rPr>
              <a:t>The rise of Buddhism took place in an open intellectual and spiritual atmosphere that defined the ancient Indian society in the sixth-century BCE. </a:t>
            </a:r>
          </a:p>
          <a:p>
            <a:pPr algn="just">
              <a:lnSpc>
                <a:spcPct val="160000"/>
              </a:lnSpc>
            </a:pPr>
            <a:r>
              <a:rPr lang="en-US" sz="1800" dirty="0">
                <a:effectLst/>
                <a:latin typeface="Times New Roman" panose="02020603050405020304" pitchFamily="18" charset="0"/>
                <a:ea typeface="Calibri" panose="020F0502020204030204" pitchFamily="34" charset="0"/>
              </a:rPr>
              <a:t>It was the time when a great number of philosophical traditions were created to explain the core features of the human existence, moral duty and spiritual freedom. </a:t>
            </a:r>
          </a:p>
          <a:p>
            <a:pPr algn="just">
              <a:lnSpc>
                <a:spcPct val="160000"/>
              </a:lnSpc>
            </a:pPr>
            <a:r>
              <a:rPr lang="en-US" sz="1800" dirty="0">
                <a:effectLst/>
                <a:latin typeface="Times New Roman" panose="02020603050405020304" pitchFamily="18" charset="0"/>
                <a:ea typeface="Calibri" panose="020F0502020204030204" pitchFamily="34" charset="0"/>
              </a:rPr>
              <a:t>The co-existence of different religious and philosophical opinions formed a rich environment of searching and discussing. </a:t>
            </a:r>
          </a:p>
          <a:p>
            <a:pPr algn="just">
              <a:lnSpc>
                <a:spcPct val="160000"/>
              </a:lnSpc>
            </a:pPr>
            <a:r>
              <a:rPr lang="en-US" sz="1800" dirty="0">
                <a:effectLst/>
                <a:latin typeface="Times New Roman" panose="02020603050405020304" pitchFamily="18" charset="0"/>
                <a:ea typeface="Calibri" panose="020F0502020204030204" pitchFamily="34" charset="0"/>
              </a:rPr>
              <a:t>This kind of atmosphere encouraged the scrutiny of the existing beliefs and provoked the development of new philosophical positions that responded to the ethical and metaphysical issues of the era.</a:t>
            </a:r>
          </a:p>
          <a:p>
            <a:pPr algn="just">
              <a:lnSpc>
                <a:spcPct val="160000"/>
              </a:lnSpc>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 intellectual activity of the era when Buddhism was developed was quite high. Various philosophers and religious educators came up with different theories on existence, morality and nature of the universe. </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04277742"/>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B5EFF-CE7C-C6C7-5114-CC467B7419CA}"/>
              </a:ext>
            </a:extLst>
          </p:cNvPr>
          <p:cNvSpPr>
            <a:spLocks noGrp="1"/>
          </p:cNvSpPr>
          <p:nvPr>
            <p:ph type="title"/>
          </p:nvPr>
        </p:nvSpPr>
        <p:spPr>
          <a:xfrm>
            <a:off x="874220" y="0"/>
            <a:ext cx="9404723" cy="1400530"/>
          </a:xfrm>
        </p:spPr>
        <p:txBody>
          <a:bodyPr>
            <a:normAutofit/>
          </a:bodyPr>
          <a:lstStyle/>
          <a:p>
            <a:pPr algn="ctr"/>
            <a:r>
              <a:rPr lang="en-US" sz="4000" b="1" dirty="0">
                <a:latin typeface="Times New Roman" panose="02020603050405020304" pitchFamily="18" charset="0"/>
                <a:cs typeface="Times New Roman" panose="02020603050405020304" pitchFamily="18" charset="0"/>
              </a:rPr>
              <a:t>PHILOSOPHICAL DEBATES AND CONTEMPORARY TEACHERS</a:t>
            </a:r>
          </a:p>
        </p:txBody>
      </p:sp>
      <p:sp>
        <p:nvSpPr>
          <p:cNvPr id="3" name="Content Placeholder 2">
            <a:extLst>
              <a:ext uri="{FF2B5EF4-FFF2-40B4-BE49-F238E27FC236}">
                <a16:creationId xmlns:a16="http://schemas.microsoft.com/office/drawing/2014/main" id="{BA899ED9-1884-F63C-E11D-1A426AEBA779}"/>
              </a:ext>
            </a:extLst>
          </p:cNvPr>
          <p:cNvSpPr>
            <a:spLocks noGrp="1"/>
          </p:cNvSpPr>
          <p:nvPr>
            <p:ph idx="1"/>
          </p:nvPr>
        </p:nvSpPr>
        <p:spPr>
          <a:xfrm>
            <a:off x="395389" y="1400530"/>
            <a:ext cx="11506559" cy="5177251"/>
          </a:xfrm>
        </p:spPr>
        <p:txBody>
          <a:bodyPr>
            <a:normAutofit lnSpcReduction="10000"/>
          </a:bodyPr>
          <a:lstStyle/>
          <a:p>
            <a:pPr algn="just">
              <a:lnSpc>
                <a:spcPct val="150000"/>
              </a:lnSpc>
            </a:pPr>
            <a:r>
              <a:rPr lang="en-US" sz="1800" dirty="0">
                <a:effectLst/>
                <a:latin typeface="Times New Roman" panose="02020603050405020304" pitchFamily="18" charset="0"/>
                <a:ea typeface="Calibri" panose="020F0502020204030204" pitchFamily="34" charset="0"/>
              </a:rPr>
              <a:t>These were the days of several prominent philosophers and religious teachers. Their teachings were the embodiment of a variety of philosophical points of view which were also involved into the philosophical debate of ancient India.</a:t>
            </a:r>
          </a:p>
          <a:p>
            <a:pPr algn="just">
              <a:lnSpc>
                <a:spcPct val="150000"/>
              </a:lnSpc>
            </a:pPr>
            <a:r>
              <a:rPr lang="en-US" sz="1800" dirty="0">
                <a:effectLst/>
                <a:latin typeface="Times New Roman" panose="02020603050405020304" pitchFamily="18" charset="0"/>
                <a:ea typeface="Calibri" panose="020F0502020204030204" pitchFamily="34" charset="0"/>
              </a:rPr>
              <a:t>Some of the most prominent teachers included Purana Kassapa, Makkhali Gosala, Ajita Kesakambali, Pakudha Kaccayana and Sanjaya Belattiputra. These philosophers made their own explanations of human existence, and the type of reality.</a:t>
            </a:r>
          </a:p>
          <a:p>
            <a:pPr algn="just">
              <a:lnSpc>
                <a:spcPct val="150000"/>
              </a:lnSpc>
            </a:pPr>
            <a:r>
              <a:rPr lang="en-US" sz="1800" dirty="0">
                <a:effectLst/>
                <a:latin typeface="Times New Roman" panose="02020603050405020304" pitchFamily="18" charset="0"/>
                <a:ea typeface="Calibri" panose="020F0502020204030204" pitchFamily="34" charset="0"/>
              </a:rPr>
              <a:t>A popular religious educator was Purana Kassapa who spread the doctrine of non-action, which is commonly called </a:t>
            </a:r>
            <a:r>
              <a:rPr lang="en-US" sz="1800" dirty="0" err="1">
                <a:effectLst/>
                <a:latin typeface="Times New Roman" panose="02020603050405020304" pitchFamily="18" charset="0"/>
                <a:ea typeface="Calibri" panose="020F0502020204030204" pitchFamily="34" charset="0"/>
              </a:rPr>
              <a:t>Akriyavada</a:t>
            </a:r>
            <a:r>
              <a:rPr lang="en-US" sz="1800" dirty="0">
                <a:effectLst/>
                <a:latin typeface="Times New Roman" panose="02020603050405020304" pitchFamily="18" charset="0"/>
                <a:ea typeface="Calibri" panose="020F0502020204030204" pitchFamily="34" charset="0"/>
              </a:rPr>
              <a:t>. As per this doctrine, human action has no morality and it does not affect the fate of the soul.</a:t>
            </a:r>
            <a:endParaRPr lang="en-US" sz="1800" dirty="0">
              <a:latin typeface="Times New Roman" panose="02020603050405020304" pitchFamily="18" charset="0"/>
              <a:ea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rPr>
              <a:t>According to him, killing, charity or ethical behaviour are all actions that yield no spiritual fruits. His philosophy of soul dictates that soul is not subjected to human behavior. This perception denied the classical belief of karma and questioned the religious principles of most religious communities.</a:t>
            </a:r>
          </a:p>
          <a:p>
            <a:pPr algn="just">
              <a:lnSpc>
                <a:spcPct val="150000"/>
              </a:lnSpc>
            </a:pPr>
            <a:r>
              <a:rPr lang="en-US" sz="1800" dirty="0">
                <a:effectLst/>
                <a:latin typeface="Times New Roman" panose="02020603050405020304" pitchFamily="18" charset="0"/>
                <a:ea typeface="Calibri" panose="020F0502020204030204" pitchFamily="34" charset="0"/>
              </a:rPr>
              <a:t>This doctrine was strongly condemned by the Buddha who stressed that deliberate actions are very important in future experience.</a:t>
            </a: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4616534"/>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A3D3C-0255-672B-9F8E-43E182E2813D}"/>
              </a:ext>
            </a:extLst>
          </p:cNvPr>
          <p:cNvSpPr>
            <a:spLocks noGrp="1"/>
          </p:cNvSpPr>
          <p:nvPr>
            <p:ph type="title"/>
          </p:nvPr>
        </p:nvSpPr>
        <p:spPr>
          <a:xfrm>
            <a:off x="645130" y="0"/>
            <a:ext cx="9404723" cy="1400530"/>
          </a:xfrm>
        </p:spPr>
        <p:txBody>
          <a:bodyPr>
            <a:normAutofit/>
          </a:bodyPr>
          <a:lstStyle/>
          <a:p>
            <a:pPr algn="ctr"/>
            <a:r>
              <a:rPr lang="en-US" sz="4000" b="1" dirty="0">
                <a:latin typeface="Times New Roman" panose="02020603050405020304" pitchFamily="18" charset="0"/>
                <a:cs typeface="Times New Roman" panose="02020603050405020304" pitchFamily="18" charset="0"/>
              </a:rPr>
              <a:t>INFLUENCE ON EARLY BUDDHIST PHILOSOPHY</a:t>
            </a:r>
          </a:p>
        </p:txBody>
      </p:sp>
      <p:sp>
        <p:nvSpPr>
          <p:cNvPr id="3" name="Content Placeholder 2">
            <a:extLst>
              <a:ext uri="{FF2B5EF4-FFF2-40B4-BE49-F238E27FC236}">
                <a16:creationId xmlns:a16="http://schemas.microsoft.com/office/drawing/2014/main" id="{DB2E9886-B297-B9FC-8A23-E21BBD8B8890}"/>
              </a:ext>
            </a:extLst>
          </p:cNvPr>
          <p:cNvSpPr>
            <a:spLocks noGrp="1"/>
          </p:cNvSpPr>
          <p:nvPr>
            <p:ph idx="1"/>
          </p:nvPr>
        </p:nvSpPr>
        <p:spPr>
          <a:xfrm>
            <a:off x="351144" y="1400530"/>
            <a:ext cx="11609798" cy="5236244"/>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refusal to accept extreme positions that prevailed in the intellectual discussions of the ancient India was one of the greatest contributions made by early Buddhist philosophy. A number of modern philosophical traditions had radical interpretations about the destiny, moral responsibility, and the nature of existence.</a:t>
            </a:r>
          </a:p>
          <a:p>
            <a:pPr algn="just">
              <a:lnSpc>
                <a:spcPct val="150000"/>
              </a:lnSpc>
            </a:pPr>
            <a:r>
              <a:rPr lang="en-US" sz="1800" dirty="0">
                <a:latin typeface="Times New Roman" panose="02020603050405020304" pitchFamily="18" charset="0"/>
                <a:cs typeface="Times New Roman" panose="02020603050405020304" pitchFamily="18" charset="0"/>
              </a:rPr>
              <a:t>Other teachers refused to acknowledge the effects of human actions as ethical and maintained that moral behavior did not impact on the afterlife.  Some others advanced the strict determinism, arguing that human life was completely governed by the fortune and that individual efforts did not play any actual role in defining the fate of a person. </a:t>
            </a:r>
          </a:p>
          <a:p>
            <a:pPr algn="just">
              <a:lnSpc>
                <a:spcPct val="150000"/>
              </a:lnSpc>
            </a:pPr>
            <a:r>
              <a:rPr lang="en-US" sz="1800" dirty="0">
                <a:latin typeface="Times New Roman" panose="02020603050405020304" pitchFamily="18" charset="0"/>
                <a:cs typeface="Times New Roman" panose="02020603050405020304" pitchFamily="18" charset="0"/>
              </a:rPr>
              <a:t>The materialists’ philosophers denied the concept of rebirth and continuity of spirit by the claim that human beings consisted of physical elements alone.</a:t>
            </a:r>
          </a:p>
          <a:p>
            <a:pPr algn="just">
              <a:lnSpc>
                <a:spcPct val="150000"/>
              </a:lnSpc>
            </a:pPr>
            <a:r>
              <a:rPr lang="en-US" sz="1800" dirty="0">
                <a:latin typeface="Times New Roman" panose="02020603050405020304" pitchFamily="18" charset="0"/>
                <a:cs typeface="Times New Roman" panose="02020603050405020304" pitchFamily="18" charset="0"/>
              </a:rPr>
              <a:t>The Buddha was very critical of these teachings and believed that these two radicalities could not be used as answers to what suffering is and how one can be liberated. The early Buddhist philosophy was thus against nihilistic and deterministic stands and placed emphasis on morality, self-efficacy, and wisdom.</a:t>
            </a:r>
          </a:p>
          <a:p>
            <a:endParaRPr lang="en-US" dirty="0"/>
          </a:p>
        </p:txBody>
      </p:sp>
    </p:spTree>
    <p:extLst>
      <p:ext uri="{BB962C8B-B14F-4D97-AF65-F5344CB8AC3E}">
        <p14:creationId xmlns:p14="http://schemas.microsoft.com/office/powerpoint/2010/main" val="3764200555"/>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60DE9-BC10-D137-F278-10F2003C8884}"/>
              </a:ext>
            </a:extLst>
          </p:cNvPr>
          <p:cNvSpPr>
            <a:spLocks noGrp="1"/>
          </p:cNvSpPr>
          <p:nvPr>
            <p:ph type="title"/>
          </p:nvPr>
        </p:nvSpPr>
        <p:spPr>
          <a:xfrm>
            <a:off x="442243" y="92394"/>
            <a:ext cx="10209683" cy="1400530"/>
          </a:xfrm>
        </p:spPr>
        <p:txBody>
          <a:bodyPr>
            <a:normAutofit fontScale="90000"/>
          </a:bodyPr>
          <a:lstStyle/>
          <a:p>
            <a:pPr algn="ctr"/>
            <a:r>
              <a:rPr lang="en-US" sz="4000" b="1" dirty="0">
                <a:latin typeface="Times New Roman" panose="02020603050405020304" pitchFamily="18" charset="0"/>
                <a:cs typeface="Times New Roman" panose="02020603050405020304" pitchFamily="18" charset="0"/>
              </a:rPr>
              <a:t>CANONICAL LITERATURE AND THE DEVELOPMENT OF BUDDHIST THOUGHT</a:t>
            </a:r>
          </a:p>
        </p:txBody>
      </p:sp>
      <p:sp>
        <p:nvSpPr>
          <p:cNvPr id="3" name="Content Placeholder 2">
            <a:extLst>
              <a:ext uri="{FF2B5EF4-FFF2-40B4-BE49-F238E27FC236}">
                <a16:creationId xmlns:a16="http://schemas.microsoft.com/office/drawing/2014/main" id="{B3AE4223-E68B-0F14-057B-A09C1CFBF430}"/>
              </a:ext>
            </a:extLst>
          </p:cNvPr>
          <p:cNvSpPr>
            <a:spLocks noGrp="1"/>
          </p:cNvSpPr>
          <p:nvPr>
            <p:ph idx="1"/>
          </p:nvPr>
        </p:nvSpPr>
        <p:spPr>
          <a:xfrm>
            <a:off x="324464" y="1508239"/>
            <a:ext cx="11385755" cy="4892560"/>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maintenance and propagation of the teachings of the Buddha was very instrumental in the shaping of the Buddhist philosophy. Following the death of Buddha, his disciples aimed at preserving the teachings of Buddha so that they would be able to keep guiding the future generations. </a:t>
            </a:r>
          </a:p>
          <a:p>
            <a:pPr algn="just">
              <a:lnSpc>
                <a:spcPct val="150000"/>
              </a:lnSpc>
            </a:pPr>
            <a:r>
              <a:rPr lang="en-US" sz="1800" dirty="0">
                <a:latin typeface="Times New Roman" panose="02020603050405020304" pitchFamily="18" charset="0"/>
                <a:cs typeface="Times New Roman" panose="02020603050405020304" pitchFamily="18" charset="0"/>
              </a:rPr>
              <a:t>The monks in the monastic community used their own method of teaching and learning because no one was allowed to use writing as a tool of expanding their religious knowledge, so the initial teaching process was conducted through recitations and memorization. This oral tradition guaranteed continuity and authenticity of the teachings of Buddha over a few centuries.</a:t>
            </a:r>
          </a:p>
          <a:p>
            <a:pPr algn="just">
              <a:lnSpc>
                <a:spcPct val="150000"/>
              </a:lnSpc>
            </a:pPr>
            <a:r>
              <a:rPr lang="en-US" sz="1800" dirty="0">
                <a:effectLst/>
                <a:latin typeface="Times New Roman" panose="02020603050405020304" pitchFamily="18" charset="0"/>
                <a:ea typeface="Calibri" panose="020F0502020204030204" pitchFamily="34" charset="0"/>
              </a:rPr>
              <a:t>With time, these teachings were collected in a systematic set of books referred to as the Tripitaka, translating as three baskets. These sutras were the initial literature of Buddhism, which acted as the main source of authority on Buddhism teaching among the followers of Buddhism. The Tripitaka is historically further split into 3 major parts, the Vinaya Pitaka, the Sutta Pitaka and the Abhidhamma Pitaka. </a:t>
            </a: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0591936"/>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371ED-605A-7210-7F4D-122333918B76}"/>
              </a:ext>
            </a:extLst>
          </p:cNvPr>
          <p:cNvSpPr>
            <a:spLocks noGrp="1"/>
          </p:cNvSpPr>
          <p:nvPr>
            <p:ph type="title"/>
          </p:nvPr>
        </p:nvSpPr>
        <p:spPr>
          <a:xfrm>
            <a:off x="733621" y="221226"/>
            <a:ext cx="9404723" cy="830392"/>
          </a:xfrm>
        </p:spPr>
        <p:txBody>
          <a:bodyPr>
            <a:normAutofit/>
          </a:bodyPr>
          <a:lstStyle/>
          <a:p>
            <a:pPr algn="ctr"/>
            <a:r>
              <a:rPr lang="en-US" sz="4000" b="1" dirty="0">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DDDBC1DE-1753-FF57-3D09-AECC57F911F0}"/>
              </a:ext>
            </a:extLst>
          </p:cNvPr>
          <p:cNvSpPr>
            <a:spLocks noGrp="1"/>
          </p:cNvSpPr>
          <p:nvPr>
            <p:ph idx="1"/>
          </p:nvPr>
        </p:nvSpPr>
        <p:spPr>
          <a:xfrm>
            <a:off x="410138" y="1227008"/>
            <a:ext cx="11477062" cy="5409766"/>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ancient Indian philosophical arguments were very instrumental in the evolution of the early Buddhist philosophy archived in the canonical tradition of the Pali language. </a:t>
            </a:r>
          </a:p>
          <a:p>
            <a:pPr algn="just">
              <a:lnSpc>
                <a:spcPct val="150000"/>
              </a:lnSpc>
            </a:pPr>
            <a:r>
              <a:rPr lang="en-US" sz="1800" dirty="0">
                <a:latin typeface="Times New Roman" panose="02020603050405020304" pitchFamily="18" charset="0"/>
                <a:cs typeface="Times New Roman" panose="02020603050405020304" pitchFamily="18" charset="0"/>
              </a:rPr>
              <a:t>The philosophical atmosphere of the sixth century BCE was marked with the existence of various philosophical educators who suggested various definitions of morality, causation, fate, and the nature of the self. </a:t>
            </a:r>
          </a:p>
          <a:p>
            <a:pPr algn="just">
              <a:lnSpc>
                <a:spcPct val="150000"/>
              </a:lnSpc>
            </a:pPr>
            <a:r>
              <a:rPr lang="en-US" sz="1800" dirty="0">
                <a:latin typeface="Times New Roman" panose="02020603050405020304" pitchFamily="18" charset="0"/>
                <a:cs typeface="Times New Roman" panose="02020603050405020304" pitchFamily="18" charset="0"/>
              </a:rPr>
              <a:t>The Buddha created a unique philosophical formulation that overcame the shortcomings of these current perspectives through a critical analysis of the teachings of his contemporary doctrines of Purana Kassapa, Makkhali Gosala, Ajita Kesakambali, Pakudha Kaccayana, and Sanjaya Belattiputra. </a:t>
            </a:r>
          </a:p>
          <a:p>
            <a:pPr algn="just">
              <a:lnSpc>
                <a:spcPct val="150000"/>
              </a:lnSpc>
            </a:pPr>
            <a:r>
              <a:rPr lang="en-US" sz="1800" dirty="0">
                <a:latin typeface="Times New Roman" panose="02020603050405020304" pitchFamily="18" charset="0"/>
                <a:cs typeface="Times New Roman" panose="02020603050405020304" pitchFamily="18" charset="0"/>
              </a:rPr>
              <a:t>The early Buddhist doctrine stressed ethical behavior, awareness, and wisdom as the key factors to defeat suffering and achieve freedom. </a:t>
            </a:r>
          </a:p>
          <a:p>
            <a:pPr algn="just">
              <a:lnSpc>
                <a:spcPct val="150000"/>
              </a:lnSpc>
            </a:pPr>
            <a:r>
              <a:rPr lang="en-US" sz="1800" dirty="0">
                <a:latin typeface="Times New Roman" panose="02020603050405020304" pitchFamily="18" charset="0"/>
                <a:cs typeface="Times New Roman" panose="02020603050405020304" pitchFamily="18" charset="0"/>
              </a:rPr>
              <a:t>The principle of the Middle Way gave a moderate way to spiritual growth as it disregarded the two extremes of asceticism and philosophical views which included radical skepticism, strong determinism, and moral nihilism.</a:t>
            </a:r>
            <a:endParaRPr lang="en-US" dirty="0"/>
          </a:p>
        </p:txBody>
      </p:sp>
    </p:spTree>
    <p:extLst>
      <p:ext uri="{BB962C8B-B14F-4D97-AF65-F5344CB8AC3E}">
        <p14:creationId xmlns:p14="http://schemas.microsoft.com/office/powerpoint/2010/main" val="1494744597"/>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9D9C8-A098-42EE-03C0-8A088084B39D}"/>
              </a:ext>
            </a:extLst>
          </p:cNvPr>
          <p:cNvSpPr>
            <a:spLocks noGrp="1"/>
          </p:cNvSpPr>
          <p:nvPr>
            <p:ph type="title"/>
          </p:nvPr>
        </p:nvSpPr>
        <p:spPr>
          <a:xfrm>
            <a:off x="3120625" y="2746101"/>
            <a:ext cx="6407727" cy="923348"/>
          </a:xfrm>
        </p:spPr>
        <p:txBody>
          <a:bodyPr/>
          <a:lstStyle/>
          <a:p>
            <a:pPr algn="ctr"/>
            <a:r>
              <a:rPr lang="en-US" sz="66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353133458"/>
      </p:ext>
    </p:extLst>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56</TotalTime>
  <Words>1487</Words>
  <Application>Microsoft Office PowerPoint</Application>
  <PresentationFormat>Widescreen</PresentationFormat>
  <Paragraphs>43</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Century Gothic</vt:lpstr>
      <vt:lpstr>Times New Roman</vt:lpstr>
      <vt:lpstr>Wingdings 3</vt:lpstr>
      <vt:lpstr>Ion</vt:lpstr>
      <vt:lpstr>PHILOSOPHICAL DEBATES IN ANCIENT INDIA AND THEIR INFLUENCE ON THE FORMATION OF EARLY BUDDHIST THOUGHT</vt:lpstr>
      <vt:lpstr>Abstract </vt:lpstr>
      <vt:lpstr>INTRODUCTION </vt:lpstr>
      <vt:lpstr>HISTORICAL DEVELOPMENT OF EARLY BUDDHISM</vt:lpstr>
      <vt:lpstr>INTELLECTUAL CLIMATE OF ANCIENT INDIA</vt:lpstr>
      <vt:lpstr>PHILOSOPHICAL DEBATES AND CONTEMPORARY TEACHERS</vt:lpstr>
      <vt:lpstr>INFLUENCE ON EARLY BUDDHIST PHILOSOPHY</vt:lpstr>
      <vt:lpstr>CANONICAL LITERATURE AND THE DEVELOPMENT OF BUDDHIST THOUGHT</vt:lpstr>
      <vt:lpstr>CONCLUSION</vt:lpstr>
      <vt:lpstr>THANK YOU</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PHILOSOPHICAL DEBATES IN ANCIENT INDIA AND THEIR INFLUENCE ON THE FORMATION OF EARLY BUDDHIST THOUGHT</dc:title>
  <dc:creator>intel</dc:creator>
  <cp:lastModifiedBy>intel</cp:lastModifiedBy>
  <cp:revision>57</cp:revision>
  <dcterms:created xsi:type="dcterms:W3CDTF">2026-03-13T10:50:24Z</dcterms:created>
  <dcterms:modified xsi:type="dcterms:W3CDTF">2026-03-16T11:14:35Z</dcterms:modified>
</cp:coreProperties>
</file>