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6" r:id="rId1"/>
  </p:sldMasterIdLst>
  <p:notesMasterIdLst>
    <p:notesMasterId r:id="rId15"/>
  </p:notesMasterIdLst>
  <p:sldIdLst>
    <p:sldId id="256" r:id="rId2"/>
    <p:sldId id="270" r:id="rId3"/>
    <p:sldId id="257" r:id="rId4"/>
    <p:sldId id="258" r:id="rId5"/>
    <p:sldId id="259" r:id="rId6"/>
    <p:sldId id="260" r:id="rId7"/>
    <p:sldId id="261" r:id="rId8"/>
    <p:sldId id="262" r:id="rId9"/>
    <p:sldId id="263" r:id="rId10"/>
    <p:sldId id="264" r:id="rId11"/>
    <p:sldId id="265"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94660"/>
  </p:normalViewPr>
  <p:slideViewPr>
    <p:cSldViewPr snapToGrid="0">
      <p:cViewPr varScale="1">
        <p:scale>
          <a:sx n="83" d="100"/>
          <a:sy n="83" d="100"/>
        </p:scale>
        <p:origin x="4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DD526-124C-411E-88A9-DA8BE41F4DC4}" type="datetimeFigureOut">
              <a:rPr lang="en-IN" smtClean="0"/>
              <a:t>16-10-2024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45BA5B-D012-4DAF-A461-D301CB1D0AFD}" type="slidenum">
              <a:rPr lang="en-IN" smtClean="0"/>
              <a:t>‹#›</a:t>
            </a:fld>
            <a:endParaRPr lang="en-IN"/>
          </a:p>
        </p:txBody>
      </p:sp>
    </p:spTree>
    <p:extLst>
      <p:ext uri="{BB962C8B-B14F-4D97-AF65-F5344CB8AC3E}">
        <p14:creationId xmlns:p14="http://schemas.microsoft.com/office/powerpoint/2010/main" val="911758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IN" dirty="0"/>
          </a:p>
        </p:txBody>
      </p:sp>
      <p:sp>
        <p:nvSpPr>
          <p:cNvPr id="4" name="Slide Number Placeholder 3"/>
          <p:cNvSpPr>
            <a:spLocks noGrp="1"/>
          </p:cNvSpPr>
          <p:nvPr>
            <p:ph type="sldNum" sz="quarter" idx="5"/>
          </p:nvPr>
        </p:nvSpPr>
        <p:spPr/>
        <p:txBody>
          <a:bodyPr/>
          <a:lstStyle/>
          <a:p>
            <a:fld id="{5E45BA5B-D012-4DAF-A461-D301CB1D0AFD}" type="slidenum">
              <a:rPr lang="en-IN" smtClean="0"/>
              <a:t>12</a:t>
            </a:fld>
            <a:endParaRPr lang="en-IN"/>
          </a:p>
        </p:txBody>
      </p:sp>
    </p:spTree>
    <p:extLst>
      <p:ext uri="{BB962C8B-B14F-4D97-AF65-F5344CB8AC3E}">
        <p14:creationId xmlns:p14="http://schemas.microsoft.com/office/powerpoint/2010/main" val="2992778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23EF5-C442-48D1-93EC-9F6836E3D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8224622-8999-5A96-026E-EB7FF7080F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418C8C3-EE18-7AA8-173B-6AAED966D96C}"/>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5" name="Footer Placeholder 4">
            <a:extLst>
              <a:ext uri="{FF2B5EF4-FFF2-40B4-BE49-F238E27FC236}">
                <a16:creationId xmlns:a16="http://schemas.microsoft.com/office/drawing/2014/main" id="{6519F16A-FBE6-F572-1A9E-AE55EA13109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2F6932F-FB50-A2AE-F3A9-B183F856A90A}"/>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774696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24C4D-D554-324D-4226-35BB9709C5F2}"/>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54C7468-8EFB-35C5-0AB8-C4CD672830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D7AAE17-2CA7-C10B-EAA7-EEEA4512EA6E}"/>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5" name="Footer Placeholder 4">
            <a:extLst>
              <a:ext uri="{FF2B5EF4-FFF2-40B4-BE49-F238E27FC236}">
                <a16:creationId xmlns:a16="http://schemas.microsoft.com/office/drawing/2014/main" id="{6DBDEEE9-7106-338B-E5EC-88F9A0834F7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D77647C-E301-7B7A-6F27-1EA5901FDEB8}"/>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3202026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4E030-A016-6B05-C99B-28BBDBBD23B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A2FDFEA7-4C9A-7AC3-4E1F-689CF54183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FC8DAF-1873-6A62-9468-D73282BEE9E1}"/>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5" name="Footer Placeholder 4">
            <a:extLst>
              <a:ext uri="{FF2B5EF4-FFF2-40B4-BE49-F238E27FC236}">
                <a16:creationId xmlns:a16="http://schemas.microsoft.com/office/drawing/2014/main" id="{2BB1761E-D246-8BEB-0EE8-12E0B986CFC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C8A773E-B55E-A1EF-F2D6-E1CA3930404A}"/>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20011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48CA3-436F-8C9C-3096-F3A39178ADC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3991150-12DE-ABA6-9B60-B3ED7285E96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3D466E6-EE7C-AB1C-EEF2-69127738974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0F7CDCB6-F42F-77BD-F396-5F93ECAE35CF}"/>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6" name="Footer Placeholder 5">
            <a:extLst>
              <a:ext uri="{FF2B5EF4-FFF2-40B4-BE49-F238E27FC236}">
                <a16:creationId xmlns:a16="http://schemas.microsoft.com/office/drawing/2014/main" id="{7ABE41F5-C070-B38F-815E-2B45A6E366D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17197EC-0D81-E44E-F655-C7009DD4DFEF}"/>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886883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0FC57-148C-95CA-AEEC-C7CACB35548C}"/>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2884A65-EC9F-60F2-95DC-28B38A06FA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7D167F-F070-EEEC-8B13-CBD594A582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C7348E21-434A-FD2C-2FAD-E20EE1A7D6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5E2C1DA-95EF-EFB3-115B-CD0E4CC5F8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53933B2-2E1A-63E7-66A0-05AA97021A19}"/>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8" name="Footer Placeholder 7">
            <a:extLst>
              <a:ext uri="{FF2B5EF4-FFF2-40B4-BE49-F238E27FC236}">
                <a16:creationId xmlns:a16="http://schemas.microsoft.com/office/drawing/2014/main" id="{2AA00597-4B97-C0CE-E717-A02EE28A7C1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632D535-C7A4-0231-C969-EAE1573A3DB3}"/>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2354430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59557-47FD-5B4F-DA97-2D79D0D098C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83496672-0B76-36B7-D2B4-B9406C840182}"/>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4" name="Footer Placeholder 3">
            <a:extLst>
              <a:ext uri="{FF2B5EF4-FFF2-40B4-BE49-F238E27FC236}">
                <a16:creationId xmlns:a16="http://schemas.microsoft.com/office/drawing/2014/main" id="{54C67B51-67E4-D1A4-9CE3-2993D70EE13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24320C71-0558-8DBA-B3D5-E4741925FF04}"/>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12775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0BE89C-E444-BA72-34A5-F7FF40647E9D}"/>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3" name="Footer Placeholder 2">
            <a:extLst>
              <a:ext uri="{FF2B5EF4-FFF2-40B4-BE49-F238E27FC236}">
                <a16:creationId xmlns:a16="http://schemas.microsoft.com/office/drawing/2014/main" id="{9D51326B-C9FE-6637-C3CD-6878F2CFE95F}"/>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CD885F50-486D-D82B-92E5-1411095AD5F6}"/>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2346966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9844A-8A7E-E1E6-3030-C7F4799AD4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FCD8FE9-0C75-2040-E60E-7ABBF66F35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C543B1A-76AD-E268-BAF7-2B35402BDD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117DE-1C50-961C-314A-3DC16611EBD1}"/>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6" name="Footer Placeholder 5">
            <a:extLst>
              <a:ext uri="{FF2B5EF4-FFF2-40B4-BE49-F238E27FC236}">
                <a16:creationId xmlns:a16="http://schemas.microsoft.com/office/drawing/2014/main" id="{B40B3EDB-C2E9-69AB-5FE3-9AEC2872DC7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25B78F2-835A-00B5-636F-6FB041436BB6}"/>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3052446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C0971-AB07-CE28-A6FD-4BCAD08658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D26A026A-9B78-C552-2E3F-0BD4FFC27F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AA114A8B-D1E4-C8E6-309A-685D15F40D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38F9F5-6F44-C977-1B08-F3E54EAFFBD4}"/>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6" name="Footer Placeholder 5">
            <a:extLst>
              <a:ext uri="{FF2B5EF4-FFF2-40B4-BE49-F238E27FC236}">
                <a16:creationId xmlns:a16="http://schemas.microsoft.com/office/drawing/2014/main" id="{85AB492A-C3D6-2C8E-C4CF-7CCBB832FFC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C6986DA-D7B0-4761-9475-CC784A341B52}"/>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3920655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F5063-611D-FEDB-12A9-39FF7F33529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0320F05-9117-8A34-5DA8-13DF891D95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16C4AA7-F77E-255B-0F58-59BF63743907}"/>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5" name="Footer Placeholder 4">
            <a:extLst>
              <a:ext uri="{FF2B5EF4-FFF2-40B4-BE49-F238E27FC236}">
                <a16:creationId xmlns:a16="http://schemas.microsoft.com/office/drawing/2014/main" id="{69ED6001-95C8-1AF0-E8D4-B9866CAE19F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6DE1CAD-6FFC-20E4-C95E-1D2D1083BA48}"/>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3650793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63E320-5AC7-C1CC-3FE3-40CE63E3955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0E06BF6-43BE-55DE-D114-D76D816A18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C2769ED-2078-0587-9538-2510B8939A57}"/>
              </a:ext>
            </a:extLst>
          </p:cNvPr>
          <p:cNvSpPr>
            <a:spLocks noGrp="1"/>
          </p:cNvSpPr>
          <p:nvPr>
            <p:ph type="dt" sz="half" idx="10"/>
          </p:nvPr>
        </p:nvSpPr>
        <p:spPr/>
        <p:txBody>
          <a:bodyPr/>
          <a:lstStyle/>
          <a:p>
            <a:fld id="{4291AABD-001D-4888-92AA-0CE62EEB1A32}" type="datetimeFigureOut">
              <a:rPr lang="en-IN" smtClean="0"/>
              <a:t>16-10-2024</a:t>
            </a:fld>
            <a:endParaRPr lang="en-IN"/>
          </a:p>
        </p:txBody>
      </p:sp>
      <p:sp>
        <p:nvSpPr>
          <p:cNvPr id="5" name="Footer Placeholder 4">
            <a:extLst>
              <a:ext uri="{FF2B5EF4-FFF2-40B4-BE49-F238E27FC236}">
                <a16:creationId xmlns:a16="http://schemas.microsoft.com/office/drawing/2014/main" id="{2292168B-37D2-E307-7BCF-846E28DC7BA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D52B32C-6BE7-4234-9C0C-FC412F52972D}"/>
              </a:ext>
            </a:extLst>
          </p:cNvPr>
          <p:cNvSpPr>
            <a:spLocks noGrp="1"/>
          </p:cNvSpPr>
          <p:nvPr>
            <p:ph type="sldNum" sz="quarter" idx="12"/>
          </p:nvPr>
        </p:nvSpPr>
        <p:spPr/>
        <p:txBody>
          <a:bodyPr/>
          <a:lstStyle/>
          <a:p>
            <a:fld id="{194A655F-C12F-468A-B586-F79A8A4BCAD6}" type="slidenum">
              <a:rPr lang="en-IN" smtClean="0"/>
              <a:t>‹#›</a:t>
            </a:fld>
            <a:endParaRPr lang="en-IN"/>
          </a:p>
        </p:txBody>
      </p:sp>
    </p:spTree>
    <p:extLst>
      <p:ext uri="{BB962C8B-B14F-4D97-AF65-F5344CB8AC3E}">
        <p14:creationId xmlns:p14="http://schemas.microsoft.com/office/powerpoint/2010/main" val="2214734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82C5E1-DBC0-1716-2209-8208486B7C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52EE0F2-32CE-AC00-A992-20EEC8DEC3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D2A6CB7-FC4D-0EEA-594D-E6668107E9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91AABD-001D-4888-92AA-0CE62EEB1A32}" type="datetimeFigureOut">
              <a:rPr lang="en-IN" smtClean="0"/>
              <a:t>16-10-2024</a:t>
            </a:fld>
            <a:endParaRPr lang="en-IN"/>
          </a:p>
        </p:txBody>
      </p:sp>
      <p:sp>
        <p:nvSpPr>
          <p:cNvPr id="5" name="Footer Placeholder 4">
            <a:extLst>
              <a:ext uri="{FF2B5EF4-FFF2-40B4-BE49-F238E27FC236}">
                <a16:creationId xmlns:a16="http://schemas.microsoft.com/office/drawing/2014/main" id="{C442B366-2CCE-C56C-B705-A80E65CE61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898ECC8-C5A0-2FB2-FE07-99C340E605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4A655F-C12F-468A-B586-F79A8A4BCAD6}" type="slidenum">
              <a:rPr lang="en-IN" smtClean="0"/>
              <a:t>‹#›</a:t>
            </a:fld>
            <a:endParaRPr lang="en-IN"/>
          </a:p>
        </p:txBody>
      </p:sp>
    </p:spTree>
    <p:extLst>
      <p:ext uri="{BB962C8B-B14F-4D97-AF65-F5344CB8AC3E}">
        <p14:creationId xmlns:p14="http://schemas.microsoft.com/office/powerpoint/2010/main" val="3490291839"/>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houdhury.pankaj@gmail.com" TargetMode="External"/><Relationship Id="rId2" Type="http://schemas.openxmlformats.org/officeDocument/2006/relationships/hyperlink" Target="mailto:ripebagra@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AFE90-0EBA-3B13-D92C-9C1F6C9AD961}"/>
              </a:ext>
            </a:extLst>
          </p:cNvPr>
          <p:cNvSpPr>
            <a:spLocks noGrp="1"/>
          </p:cNvSpPr>
          <p:nvPr>
            <p:ph type="ctrTitle"/>
          </p:nvPr>
        </p:nvSpPr>
        <p:spPr>
          <a:xfrm>
            <a:off x="-965" y="1018573"/>
            <a:ext cx="12190070" cy="2410427"/>
          </a:xfrm>
        </p:spPr>
        <p:txBody>
          <a:bodyPr>
            <a:noAutofit/>
          </a:bodyPr>
          <a:lstStyle/>
          <a:p>
            <a:r>
              <a:rPr lang="en-IN" sz="4000" b="1" u="sng" kern="100" dirty="0">
                <a:effectLst/>
                <a:latin typeface="Times New Roman" panose="02020603050405020304" pitchFamily="18" charset="0"/>
                <a:ea typeface="Calibri" panose="020F0502020204030204" pitchFamily="34" charset="0"/>
                <a:cs typeface="Times New Roman" panose="02020603050405020304" pitchFamily="18" charset="0"/>
              </a:rPr>
              <a:t>IMPACTS OF GLOBALISATION ON THE TRIBAL CUSTOMS AND PRACTICES OF ARUNACHAL PRADESH: A LEGAL PERSPECTIVE</a:t>
            </a:r>
            <a:endParaRPr lang="en-IN" sz="4000" dirty="0"/>
          </a:p>
        </p:txBody>
      </p:sp>
      <p:sp>
        <p:nvSpPr>
          <p:cNvPr id="7" name="TextBox 6">
            <a:extLst>
              <a:ext uri="{FF2B5EF4-FFF2-40B4-BE49-F238E27FC236}">
                <a16:creationId xmlns:a16="http://schemas.microsoft.com/office/drawing/2014/main" id="{9B6C62B5-E7EB-F563-9B5D-FBA5D0EAD978}"/>
              </a:ext>
            </a:extLst>
          </p:cNvPr>
          <p:cNvSpPr txBox="1"/>
          <p:nvPr/>
        </p:nvSpPr>
        <p:spPr>
          <a:xfrm>
            <a:off x="6096000" y="4189154"/>
            <a:ext cx="6094070" cy="2554545"/>
          </a:xfrm>
          <a:prstGeom prst="rect">
            <a:avLst/>
          </a:prstGeom>
          <a:noFill/>
        </p:spPr>
        <p:txBody>
          <a:bodyPr wrap="square" numCol="2">
            <a:spAutoFit/>
          </a:bodyPr>
          <a:lstStyle/>
          <a:p>
            <a:pPr marL="0" marR="0" algn="r">
              <a:spcBef>
                <a:spcPts val="0"/>
              </a:spcBef>
              <a:spcAft>
                <a:spcPts val="0"/>
              </a:spcAft>
            </a:pPr>
            <a:endParaRPr lang="en-US" sz="1600" b="1" dirty="0">
              <a:effectLst/>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effectLst/>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latin typeface="Times New Roman" panose="02020603050405020304" pitchFamily="18" charset="0"/>
              <a:ea typeface="Times New Roman" panose="02020603050405020304" pitchFamily="18" charset="0"/>
            </a:endParaRPr>
          </a:p>
          <a:p>
            <a:pPr marL="0" marR="0" algn="r">
              <a:spcBef>
                <a:spcPts val="0"/>
              </a:spcBef>
              <a:spcAft>
                <a:spcPts val="0"/>
              </a:spcAft>
            </a:pPr>
            <a:r>
              <a:rPr lang="en-US" sz="1600" b="1" dirty="0">
                <a:effectLst/>
                <a:latin typeface="Times New Roman" panose="02020603050405020304" pitchFamily="18" charset="0"/>
                <a:ea typeface="Times New Roman" panose="02020603050405020304" pitchFamily="18" charset="0"/>
              </a:rPr>
              <a:t>Ripe Bagra</a:t>
            </a:r>
            <a:r>
              <a:rPr lang="en-US" sz="1600" baseline="30000" dirty="0">
                <a:effectLst/>
                <a:latin typeface="Times New Roman" panose="02020603050405020304" pitchFamily="18" charset="0"/>
                <a:ea typeface="Times New Roman" panose="02020603050405020304" pitchFamily="18" charset="0"/>
              </a:rPr>
              <a:t>1</a:t>
            </a:r>
            <a:endParaRPr lang="en-US" sz="1600" dirty="0">
              <a:effectLst/>
              <a:latin typeface="Times New Roman" panose="02020603050405020304" pitchFamily="18" charset="0"/>
              <a:ea typeface="Times New Roman" panose="02020603050405020304" pitchFamily="18" charset="0"/>
            </a:endParaRPr>
          </a:p>
          <a:p>
            <a:pPr marL="0" marR="0" algn="r">
              <a:spcBef>
                <a:spcPts val="0"/>
              </a:spcBef>
              <a:spcAft>
                <a:spcPts val="0"/>
              </a:spcAft>
            </a:pPr>
            <a:r>
              <a:rPr lang="en-US" sz="1600" dirty="0">
                <a:effectLst/>
                <a:latin typeface="Times New Roman" panose="02020603050405020304" pitchFamily="18" charset="0"/>
                <a:ea typeface="Times New Roman" panose="02020603050405020304" pitchFamily="18" charset="0"/>
              </a:rPr>
              <a:t>Research Scholar,</a:t>
            </a:r>
          </a:p>
          <a:p>
            <a:pPr marL="0" marR="0" algn="r">
              <a:spcBef>
                <a:spcPts val="0"/>
              </a:spcBef>
              <a:spcAft>
                <a:spcPts val="0"/>
              </a:spcAft>
            </a:pPr>
            <a:r>
              <a:rPr lang="en-US" sz="1600" dirty="0">
                <a:effectLst/>
                <a:latin typeface="Times New Roman" panose="02020603050405020304" pitchFamily="18" charset="0"/>
                <a:ea typeface="Times New Roman" panose="02020603050405020304" pitchFamily="18" charset="0"/>
              </a:rPr>
              <a:t> Department of Law, </a:t>
            </a:r>
          </a:p>
          <a:p>
            <a:pPr marL="0" marR="0" algn="r">
              <a:spcBef>
                <a:spcPts val="0"/>
              </a:spcBef>
              <a:spcAft>
                <a:spcPts val="0"/>
              </a:spcAft>
            </a:pPr>
            <a:r>
              <a:rPr lang="en-US" sz="1600" dirty="0">
                <a:effectLst/>
                <a:latin typeface="Times New Roman" panose="02020603050405020304" pitchFamily="18" charset="0"/>
                <a:ea typeface="Times New Roman" panose="02020603050405020304" pitchFamily="18" charset="0"/>
              </a:rPr>
              <a:t>Himalayan University Arunachal Pradesh, </a:t>
            </a:r>
          </a:p>
          <a:p>
            <a:pPr marL="0" marR="0" algn="r">
              <a:spcBef>
                <a:spcPts val="0"/>
              </a:spcBef>
              <a:spcAft>
                <a:spcPts val="0"/>
              </a:spcAft>
            </a:pPr>
            <a:r>
              <a:rPr lang="en-US" sz="1600" u="sng" dirty="0">
                <a:solidFill>
                  <a:srgbClr val="0000FF"/>
                </a:solidFill>
                <a:effectLst/>
                <a:latin typeface="Times New Roman" panose="02020603050405020304" pitchFamily="18" charset="0"/>
                <a:ea typeface="Times New Roman" panose="02020603050405020304" pitchFamily="18" charset="0"/>
                <a:hlinkClick r:id="rId2"/>
              </a:rPr>
              <a:t>ripebagra@gmail.com</a:t>
            </a:r>
            <a:endParaRPr lang="en-US" sz="1600" dirty="0">
              <a:effectLst/>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effectLst/>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effectLst/>
              <a:latin typeface="Times New Roman" panose="02020603050405020304" pitchFamily="18" charset="0"/>
              <a:ea typeface="Times New Roman" panose="02020603050405020304" pitchFamily="18" charset="0"/>
            </a:endParaRPr>
          </a:p>
          <a:p>
            <a:pPr marL="0" marR="0" algn="r">
              <a:spcBef>
                <a:spcPts val="0"/>
              </a:spcBef>
              <a:spcAft>
                <a:spcPts val="0"/>
              </a:spcAft>
            </a:pPr>
            <a:endParaRPr lang="en-US" sz="1600" b="1" dirty="0">
              <a:latin typeface="Times New Roman" panose="02020603050405020304" pitchFamily="18" charset="0"/>
              <a:ea typeface="Times New Roman" panose="02020603050405020304" pitchFamily="18" charset="0"/>
            </a:endParaRPr>
          </a:p>
          <a:p>
            <a:pPr marL="0" marR="0" algn="r">
              <a:spcBef>
                <a:spcPts val="0"/>
              </a:spcBef>
              <a:spcAft>
                <a:spcPts val="0"/>
              </a:spcAft>
            </a:pPr>
            <a:r>
              <a:rPr lang="en-US" sz="1600" b="1" dirty="0">
                <a:effectLst/>
                <a:latin typeface="Times New Roman" panose="02020603050405020304" pitchFamily="18" charset="0"/>
                <a:ea typeface="Times New Roman" panose="02020603050405020304" pitchFamily="18" charset="0"/>
              </a:rPr>
              <a:t>Pankaj Choudhury</a:t>
            </a:r>
            <a:r>
              <a:rPr lang="en-US" sz="1600" dirty="0">
                <a:effectLst/>
                <a:latin typeface="Times New Roman" panose="02020603050405020304" pitchFamily="18" charset="0"/>
                <a:ea typeface="Times New Roman" panose="02020603050405020304" pitchFamily="18" charset="0"/>
              </a:rPr>
              <a:t>2</a:t>
            </a:r>
          </a:p>
          <a:p>
            <a:pPr marL="0" marR="0" algn="r">
              <a:spcBef>
                <a:spcPts val="0"/>
              </a:spcBef>
              <a:spcAft>
                <a:spcPts val="0"/>
              </a:spcAft>
            </a:pPr>
            <a:r>
              <a:rPr lang="en-US" sz="1600" dirty="0">
                <a:effectLst/>
                <a:latin typeface="Times New Roman" panose="02020603050405020304" pitchFamily="18" charset="0"/>
                <a:ea typeface="Times New Roman" panose="02020603050405020304" pitchFamily="18" charset="0"/>
              </a:rPr>
              <a:t>Research Supervisor, </a:t>
            </a:r>
          </a:p>
          <a:p>
            <a:pPr marL="0" marR="0" algn="r">
              <a:spcBef>
                <a:spcPts val="0"/>
              </a:spcBef>
              <a:spcAft>
                <a:spcPts val="0"/>
              </a:spcAft>
            </a:pPr>
            <a:r>
              <a:rPr lang="en-US" sz="1600" dirty="0">
                <a:effectLst/>
                <a:latin typeface="Times New Roman" panose="02020603050405020304" pitchFamily="18" charset="0"/>
                <a:ea typeface="Times New Roman" panose="02020603050405020304" pitchFamily="18" charset="0"/>
              </a:rPr>
              <a:t>Department of Law, </a:t>
            </a:r>
          </a:p>
          <a:p>
            <a:pPr marL="0" marR="0" algn="r">
              <a:spcBef>
                <a:spcPts val="0"/>
              </a:spcBef>
              <a:spcAft>
                <a:spcPts val="0"/>
              </a:spcAft>
            </a:pPr>
            <a:r>
              <a:rPr lang="en-US" sz="1600" dirty="0">
                <a:effectLst/>
                <a:latin typeface="Times New Roman" panose="02020603050405020304" pitchFamily="18" charset="0"/>
                <a:ea typeface="Times New Roman" panose="02020603050405020304" pitchFamily="18" charset="0"/>
              </a:rPr>
              <a:t>Himalayan University Arunachal Pradesh, </a:t>
            </a:r>
          </a:p>
          <a:p>
            <a:pPr marL="0" marR="0" algn="r">
              <a:spcBef>
                <a:spcPts val="0"/>
              </a:spcBef>
              <a:spcAft>
                <a:spcPts val="0"/>
              </a:spcAft>
            </a:pPr>
            <a:r>
              <a:rPr lang="en-US" sz="1600" u="sng" dirty="0">
                <a:solidFill>
                  <a:srgbClr val="0000FF"/>
                </a:solidFill>
                <a:effectLst/>
                <a:latin typeface="Times New Roman" panose="02020603050405020304" pitchFamily="18" charset="0"/>
                <a:ea typeface="Times New Roman" panose="02020603050405020304" pitchFamily="18" charset="0"/>
                <a:hlinkClick r:id="rId3"/>
              </a:rPr>
              <a:t>choudhury.pankaj@gmail.com</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1333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EE60FFF1-7A86-75A7-8638-A82DAF1240B4}"/>
              </a:ext>
            </a:extLst>
          </p:cNvPr>
          <p:cNvSpPr txBox="1">
            <a:spLocks/>
          </p:cNvSpPr>
          <p:nvPr/>
        </p:nvSpPr>
        <p:spPr>
          <a:xfrm>
            <a:off x="752354" y="682907"/>
            <a:ext cx="9915646" cy="581621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7000"/>
              </a:lnSpc>
              <a:spcAft>
                <a:spcPts val="800"/>
              </a:spcAft>
            </a:pPr>
            <a:r>
              <a:rPr lang="en-IN" sz="1800" b="1" kern="100" dirty="0">
                <a:latin typeface="Times New Roman" panose="02020603050405020304" pitchFamily="18" charset="0"/>
                <a:ea typeface="Calibri" panose="020F0502020204030204" pitchFamily="34" charset="0"/>
                <a:cs typeface="Times New Roman" panose="02020603050405020304" pitchFamily="18" charset="0"/>
              </a:rPr>
              <a:t>ABSTRACT</a:t>
            </a:r>
            <a:endParaRPr lang="en-IN"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IN" sz="1800" dirty="0">
                <a:latin typeface="Times New Roman" panose="02020603050405020304" pitchFamily="18" charset="0"/>
                <a:ea typeface="Times New Roman" panose="02020603050405020304" pitchFamily="18" charset="0"/>
              </a:rPr>
              <a:t>This research paper explores the impact of globalisation on the customs and traditions of tribal communities, examining whether globalisation leads to the erosion or evolution of these indigenous practices, particularly from a legal perspective. Tribal customary laws, deeply intertwined with indigenous societies' social, economic, and cultural fabric, have traditionally governed these communities with autonomy recognised under India’s constitutional provisions, such as the Sixth Schedule. However, globalisation introduces complex challenges, including the erosion of traditional land management systems, the transformation of social structures, and the commodification of tribal knowledge. The influx of mainstream legal norms and market forces often conflicts with customary laws, leading to the marginalisation of tribal authority and the dilution of cultural identity. Additionally, the influence of global gender equality movements has sparked critical discussions on reforming discriminatory aspects of tribal laws while posing the risk of imposing external values on indigenous customs. This paper critically examines the role of national legal frameworks, judiciary interventions, and international legal standards in mediating the effects of globalisation on tribal practices. Key legal cases and legislative interventions highlight the ongoing struggle to balance the preservation of tribal autonomy with the demands of modernisation and human rights principles. The study concludes that the impact of globalisation on tribal customs is not purely negative or positive but represents a dynamic interplay of erosion and evolution. It underscores the need for continuous dialogue and harmonisation between customary and formal legal systems to ensure that the tribal communities can retain their cultural heritage while engaging with global changes. This approach seeks to uphold the legal rights of tribal groups, promote gender equality, and protect their unique identities in an increasingly interconnected world.</a:t>
            </a:r>
          </a:p>
          <a:p>
            <a:pPr marL="0" indent="0" algn="just">
              <a:buNone/>
            </a:pPr>
            <a:r>
              <a:rPr lang="en-IN" sz="1800" b="1" i="1" dirty="0">
                <a:latin typeface="Times New Roman" panose="02020603050405020304" pitchFamily="18" charset="0"/>
                <a:ea typeface="Times New Roman" panose="02020603050405020304" pitchFamily="18" charset="0"/>
              </a:rPr>
              <a:t>Keywords: </a:t>
            </a:r>
            <a:r>
              <a:rPr lang="en-IN" sz="1800" i="1" dirty="0">
                <a:latin typeface="Times New Roman" panose="02020603050405020304" pitchFamily="18" charset="0"/>
                <a:ea typeface="Times New Roman" panose="02020603050405020304" pitchFamily="18" charset="0"/>
              </a:rPr>
              <a:t>Globalisation, Tribal customs, Cultural assimilation, Indigenous rights, Customary law, Legal frameworks, and Identity Preservation.</a:t>
            </a:r>
            <a:endParaRPr lang="en-IN" sz="1800" dirty="0">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3813766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72A16-7095-8AA4-DAFA-EFAE68924CB0}"/>
              </a:ext>
            </a:extLst>
          </p:cNvPr>
          <p:cNvSpPr>
            <a:spLocks noGrp="1"/>
          </p:cNvSpPr>
          <p:nvPr>
            <p:ph type="title"/>
          </p:nvPr>
        </p:nvSpPr>
        <p:spPr>
          <a:xfrm>
            <a:off x="838200" y="816078"/>
            <a:ext cx="10515600" cy="609600"/>
          </a:xfrm>
        </p:spPr>
        <p:txBody>
          <a:bodyPr>
            <a:normAutofit fontScale="90000"/>
          </a:bodyPr>
          <a:lstStyle/>
          <a:p>
            <a:r>
              <a:rPr lang="en-IN" sz="2000" b="1" dirty="0">
                <a:latin typeface="Times New Roman" panose="02020603050405020304" pitchFamily="18" charset="0"/>
                <a:ea typeface="Times New Roman" panose="02020603050405020304" pitchFamily="18" charset="0"/>
              </a:rPr>
              <a:t>INTRODUCTION</a:t>
            </a:r>
            <a:br>
              <a:rPr lang="en-IN" sz="2000" dirty="0">
                <a:effectLst/>
                <a:latin typeface="Times New Roman" panose="02020603050405020304" pitchFamily="18" charset="0"/>
                <a:ea typeface="Times New Roman" panose="02020603050405020304" pitchFamily="18" charset="0"/>
              </a:rPr>
            </a:br>
            <a:endParaRPr lang="en-IN" sz="2000" dirty="0"/>
          </a:p>
        </p:txBody>
      </p:sp>
      <p:sp>
        <p:nvSpPr>
          <p:cNvPr id="4" name="Rectangle 1">
            <a:extLst>
              <a:ext uri="{FF2B5EF4-FFF2-40B4-BE49-F238E27FC236}">
                <a16:creationId xmlns:a16="http://schemas.microsoft.com/office/drawing/2014/main" id="{E8009F06-06AD-BC86-34E4-1C9C86CA164B}"/>
              </a:ext>
            </a:extLst>
          </p:cNvPr>
          <p:cNvSpPr>
            <a:spLocks noGrp="1" noChangeArrowheads="1"/>
          </p:cNvSpPr>
          <p:nvPr>
            <p:ph idx="1"/>
          </p:nvPr>
        </p:nvSpPr>
        <p:spPr bwMode="auto">
          <a:xfrm>
            <a:off x="1081547" y="1378026"/>
            <a:ext cx="9561871"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Globalization and Tribal Vulnerability</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Legal Autonomy and Protection of Tribal Customs in India</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Clash of Customary and Modern Legal Standards</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Dual Challenges for Tribal Communities</a:t>
            </a:r>
            <a:r>
              <a:rPr lang="en-US" altLang="en-US" sz="1600" dirty="0">
                <a:latin typeface="Times New Roman" panose="02020603050405020304" pitchFamily="18" charset="0"/>
                <a:cs typeface="Times New Roman" panose="02020603050405020304" pitchFamily="18" charset="0"/>
              </a:rPr>
              <a:t>.</a:t>
            </a:r>
            <a:endPar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Gender Perspectives on Customary Laws</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Legal Implications of Globalization on Tribal Practices</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Broader Discourse on Tribal Identity and Legal Reform</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Investigates whether globalization threatens tribal customs or provides opportunities for evolution and relevance.</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9769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5C046-E5A7-58E9-DF30-37762A4B6AC7}"/>
              </a:ext>
            </a:extLst>
          </p:cNvPr>
          <p:cNvSpPr>
            <a:spLocks noGrp="1"/>
          </p:cNvSpPr>
          <p:nvPr>
            <p:ph type="title"/>
          </p:nvPr>
        </p:nvSpPr>
        <p:spPr/>
        <p:txBody>
          <a:bodyPr>
            <a:normAutofit/>
          </a:bodyPr>
          <a:lstStyle/>
          <a:p>
            <a:r>
              <a:rPr lang="en-IN" sz="1800" b="1" dirty="0">
                <a:latin typeface="Times New Roman" panose="02020603050405020304" pitchFamily="18" charset="0"/>
                <a:cs typeface="Times New Roman" panose="02020603050405020304" pitchFamily="18" charset="0"/>
              </a:rPr>
              <a:t>OBJECTIVES</a:t>
            </a:r>
          </a:p>
        </p:txBody>
      </p:sp>
      <p:sp>
        <p:nvSpPr>
          <p:cNvPr id="3" name="Content Placeholder 2">
            <a:extLst>
              <a:ext uri="{FF2B5EF4-FFF2-40B4-BE49-F238E27FC236}">
                <a16:creationId xmlns:a16="http://schemas.microsoft.com/office/drawing/2014/main" id="{5F7D9519-4B1D-8E67-3E03-7D8615AC36D5}"/>
              </a:ext>
            </a:extLst>
          </p:cNvPr>
          <p:cNvSpPr>
            <a:spLocks noGrp="1"/>
          </p:cNvSpPr>
          <p:nvPr>
            <p:ph idx="1"/>
          </p:nvPr>
        </p:nvSpPr>
        <p:spPr>
          <a:xfrm>
            <a:off x="838200" y="1327355"/>
            <a:ext cx="10515600" cy="4849608"/>
          </a:xfrm>
        </p:spPr>
        <p:txBody>
          <a:bodyPr/>
          <a:lstStyle/>
          <a:p>
            <a:pPr lvl="0" algn="just">
              <a:buFont typeface="Wingdings" panose="05000000000000000000" pitchFamily="2" charset="2"/>
              <a:buChar char="Ø"/>
              <a:tabLst>
                <a:tab pos="228600" algn="l"/>
              </a:tabLst>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To analyse the impact of globalisation on tribal customs and traditions.</a:t>
            </a:r>
          </a:p>
          <a:p>
            <a:pPr lvl="0" algn="just">
              <a:buFont typeface="Wingdings" panose="05000000000000000000" pitchFamily="2" charset="2"/>
              <a:buChar char="Ø"/>
              <a:tabLst>
                <a:tab pos="228600" algn="l"/>
              </a:tabLst>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Evaluate the Legal Implications of Globalisation on Tribal Customary Laws. </a:t>
            </a:r>
          </a:p>
          <a:p>
            <a:pPr lvl="0" algn="just">
              <a:buFont typeface="Wingdings" panose="05000000000000000000" pitchFamily="2" charset="2"/>
              <a:buChar char="Ø"/>
              <a:tabLst>
                <a:tab pos="228600" algn="l"/>
              </a:tabLst>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Examine the Role of the Indian Legal Framework in Protecting Tribal Customary Practices.</a:t>
            </a:r>
          </a:p>
          <a:p>
            <a:pPr lvl="0" algn="just">
              <a:buFont typeface="Wingdings" panose="05000000000000000000" pitchFamily="2" charset="2"/>
              <a:buChar char="Ø"/>
              <a:tabLst>
                <a:tab pos="228600" algn="l"/>
              </a:tabLst>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To Explore the Conflict Between Modern Legal Norms and Traditional Tribal Practices.</a:t>
            </a:r>
          </a:p>
          <a:p>
            <a:pPr lvl="0" algn="just">
              <a:buFont typeface="Wingdings" panose="05000000000000000000" pitchFamily="2" charset="2"/>
              <a:buChar char="Ø"/>
              <a:tabLst>
                <a:tab pos="228600" algn="l"/>
              </a:tabLst>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To Propose Recommendations for Balancing Globalisation and Tribal Customary Practices.</a:t>
            </a:r>
          </a:p>
          <a:p>
            <a:pPr marL="0" indent="0">
              <a:buNone/>
            </a:pPr>
            <a:endParaRPr lang="en-IN" dirty="0"/>
          </a:p>
        </p:txBody>
      </p:sp>
    </p:spTree>
    <p:extLst>
      <p:ext uri="{BB962C8B-B14F-4D97-AF65-F5344CB8AC3E}">
        <p14:creationId xmlns:p14="http://schemas.microsoft.com/office/powerpoint/2010/main" val="2131698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88D12-7D62-13D7-F5D9-EC8BEDD83668}"/>
              </a:ext>
            </a:extLst>
          </p:cNvPr>
          <p:cNvSpPr>
            <a:spLocks noGrp="1"/>
          </p:cNvSpPr>
          <p:nvPr>
            <p:ph type="ctrTitle"/>
          </p:nvPr>
        </p:nvSpPr>
        <p:spPr>
          <a:xfrm>
            <a:off x="1278194" y="1122363"/>
            <a:ext cx="9144000" cy="477837"/>
          </a:xfrm>
        </p:spPr>
        <p:txBody>
          <a:bodyPr>
            <a:normAutofit/>
          </a:bodyPr>
          <a:lstStyle/>
          <a:p>
            <a:pPr algn="just"/>
            <a:r>
              <a:rPr lang="en-IN" sz="1800" b="1" dirty="0">
                <a:latin typeface="Times New Roman" panose="02020603050405020304" pitchFamily="18" charset="0"/>
                <a:cs typeface="Times New Roman" panose="02020603050405020304" pitchFamily="18" charset="0"/>
              </a:rPr>
              <a:t>METHODOLOGY/APPROACH</a:t>
            </a:r>
          </a:p>
        </p:txBody>
      </p:sp>
      <p:sp>
        <p:nvSpPr>
          <p:cNvPr id="3" name="Subtitle 2">
            <a:extLst>
              <a:ext uri="{FF2B5EF4-FFF2-40B4-BE49-F238E27FC236}">
                <a16:creationId xmlns:a16="http://schemas.microsoft.com/office/drawing/2014/main" id="{6F6E81FC-ACB3-F191-E255-8A18E8C9B8D3}"/>
              </a:ext>
            </a:extLst>
          </p:cNvPr>
          <p:cNvSpPr>
            <a:spLocks noGrp="1"/>
          </p:cNvSpPr>
          <p:nvPr>
            <p:ph type="subTitle" idx="1"/>
          </p:nvPr>
        </p:nvSpPr>
        <p:spPr>
          <a:xfrm>
            <a:off x="1278193" y="1773237"/>
            <a:ext cx="9144000" cy="4057291"/>
          </a:xfrm>
        </p:spPr>
        <p:txBody>
          <a:bodyPr>
            <a:normAutofit/>
          </a:bodyPr>
          <a:lstStyle/>
          <a:p>
            <a:pPr indent="457200" algn="just">
              <a:lnSpc>
                <a:spcPct val="150000"/>
              </a:lnSpc>
              <a:spcAft>
                <a:spcPts val="1000"/>
              </a:spcAft>
            </a:pPr>
            <a:r>
              <a:rPr lang="en-US" sz="1600" kern="0" dirty="0">
                <a:effectLst/>
                <a:latin typeface="Times New Roman" panose="02020603050405020304" pitchFamily="18" charset="0"/>
                <a:ea typeface="Calibri" panose="020F0502020204030204" pitchFamily="34" charset="0"/>
                <a:cs typeface="Times New Roman" panose="02020603050405020304" pitchFamily="18" charset="0"/>
              </a:rPr>
              <a:t>The present research focuses on exploratory research, where it explores the issues of the impact of globalization on tribal customs and practices in Arunachal Pradesh. It adopts non-doctrinal research because the assessment would be on the policies or roles of the state/governance in dealing with </a:t>
            </a:r>
            <a:r>
              <a:rPr lang="en-US" sz="1600" kern="0" dirty="0">
                <a:latin typeface="Times New Roman" panose="02020603050405020304" pitchFamily="18" charset="0"/>
                <a:ea typeface="Calibri" panose="020F0502020204030204" pitchFamily="34" charset="0"/>
                <a:cs typeface="Times New Roman" panose="02020603050405020304" pitchFamily="18" charset="0"/>
              </a:rPr>
              <a:t>modern societal developments</a:t>
            </a:r>
            <a:r>
              <a:rPr lang="en-US" sz="1600" kern="0" dirty="0">
                <a:effectLst/>
                <a:latin typeface="Times New Roman" panose="02020603050405020304" pitchFamily="18" charset="0"/>
                <a:ea typeface="Calibri" panose="020F0502020204030204" pitchFamily="34" charset="0"/>
                <a:cs typeface="Times New Roman" panose="02020603050405020304" pitchFamily="18" charset="0"/>
              </a:rPr>
              <a:t> related to tribal practices or customary law.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50000"/>
              </a:lnSpc>
              <a:spcAft>
                <a:spcPts val="1000"/>
              </a:spcAft>
            </a:pPr>
            <a:r>
              <a:rPr lang="en-US" sz="1600" kern="0" dirty="0">
                <a:effectLst/>
                <a:latin typeface="Times New Roman" panose="02020603050405020304" pitchFamily="18" charset="0"/>
                <a:ea typeface="Calibri" panose="020F0502020204030204" pitchFamily="34" charset="0"/>
                <a:cs typeface="Times New Roman" panose="02020603050405020304" pitchFamily="18" charset="0"/>
              </a:rPr>
              <a:t>Data collection for the study is from secondary sources. The secondary sources consist of secondary data from books, articles, newspapers, websites, magazines, law journals and reports.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N"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862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45D99-65F2-6E31-43E1-63BFFE54388F}"/>
              </a:ext>
            </a:extLst>
          </p:cNvPr>
          <p:cNvSpPr>
            <a:spLocks noGrp="1"/>
          </p:cNvSpPr>
          <p:nvPr>
            <p:ph type="ctrTitle"/>
          </p:nvPr>
        </p:nvSpPr>
        <p:spPr>
          <a:xfrm>
            <a:off x="1524000" y="1122363"/>
            <a:ext cx="9006348" cy="477837"/>
          </a:xfrm>
        </p:spPr>
        <p:txBody>
          <a:bodyPr>
            <a:normAutofit/>
          </a:bodyPr>
          <a:lstStyle/>
          <a:p>
            <a:pPr algn="just"/>
            <a:r>
              <a:rPr lang="en-IN" sz="1800" b="1" dirty="0">
                <a:latin typeface="Times New Roman" panose="02020603050405020304" pitchFamily="18" charset="0"/>
                <a:cs typeface="Times New Roman" panose="02020603050405020304" pitchFamily="18" charset="0"/>
              </a:rPr>
              <a:t>FINDINGS/ RESULT</a:t>
            </a:r>
          </a:p>
        </p:txBody>
      </p:sp>
      <p:sp>
        <p:nvSpPr>
          <p:cNvPr id="3" name="Subtitle 2">
            <a:extLst>
              <a:ext uri="{FF2B5EF4-FFF2-40B4-BE49-F238E27FC236}">
                <a16:creationId xmlns:a16="http://schemas.microsoft.com/office/drawing/2014/main" id="{264FCC1C-12BA-3998-1D85-6479C5EEB0AB}"/>
              </a:ext>
            </a:extLst>
          </p:cNvPr>
          <p:cNvSpPr>
            <a:spLocks noGrp="1"/>
          </p:cNvSpPr>
          <p:nvPr>
            <p:ph type="subTitle" idx="1"/>
          </p:nvPr>
        </p:nvSpPr>
        <p:spPr>
          <a:xfrm>
            <a:off x="1524000" y="1759973"/>
            <a:ext cx="9144000" cy="4316362"/>
          </a:xfrm>
        </p:spPr>
        <p:txBody>
          <a:bodyPr>
            <a:normAutofit fontScale="92500" lnSpcReduction="10000"/>
          </a:bodyPr>
          <a:lstStyle/>
          <a:p>
            <a:pPr algn="just"/>
            <a:r>
              <a:rPr lang="en-IN" sz="1800" b="1" dirty="0">
                <a:latin typeface="Times New Roman" panose="02020603050405020304" pitchFamily="18" charset="0"/>
                <a:cs typeface="Times New Roman" panose="02020603050405020304" pitchFamily="18" charset="0"/>
              </a:rPr>
              <a:t>Positive Impacts:</a:t>
            </a:r>
          </a:p>
          <a:p>
            <a:pPr marL="285750" indent="-285750" algn="just">
              <a:buFont typeface="Wingdings" panose="05000000000000000000" pitchFamily="2" charset="2"/>
              <a:buChar char="Ø"/>
            </a:pPr>
            <a:r>
              <a:rPr lang="en-IN" sz="1800" dirty="0">
                <a:latin typeface="Times New Roman" panose="02020603050405020304" pitchFamily="18" charset="0"/>
                <a:cs typeface="Times New Roman" panose="02020603050405020304" pitchFamily="18" charset="0"/>
              </a:rPr>
              <a:t>Economic opportunities.</a:t>
            </a:r>
          </a:p>
          <a:p>
            <a:pPr marL="285750" indent="-285750" algn="just">
              <a:buFont typeface="Wingdings" panose="05000000000000000000" pitchFamily="2" charset="2"/>
              <a:buChar char="Ø"/>
            </a:pPr>
            <a:r>
              <a:rPr lang="en-IN" sz="2000" kern="0" dirty="0">
                <a:effectLst/>
                <a:latin typeface="Times New Roman" panose="02020603050405020304" pitchFamily="18" charset="0"/>
                <a:ea typeface="Times New Roman" panose="02020603050405020304" pitchFamily="18" charset="0"/>
              </a:rPr>
              <a:t>Cultural Preservation through Technology.</a:t>
            </a:r>
          </a:p>
          <a:p>
            <a:pPr marL="285750" indent="-285750" algn="just">
              <a:buFont typeface="Wingdings" panose="05000000000000000000" pitchFamily="2" charset="2"/>
              <a:buChar char="Ø"/>
            </a:pPr>
            <a:r>
              <a:rPr lang="en-IN" sz="2000" kern="0" dirty="0">
                <a:effectLst/>
                <a:latin typeface="Times New Roman" panose="02020603050405020304" pitchFamily="18" charset="0"/>
                <a:ea typeface="Times New Roman" panose="02020603050405020304" pitchFamily="18" charset="0"/>
              </a:rPr>
              <a:t>Education and Modernisation.</a:t>
            </a:r>
          </a:p>
          <a:p>
            <a:pPr algn="just">
              <a:lnSpc>
                <a:spcPct val="10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Negative Impacts:</a:t>
            </a:r>
            <a:endParaRPr lang="en-IN" sz="1800" kern="1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0000"/>
              </a:lnSpc>
              <a:spcAft>
                <a:spcPts val="800"/>
              </a:spcAft>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Cultural Erosion.</a:t>
            </a:r>
          </a:p>
          <a:p>
            <a:pPr marL="285750" indent="-285750" algn="just">
              <a:lnSpc>
                <a:spcPct val="100000"/>
              </a:lnSpc>
              <a:spcAft>
                <a:spcPts val="800"/>
              </a:spcAft>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Displacement and Loss of Land.</a:t>
            </a:r>
          </a:p>
          <a:p>
            <a:pPr marL="285750" indent="-285750" algn="just">
              <a:lnSpc>
                <a:spcPct val="100000"/>
              </a:lnSpc>
              <a:spcAft>
                <a:spcPts val="800"/>
              </a:spcAft>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Impact on Traditional Governance.</a:t>
            </a:r>
          </a:p>
          <a:p>
            <a:pPr marL="285750" indent="-285750" algn="just">
              <a:lnSpc>
                <a:spcPct val="100000"/>
              </a:lnSpc>
              <a:spcAft>
                <a:spcPts val="800"/>
              </a:spcAft>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Environmental Degradation.</a:t>
            </a:r>
          </a:p>
          <a:p>
            <a:pPr marL="285750" indent="-285750" algn="just">
              <a:lnSpc>
                <a:spcPct val="100000"/>
              </a:lnSpc>
              <a:spcAft>
                <a:spcPts val="800"/>
              </a:spcAft>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Shift in Social Values.</a:t>
            </a:r>
          </a:p>
          <a:p>
            <a:pPr marL="285750" indent="-285750" algn="just">
              <a:lnSpc>
                <a:spcPct val="100000"/>
              </a:lnSpc>
              <a:spcAft>
                <a:spcPts val="800"/>
              </a:spcAft>
              <a:buFont typeface="Wingdings" panose="05000000000000000000" pitchFamily="2" charset="2"/>
              <a:buChar char="Ø"/>
            </a:pPr>
            <a:endParaRPr lang="en-IN" sz="1800" kern="0" dirty="0">
              <a:effectLst/>
              <a:latin typeface="Times New Roman" panose="02020603050405020304" pitchFamily="18" charset="0"/>
              <a:ea typeface="Times New Roman" panose="02020603050405020304" pitchFamily="18" charset="0"/>
            </a:endParaRPr>
          </a:p>
          <a:p>
            <a:pPr marL="285750" indent="-285750" algn="just">
              <a:lnSpc>
                <a:spcPct val="100000"/>
              </a:lnSpc>
              <a:spcAft>
                <a:spcPts val="800"/>
              </a:spcAft>
              <a:buFont typeface="Wingdings" panose="05000000000000000000" pitchFamily="2" charset="2"/>
              <a:buChar char="Ø"/>
            </a:pP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8502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C15E8-D0DE-FEAF-435F-39C1451555FD}"/>
              </a:ext>
            </a:extLst>
          </p:cNvPr>
          <p:cNvSpPr>
            <a:spLocks noGrp="1"/>
          </p:cNvSpPr>
          <p:nvPr>
            <p:ph type="title"/>
          </p:nvPr>
        </p:nvSpPr>
        <p:spPr>
          <a:xfrm>
            <a:off x="700549" y="365125"/>
            <a:ext cx="10515600" cy="854075"/>
          </a:xfrm>
        </p:spPr>
        <p:txBody>
          <a:bodyPr>
            <a:normAutofit fontScale="90000"/>
          </a:bodyPr>
          <a:lstStyle/>
          <a:p>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LEGAL RESPONSES TO THE IMPACT OF GLOBALISATION</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146DFD18-0CD8-2E8F-033D-949718FABFD7}"/>
              </a:ext>
            </a:extLst>
          </p:cNvPr>
          <p:cNvSpPr>
            <a:spLocks noGrp="1"/>
          </p:cNvSpPr>
          <p:nvPr>
            <p:ph idx="1"/>
          </p:nvPr>
        </p:nvSpPr>
        <p:spPr>
          <a:xfrm>
            <a:off x="700549" y="881727"/>
            <a:ext cx="10515600" cy="5499407"/>
          </a:xfrm>
        </p:spPr>
        <p:txBody>
          <a:bodyPr>
            <a:normAutofit/>
          </a:bodyPr>
          <a:lstStyle/>
          <a:p>
            <a:pPr marL="0" indent="0" algn="just">
              <a:lnSpc>
                <a:spcPct val="150000"/>
              </a:lnSpc>
              <a:buNone/>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legal response to the impact of globalisation on the tribal customs and practices of Arunachal Pradesh has been shaped by efforts to protect indigenous rights and cultural heritage while integrating development goals. The Constitution of India, particularly through its Sixth Schedule and Article 371H, provides special autonomy to tribal regions, allowing them to preserve their customs and traditional governance systems. Additionally, the Panchayats (Extension to Scheduled Areas) Act (PESA), 1996, though not fully applicable to Arunachal Pradesh, serves as a framework for empowering tribal communities in self-governance, ensuring that they have control over resources and decision-making at the local level. The Forest Rights Act (FRA), 2006 plays a crucial role by recognizing the rights of tribal communities to manage and inhabit forest lands, protecting them from displacement due to globalised industries and development projects. However, the enforcement of these legal safeguards faces challenges due to the growing pressure from infrastructure projects, resource extraction, and external cultural influences brought by globalisation. While these laws aim to preserve tribal customs and prevent cultural erosion, balancing modernisation with the protection of indigenous traditions remains a complex and ongoing process in Arunachal Pradesh.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IN" dirty="0"/>
          </a:p>
        </p:txBody>
      </p:sp>
    </p:spTree>
    <p:extLst>
      <p:ext uri="{BB962C8B-B14F-4D97-AF65-F5344CB8AC3E}">
        <p14:creationId xmlns:p14="http://schemas.microsoft.com/office/powerpoint/2010/main" val="3385390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B6A62-5A3C-D19D-44FA-8C80E8CCF11C}"/>
              </a:ext>
            </a:extLst>
          </p:cNvPr>
          <p:cNvSpPr>
            <a:spLocks noGrp="1"/>
          </p:cNvSpPr>
          <p:nvPr>
            <p:ph type="title"/>
          </p:nvPr>
        </p:nvSpPr>
        <p:spPr>
          <a:xfrm>
            <a:off x="838200" y="973393"/>
            <a:ext cx="10515600" cy="1268361"/>
          </a:xfrm>
        </p:spPr>
        <p:txBody>
          <a:bodyPr>
            <a:normAutofit/>
          </a:bodyPr>
          <a:lstStyle/>
          <a:p>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JUDICIAL INTERPRETATIONS AND ACTIVISM IN THE CONTEXT OF TRIBAL CUSTOMS AND GLOBALISATION</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A61EFA62-47E0-5966-63A7-3CBD19FED56D}"/>
              </a:ext>
            </a:extLst>
          </p:cNvPr>
          <p:cNvSpPr>
            <a:spLocks noGrp="1"/>
          </p:cNvSpPr>
          <p:nvPr>
            <p:ph idx="1"/>
          </p:nvPr>
        </p:nvSpPr>
        <p:spPr>
          <a:xfrm>
            <a:off x="838200" y="2064773"/>
            <a:ext cx="10515600" cy="4112189"/>
          </a:xfrm>
        </p:spPr>
        <p:txBody>
          <a:bodyPr/>
          <a:lstStyle/>
          <a:p>
            <a:pPr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Narmada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Bachao</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Andolan</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v. Union of India (2000).</a:t>
            </a:r>
          </a:p>
          <a:p>
            <a:pPr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M. S. D. H. K. v. State of Andhra Pradesh (2002).</a:t>
            </a:r>
          </a:p>
          <a:p>
            <a:pPr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Madhya Pradesh v. State of Gujarat (2005).</a:t>
            </a:r>
          </a:p>
          <a:p>
            <a:pPr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K.S.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Puttaswamy</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v. Union of India (2017)</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Ø"/>
            </a:pP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Shayara</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Bano v. Union of India (2017)</a:t>
            </a:r>
          </a:p>
          <a:p>
            <a:pPr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Indian Young Lawyers Association v. State of Kerala (2018)</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Ø"/>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Ø"/>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Ø"/>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Ø"/>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Ø"/>
            </a:pPr>
            <a:endParaRPr lang="en-IN" dirty="0"/>
          </a:p>
        </p:txBody>
      </p:sp>
    </p:spTree>
    <p:extLst>
      <p:ext uri="{BB962C8B-B14F-4D97-AF65-F5344CB8AC3E}">
        <p14:creationId xmlns:p14="http://schemas.microsoft.com/office/powerpoint/2010/main" val="2512350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922BC-4F9F-6EE0-1F73-51ED744CCFAB}"/>
              </a:ext>
            </a:extLst>
          </p:cNvPr>
          <p:cNvSpPr>
            <a:spLocks noGrp="1"/>
          </p:cNvSpPr>
          <p:nvPr>
            <p:ph type="title"/>
          </p:nvPr>
        </p:nvSpPr>
        <p:spPr>
          <a:xfrm>
            <a:off x="838200" y="365125"/>
            <a:ext cx="10515600" cy="490281"/>
          </a:xfrm>
        </p:spPr>
        <p:txBody>
          <a:bodyPr>
            <a:normAutofit/>
          </a:bodyPr>
          <a:lstStyle/>
          <a:p>
            <a:r>
              <a:rPr lang="en-IN" sz="1800"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D5653D56-A85E-E6D5-1363-B32F05BDBC78}"/>
              </a:ext>
            </a:extLst>
          </p:cNvPr>
          <p:cNvSpPr>
            <a:spLocks noGrp="1"/>
          </p:cNvSpPr>
          <p:nvPr>
            <p:ph idx="1"/>
          </p:nvPr>
        </p:nvSpPr>
        <p:spPr>
          <a:xfrm>
            <a:off x="838200" y="1042219"/>
            <a:ext cx="10515600" cy="5134744"/>
          </a:xfrm>
        </p:spPr>
        <p:txBody>
          <a:bodyPr/>
          <a:lstStyle/>
          <a:p>
            <a:pPr marL="0" indent="0" algn="just">
              <a:lnSpc>
                <a:spcPct val="150000"/>
              </a:lnSpc>
              <a:buNone/>
            </a:pPr>
            <a:r>
              <a:rPr lang="en-IN" sz="1800" dirty="0">
                <a:effectLst/>
                <a:latin typeface="Times New Roman" panose="02020603050405020304" pitchFamily="18" charset="0"/>
                <a:ea typeface="Times New Roman" panose="02020603050405020304" pitchFamily="18" charset="0"/>
              </a:rPr>
              <a:t>In conclusion, the impacts of globalisation on the tribal customs and practices of Arunachal Pradesh, from a legal perspective, present a complex interplay between development and cultural preservation. Globalisation has brought opportunities and challenges for tribal communities, altering their traditional way of life. While laws like the Forest Rights Act (FRA) and constitutional provisions such as Article 371H aim to safeguard </a:t>
            </a:r>
            <a:r>
              <a:rPr lang="en-US" sz="1800" dirty="0">
                <a:effectLst/>
                <a:latin typeface="Times New Roman" panose="02020603050405020304" pitchFamily="18" charset="0"/>
                <a:ea typeface="Times New Roman" panose="02020603050405020304" pitchFamily="18" charset="0"/>
              </a:rPr>
              <a:t>these communities' autonomy, land rights, and cultural practices</a:t>
            </a:r>
            <a:r>
              <a:rPr lang="en-IN" sz="1800" dirty="0">
                <a:effectLst/>
                <a:latin typeface="Times New Roman" panose="02020603050405020304" pitchFamily="18" charset="0"/>
                <a:ea typeface="Times New Roman" panose="02020603050405020304" pitchFamily="18" charset="0"/>
              </a:rPr>
              <a:t>, the practical implementation of these legal protections remains challenging. The pressure from global markets, development projects, and modernisation often clashes with the traditional customs, governance structures, and environmental stewardship of the tribes. Legal frameworks are vital in mitigating these impacts, but stronger enforcement, local empowerment, and a sensitive approach to development are essential for ensuring that tribal identities and practices are not eroded in the face of globalisation.</a:t>
            </a:r>
          </a:p>
          <a:p>
            <a:endParaRPr lang="en-IN" dirty="0"/>
          </a:p>
        </p:txBody>
      </p:sp>
    </p:spTree>
    <p:extLst>
      <p:ext uri="{BB962C8B-B14F-4D97-AF65-F5344CB8AC3E}">
        <p14:creationId xmlns:p14="http://schemas.microsoft.com/office/powerpoint/2010/main" val="3919570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53869-70B0-06B9-AD1E-9DFC8C0FD71B}"/>
              </a:ext>
            </a:extLst>
          </p:cNvPr>
          <p:cNvSpPr>
            <a:spLocks noGrp="1"/>
          </p:cNvSpPr>
          <p:nvPr>
            <p:ph type="title"/>
          </p:nvPr>
        </p:nvSpPr>
        <p:spPr>
          <a:xfrm>
            <a:off x="838200" y="127820"/>
            <a:ext cx="10515600" cy="580104"/>
          </a:xfrm>
        </p:spPr>
        <p:txBody>
          <a:bodyPr>
            <a:normAutofit/>
          </a:bodyPr>
          <a:lstStyle/>
          <a:p>
            <a:r>
              <a:rPr lang="en-IN" sz="2000" b="1" dirty="0">
                <a:latin typeface="Times New Roman" panose="02020603050405020304" pitchFamily="18" charset="0"/>
                <a:cs typeface="Times New Roman" panose="02020603050405020304" pitchFamily="18" charset="0"/>
              </a:rPr>
              <a:t>SUGGESTIONS/RECOMMENDATIONS</a:t>
            </a:r>
          </a:p>
        </p:txBody>
      </p:sp>
      <p:sp>
        <p:nvSpPr>
          <p:cNvPr id="3" name="Content Placeholder 2">
            <a:extLst>
              <a:ext uri="{FF2B5EF4-FFF2-40B4-BE49-F238E27FC236}">
                <a16:creationId xmlns:a16="http://schemas.microsoft.com/office/drawing/2014/main" id="{7CC02CDD-CD46-979F-6417-877CAEC370C9}"/>
              </a:ext>
            </a:extLst>
          </p:cNvPr>
          <p:cNvSpPr>
            <a:spLocks noGrp="1"/>
          </p:cNvSpPr>
          <p:nvPr>
            <p:ph idx="1"/>
          </p:nvPr>
        </p:nvSpPr>
        <p:spPr>
          <a:xfrm>
            <a:off x="838200" y="707924"/>
            <a:ext cx="10515600" cy="5692876"/>
          </a:xfrm>
        </p:spPr>
        <p:txBody>
          <a:bodyPr>
            <a:noAutofit/>
          </a:bodyPr>
          <a:lstStyle/>
          <a:p>
            <a:pPr lvl="0" algn="just">
              <a:lnSpc>
                <a:spcPct val="107000"/>
              </a:lnSpc>
              <a:buFont typeface="Wingdings" panose="05000000000000000000" pitchFamily="2" charset="2"/>
              <a:buChar char="Ø"/>
              <a:tabLst>
                <a:tab pos="228600" algn="l"/>
              </a:tabLst>
            </a:pPr>
            <a:r>
              <a:rPr lang="en-IN" sz="1600" kern="0" dirty="0">
                <a:effectLst/>
                <a:latin typeface="Times New Roman" panose="02020603050405020304" pitchFamily="18" charset="0"/>
                <a:ea typeface="Times New Roman" panose="02020603050405020304" pitchFamily="18" charset="0"/>
                <a:cs typeface="Times New Roman" panose="02020603050405020304" pitchFamily="18" charset="0"/>
              </a:rPr>
              <a:t>Governments should enhance existing legal frameworks that protect tribal customs and traditions. This includes amending laws to explicitly recognise and protect the rights of tribal communities in the context of globalisation. Legal provisions should be clear on how traditional practices can coexist with modern legal standards, ensuring that indigenous practices are not marginalised.</a:t>
            </a:r>
            <a:endParaRPr lang="en-IN" sz="16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600" kern="0" dirty="0">
                <a:effectLst/>
                <a:latin typeface="Times New Roman" panose="02020603050405020304" pitchFamily="18" charset="0"/>
                <a:ea typeface="Times New Roman" panose="02020603050405020304" pitchFamily="18" charset="0"/>
                <a:cs typeface="Times New Roman" panose="02020603050405020304" pitchFamily="18" charset="0"/>
              </a:rPr>
              <a:t>The Scheduled Tribes and Other Traditional Forest Dwellers (Recognition of Forest Rights) Act, 2006, needs robust implementation. This includes ensuring that tribal communities have a clear path to claiming their rights over land and resources, which is vital for their cultural practices and livelihood. Legal aid and support mechanisms should be established to assist tribes in navigating the legal processes involved.</a:t>
            </a:r>
            <a:endParaRPr lang="en-IN" sz="16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600" kern="0" dirty="0">
                <a:effectLst/>
                <a:latin typeface="Times New Roman" panose="02020603050405020304" pitchFamily="18" charset="0"/>
                <a:ea typeface="Times New Roman" panose="02020603050405020304" pitchFamily="18" charset="0"/>
                <a:cs typeface="Times New Roman" panose="02020603050405020304" pitchFamily="18" charset="0"/>
              </a:rPr>
              <a:t>Courts should continue to play an active role in interpreting laws in a manner that respects and upholds tribal rights. Judicial activism can help create precedents that favour the protection of indigenous customs in the face of globalisation. The judiciary should emphasise the importance of cultural heritage in its rulings and consider the social and economic implications of its decisions on tribal communities.</a:t>
            </a:r>
            <a:endParaRPr lang="en-IN" sz="16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600" kern="0" dirty="0">
                <a:effectLst/>
                <a:latin typeface="Times New Roman" panose="02020603050405020304" pitchFamily="18" charset="0"/>
                <a:ea typeface="Times New Roman" panose="02020603050405020304" pitchFamily="18" charset="0"/>
                <a:cs typeface="Times New Roman" panose="02020603050405020304" pitchFamily="18" charset="0"/>
              </a:rPr>
              <a:t>Establish formal mechanisms for consultation with tribal communities when enacting laws or policies that may affect their customs and traditions. The principle of Free, Prior, and Informed Consent (FPIC) should be adopted, ensuring that tribal communities have a say in decisions impacting their rights and livelihoods.</a:t>
            </a:r>
            <a:endParaRPr lang="en-IN" sz="16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600" kern="0" dirty="0">
                <a:effectLst/>
                <a:latin typeface="Times New Roman" panose="02020603050405020304" pitchFamily="18" charset="0"/>
                <a:ea typeface="Times New Roman" panose="02020603050405020304" pitchFamily="18" charset="0"/>
                <a:cs typeface="Times New Roman" panose="02020603050405020304" pitchFamily="18" charset="0"/>
              </a:rPr>
              <a:t> Legal awareness programs should be implemented within tribal communities to inform them of their rights under national and international law. Legal literacy can empower indigenous populations to assert their rights effectively and navigate legal frameworks that impact their customs and traditions.</a:t>
            </a:r>
            <a:endParaRPr lang="en-IN" sz="1600" kern="1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en-IN" sz="1600" dirty="0"/>
          </a:p>
        </p:txBody>
      </p:sp>
    </p:spTree>
    <p:extLst>
      <p:ext uri="{BB962C8B-B14F-4D97-AF65-F5344CB8AC3E}">
        <p14:creationId xmlns:p14="http://schemas.microsoft.com/office/powerpoint/2010/main" val="40885263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5C73A2-55D3-3CEF-3793-34E0FAE5915F}"/>
              </a:ext>
            </a:extLst>
          </p:cNvPr>
          <p:cNvSpPr txBox="1"/>
          <p:nvPr/>
        </p:nvSpPr>
        <p:spPr>
          <a:xfrm>
            <a:off x="344129" y="598774"/>
            <a:ext cx="11474245" cy="4517840"/>
          </a:xfrm>
          <a:prstGeom prst="rect">
            <a:avLst/>
          </a:prstGeom>
          <a:noFill/>
        </p:spPr>
        <p:txBody>
          <a:bodyPr wrap="square">
            <a:spAutoFit/>
          </a:bodyPr>
          <a:lstStyle/>
          <a:p>
            <a:pPr lvl="0" algn="just">
              <a:lnSpc>
                <a:spcPct val="107000"/>
              </a:lnSpc>
              <a:buFont typeface="Wingdings" panose="05000000000000000000" pitchFamily="2" charset="2"/>
              <a:buChar char="Ø"/>
              <a:tabLst>
                <a:tab pos="2286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Nations should engage in international dialogues to harmonise their laws with global standards protecting indigenous rights, such as the United Nations Declaration on the Rights of Indigenous Peoples (UNDRIP). This cooperation can enhance legal protections and ensure that the voices of tribal communities are amplified on international platforms.</a:t>
            </a:r>
          </a:p>
          <a:p>
            <a:pPr lvl="0" algn="just">
              <a:lnSpc>
                <a:spcPct val="107000"/>
              </a:lnSpc>
              <a:buFont typeface="Wingdings" panose="05000000000000000000" pitchFamily="2" charset="2"/>
              <a:buChar char="Ø"/>
              <a:tabLst>
                <a:tab pos="2286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Encourage comprehensive research on tribal customs and their legal significance. Documenting these customs will not only preserve their cultural heritage but also provide a robust basis for legal advocacy. This can serve as an essential resource for policymakers, legal practitioners, and scholars alike.</a:t>
            </a:r>
            <a:endParaRPr lang="en-IN" sz="18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Recognize and promote customary laws that govern tribal communities, ensuring that they are respected within the broader legal framework. This includes acknowledging the legitimacy of traditional dispute resolution mechanisms that have been historically utilised by indigenous groups.</a:t>
            </a:r>
            <a:endParaRPr lang="en-IN" sz="18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Establish a framework for the ongoing monitoring and evaluation of laws affecting tribal communities to assess their effectiveness in safeguarding customs and traditions in a globalised context. Feedback from tribal populations should be integral to this process.</a:t>
            </a:r>
            <a:endParaRPr lang="en-IN" sz="1800" kern="1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buFont typeface="Wingdings" panose="05000000000000000000" pitchFamily="2" charset="2"/>
              <a:buChar char="Ø"/>
              <a:tabLst>
                <a:tab pos="2286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Legal frameworks should support the economic empowerment of tribal communities through access to markets and fair trade practices that respect their customs. This can help tribes adapt to globalisation while retaining their cultural identity, providing a legal basis for sustainable development.</a:t>
            </a:r>
            <a:endPar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4009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C11FD-A75C-F17F-D7D4-66DF6C8579CE}"/>
              </a:ext>
            </a:extLst>
          </p:cNvPr>
          <p:cNvSpPr>
            <a:spLocks noGrp="1"/>
          </p:cNvSpPr>
          <p:nvPr>
            <p:ph type="title"/>
          </p:nvPr>
        </p:nvSpPr>
        <p:spPr>
          <a:xfrm>
            <a:off x="838200" y="1"/>
            <a:ext cx="10515600" cy="1130710"/>
          </a:xfrm>
        </p:spPr>
        <p:txBody>
          <a:bodyPr>
            <a:normAutofit/>
          </a:bodyPr>
          <a:lstStyle/>
          <a:p>
            <a:r>
              <a:rPr lang="en-IN" sz="2000" b="1" dirty="0">
                <a:latin typeface="Times New Roman" panose="02020603050405020304" pitchFamily="18" charset="0"/>
                <a:cs typeface="Times New Roman" panose="02020603050405020304" pitchFamily="18" charset="0"/>
              </a:rPr>
              <a:t>REFRENCES</a:t>
            </a:r>
          </a:p>
        </p:txBody>
      </p:sp>
      <p:sp>
        <p:nvSpPr>
          <p:cNvPr id="3" name="Content Placeholder 2">
            <a:extLst>
              <a:ext uri="{FF2B5EF4-FFF2-40B4-BE49-F238E27FC236}">
                <a16:creationId xmlns:a16="http://schemas.microsoft.com/office/drawing/2014/main" id="{F18292C7-81DA-F426-2CD9-D8F8494A46FE}"/>
              </a:ext>
            </a:extLst>
          </p:cNvPr>
          <p:cNvSpPr>
            <a:spLocks noGrp="1"/>
          </p:cNvSpPr>
          <p:nvPr>
            <p:ph idx="1"/>
          </p:nvPr>
        </p:nvSpPr>
        <p:spPr>
          <a:xfrm>
            <a:off x="255639" y="806245"/>
            <a:ext cx="11098161" cy="6051755"/>
          </a:xfrm>
        </p:spPr>
        <p:txBody>
          <a:bodyPr>
            <a:noAutofit/>
          </a:bodyPr>
          <a:lstStyle/>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Bourdieu, Pierre. (1990) </a:t>
            </a:r>
            <a:r>
              <a:rPr lang="en-IN" sz="1300" dirty="0">
                <a:effectLst/>
                <a:latin typeface="Times New Roman" panose="02020603050405020304" pitchFamily="18" charset="0"/>
                <a:ea typeface="Times New Roman" panose="02020603050405020304" pitchFamily="18" charset="0"/>
              </a:rPr>
              <a:t>explores the concept of habitus and how cultural practices evolve, influenced by external factors such as globalisation. He argues that cultural practices are not static and can adapt, leading to an evolution of traditions rather than their complete erosion. This perspective provides a theoretical foundation for understanding how tribal customs might adapt in the face of globalisation.</a:t>
            </a:r>
          </a:p>
          <a:p>
            <a:pPr algn="just">
              <a:buFont typeface="Wingdings" panose="05000000000000000000" pitchFamily="2" charset="2"/>
              <a:buChar char="Ø"/>
            </a:pPr>
            <a:r>
              <a:rPr lang="en-IN" sz="1300" b="1" dirty="0" err="1">
                <a:effectLst/>
                <a:latin typeface="Times New Roman" panose="02020603050405020304" pitchFamily="18" charset="0"/>
                <a:ea typeface="Times New Roman" panose="02020603050405020304" pitchFamily="18" charset="0"/>
              </a:rPr>
              <a:t>Baviskar</a:t>
            </a:r>
            <a:r>
              <a:rPr lang="en-IN" sz="1300" b="1" dirty="0">
                <a:effectLst/>
                <a:latin typeface="Times New Roman" panose="02020603050405020304" pitchFamily="18" charset="0"/>
                <a:ea typeface="Times New Roman" panose="02020603050405020304" pitchFamily="18" charset="0"/>
              </a:rPr>
              <a:t>, Amita. (1995) </a:t>
            </a:r>
            <a:r>
              <a:rPr lang="en-IN" sz="1300" dirty="0">
                <a:effectLst/>
                <a:latin typeface="Times New Roman" panose="02020603050405020304" pitchFamily="18" charset="0"/>
                <a:ea typeface="Times New Roman" panose="02020603050405020304" pitchFamily="18" charset="0"/>
              </a:rPr>
              <a:t>discusses the impact of development and globalisation on tribal communities, particularly in the context of displacement and environmental degradation. The book highlights how globalisation can undermine traditional customs and practices, forcing communities to negotiate their identity and rights amid external pressures.</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Shah, Ghanshyam. (2007) </a:t>
            </a:r>
            <a:r>
              <a:rPr lang="en-IN" sz="1300" dirty="0">
                <a:effectLst/>
                <a:latin typeface="Times New Roman" panose="02020603050405020304" pitchFamily="18" charset="0"/>
                <a:ea typeface="Times New Roman" panose="02020603050405020304" pitchFamily="18" charset="0"/>
              </a:rPr>
              <a:t>examines the intersection of tribal identity and globalisation, arguing that tribal communities are not passive victims of globalisation but active agents negotiating their cultural identity. This study provides insights into how tribal customs may evolve through political engagement and adaptation to global influences.</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Mishra, A.K. (2011) </a:t>
            </a:r>
            <a:r>
              <a:rPr lang="en-IN" sz="1300" dirty="0">
                <a:effectLst/>
                <a:latin typeface="Times New Roman" panose="02020603050405020304" pitchFamily="18" charset="0"/>
                <a:ea typeface="Times New Roman" panose="02020603050405020304" pitchFamily="18" charset="0"/>
              </a:rPr>
              <a:t>This article discusses the various ways globalisation has impacted tribal cultures, particularly in terms of cultural commodification and loss of traditional practices. Mishra emphasises the need for policies that protect tribal customs from globalisation's adverse effects.</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Hirsch, Eric, and Charles Stewart. (2005) t</a:t>
            </a:r>
            <a:r>
              <a:rPr lang="en-IN" sz="1300" dirty="0">
                <a:effectLst/>
                <a:latin typeface="Times New Roman" panose="02020603050405020304" pitchFamily="18" charset="0"/>
                <a:ea typeface="Times New Roman" panose="02020603050405020304" pitchFamily="18" charset="0"/>
              </a:rPr>
              <a:t>he authors argue that globalisation affects local customs by introducing new cultural forms, leading to hybridisation. This perspective suggests that tribal customs might not be wholly eroded but instead could evolve into new, hybrid forms that incorporate elements of global culture.</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Giddens, Anthony. (1990) </a:t>
            </a:r>
            <a:r>
              <a:rPr lang="en-IN" sz="1300" dirty="0">
                <a:effectLst/>
                <a:latin typeface="Times New Roman" panose="02020603050405020304" pitchFamily="18" charset="0"/>
                <a:ea typeface="Times New Roman" panose="02020603050405020304" pitchFamily="18" charset="0"/>
              </a:rPr>
              <a:t>discusses how globalisation reshapes social practices, emphasising that traditional customs may be reinterpreted or transformed in modern contexts. His analysis supports the notion that while globalisation poses threats to tribal customs, it can also lead to new forms of cultural expression.</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Gupta, Akhil. (1998) </a:t>
            </a:r>
            <a:r>
              <a:rPr lang="en-IN" sz="1300" dirty="0">
                <a:effectLst/>
                <a:latin typeface="Times New Roman" panose="02020603050405020304" pitchFamily="18" charset="0"/>
                <a:ea typeface="Times New Roman" panose="02020603050405020304" pitchFamily="18" charset="0"/>
              </a:rPr>
              <a:t>examines how globalisation has influenced agricultural practices among tribal communities. His work highlights the tension between traditional agricultural practices and the pressures of global markets, leading to significant changes in tribal customs and social structures.</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Sundar, Nandini. (2009) </a:t>
            </a:r>
            <a:r>
              <a:rPr lang="en-IN" sz="1300" dirty="0">
                <a:effectLst/>
                <a:latin typeface="Times New Roman" panose="02020603050405020304" pitchFamily="18" charset="0"/>
                <a:ea typeface="Times New Roman" panose="02020603050405020304" pitchFamily="18" charset="0"/>
              </a:rPr>
              <a:t>discusses the implications of globalisation for environmental governance in tribal communities, emphasising how tribal customs related to nature and land use are being challenged by global environmental norms. This study illustrates the complex interactions between global policies and local customs.</a:t>
            </a:r>
          </a:p>
          <a:p>
            <a:pPr algn="just">
              <a:buFont typeface="Wingdings" panose="05000000000000000000" pitchFamily="2" charset="2"/>
              <a:buChar char="Ø"/>
            </a:pPr>
            <a:r>
              <a:rPr lang="en-IN" sz="1300" b="1" dirty="0">
                <a:effectLst/>
                <a:latin typeface="Times New Roman" panose="02020603050405020304" pitchFamily="18" charset="0"/>
                <a:ea typeface="Times New Roman" panose="02020603050405020304" pitchFamily="18" charset="0"/>
              </a:rPr>
              <a:t>Rao, N. (2014) </a:t>
            </a:r>
            <a:r>
              <a:rPr lang="en-IN" sz="1300" dirty="0">
                <a:effectLst/>
                <a:latin typeface="Times New Roman" panose="02020603050405020304" pitchFamily="18" charset="0"/>
                <a:ea typeface="Times New Roman" panose="02020603050405020304" pitchFamily="18" charset="0"/>
              </a:rPr>
              <a:t>research focuses on the Santhal community and examines how globalisation affects their cultural identity and customs. He finds that while some traditions are under threat, others have been revitalised through new forms of cultural expression that engage with global influences.</a:t>
            </a:r>
          </a:p>
          <a:p>
            <a:pPr algn="just">
              <a:buFont typeface="Wingdings" panose="05000000000000000000" pitchFamily="2" charset="2"/>
              <a:buChar char="Ø"/>
            </a:pPr>
            <a:r>
              <a:rPr lang="en-IN" sz="1300" b="1" dirty="0" err="1">
                <a:effectLst/>
                <a:latin typeface="Times New Roman" panose="02020603050405020304" pitchFamily="18" charset="0"/>
                <a:ea typeface="Times New Roman" panose="02020603050405020304" pitchFamily="18" charset="0"/>
              </a:rPr>
              <a:t>Zavitz</a:t>
            </a:r>
            <a:r>
              <a:rPr lang="en-IN" sz="1300" b="1" dirty="0">
                <a:effectLst/>
                <a:latin typeface="Times New Roman" panose="02020603050405020304" pitchFamily="18" charset="0"/>
                <a:ea typeface="Times New Roman" panose="02020603050405020304" pitchFamily="18" charset="0"/>
              </a:rPr>
              <a:t>, Josh. (2018) </a:t>
            </a:r>
            <a:r>
              <a:rPr lang="en-IN" sz="1300" dirty="0">
                <a:effectLst/>
                <a:latin typeface="Times New Roman" panose="02020603050405020304" pitchFamily="18" charset="0"/>
                <a:ea typeface="Times New Roman" panose="02020603050405020304" pitchFamily="18" charset="0"/>
              </a:rPr>
              <a:t>compares the effects of globalisation on tribal practices in two distinct cultural contexts, highlighting similarities and differences in how indigenous communities respond to global pressures. This comparative study sheds light on the various paths of adaptation or resistance faced by tribal customs in different global contexts.</a:t>
            </a: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latin typeface="Times New Roman" panose="02020603050405020304" pitchFamily="18" charset="0"/>
              <a:ea typeface="Times New Roman" panose="02020603050405020304" pitchFamily="18" charset="0"/>
            </a:endParaRPr>
          </a:p>
          <a:p>
            <a:pPr algn="just">
              <a:buFont typeface="Wingdings" panose="05000000000000000000" pitchFamily="2" charset="2"/>
              <a:buChar char="Ø"/>
            </a:pPr>
            <a:endParaRPr lang="en-IN" sz="1300" dirty="0">
              <a:effectLst/>
              <a:latin typeface="Times New Roman" panose="02020603050405020304" pitchFamily="18" charset="0"/>
              <a:ea typeface="Times New Roman" panose="02020603050405020304" pitchFamily="18" charset="0"/>
            </a:endParaRPr>
          </a:p>
          <a:p>
            <a:pPr marL="0" indent="0" algn="just">
              <a:buNone/>
            </a:pPr>
            <a:endParaRPr lang="en-IN" sz="1300" dirty="0">
              <a:effectLst/>
              <a:latin typeface="Times New Roman" panose="02020603050405020304" pitchFamily="18" charset="0"/>
              <a:ea typeface="Times New Roman" panose="02020603050405020304" pitchFamily="18" charset="0"/>
            </a:endParaRPr>
          </a:p>
          <a:p>
            <a:pPr marL="0" indent="0" algn="just">
              <a:buNone/>
            </a:pPr>
            <a:r>
              <a:rPr lang="en-IN" sz="1300" dirty="0">
                <a:effectLst/>
                <a:latin typeface="Times New Roman" panose="02020603050405020304" pitchFamily="18" charset="0"/>
                <a:ea typeface="Times New Roman" panose="02020603050405020304" pitchFamily="18" charset="0"/>
              </a:rPr>
              <a:t> </a:t>
            </a:r>
          </a:p>
          <a:p>
            <a:pPr marL="0" indent="0" algn="just">
              <a:buNone/>
            </a:pPr>
            <a:endParaRPr lang="en-IN" sz="1300" dirty="0">
              <a:latin typeface="Times New Roman" panose="02020603050405020304" pitchFamily="18" charset="0"/>
              <a:ea typeface="Times New Roman" panose="02020603050405020304" pitchFamily="18" charset="0"/>
            </a:endParaRPr>
          </a:p>
          <a:p>
            <a:pPr marL="0" indent="0" algn="just">
              <a:buNone/>
            </a:pPr>
            <a:endParaRPr lang="en-IN" sz="1300" dirty="0">
              <a:effectLst/>
              <a:latin typeface="Times New Roman" panose="02020603050405020304" pitchFamily="18" charset="0"/>
              <a:ea typeface="Times New Roman" panose="02020603050405020304" pitchFamily="18" charset="0"/>
            </a:endParaRPr>
          </a:p>
          <a:p>
            <a:pPr marL="0" indent="0" algn="just">
              <a:buNone/>
            </a:pPr>
            <a:endParaRPr lang="en-IN" sz="1300" dirty="0">
              <a:latin typeface="Times New Roman" panose="02020603050405020304" pitchFamily="18" charset="0"/>
              <a:ea typeface="Times New Roman" panose="02020603050405020304" pitchFamily="18" charset="0"/>
            </a:endParaRPr>
          </a:p>
          <a:p>
            <a:pPr marL="0" indent="0" algn="just">
              <a:buNone/>
            </a:pPr>
            <a:endParaRPr lang="en-IN" sz="1300" dirty="0">
              <a:effectLst/>
              <a:latin typeface="Times New Roman" panose="02020603050405020304" pitchFamily="18" charset="0"/>
              <a:ea typeface="Times New Roman" panose="02020603050405020304" pitchFamily="18" charset="0"/>
            </a:endParaRPr>
          </a:p>
          <a:p>
            <a:pPr marL="0" indent="0" algn="just">
              <a:buNone/>
            </a:pPr>
            <a:endParaRPr lang="en-IN" sz="1300" dirty="0">
              <a:effectLst/>
              <a:latin typeface="Times New Roman" panose="02020603050405020304" pitchFamily="18" charset="0"/>
              <a:ea typeface="Times New Roman" panose="02020603050405020304" pitchFamily="18" charset="0"/>
            </a:endParaRPr>
          </a:p>
          <a:p>
            <a:pPr marL="0" indent="0" algn="just">
              <a:buNone/>
            </a:pPr>
            <a:endParaRPr lang="en-IN" sz="1300" dirty="0">
              <a:latin typeface="Times New Roman" panose="02020603050405020304" pitchFamily="18" charset="0"/>
              <a:ea typeface="Times New Roman" panose="02020603050405020304" pitchFamily="18" charset="0"/>
            </a:endParaRPr>
          </a:p>
          <a:p>
            <a:pPr marL="0" indent="0" algn="just">
              <a:buNone/>
            </a:pPr>
            <a:endParaRPr lang="en-IN" sz="1300" dirty="0">
              <a:effectLst/>
              <a:latin typeface="Times New Roman" panose="02020603050405020304" pitchFamily="18" charset="0"/>
              <a:ea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endParaRPr lang="en-IN" sz="1300" dirty="0">
              <a:latin typeface="Times New Roman" panose="02020603050405020304" pitchFamily="18" charset="0"/>
            </a:endParaRPr>
          </a:p>
          <a:p>
            <a:pPr marL="0" indent="0">
              <a:buNone/>
            </a:pPr>
            <a:endParaRPr lang="en-IN" sz="1200" dirty="0">
              <a:latin typeface="Times New Roman" panose="02020603050405020304" pitchFamily="18" charset="0"/>
            </a:endParaRPr>
          </a:p>
          <a:p>
            <a:pPr marL="0" indent="0">
              <a:buNone/>
            </a:pPr>
            <a:endParaRPr lang="en-IN" sz="1200" dirty="0">
              <a:latin typeface="Times New Roman" panose="02020603050405020304" pitchFamily="18" charset="0"/>
            </a:endParaRPr>
          </a:p>
          <a:p>
            <a:pPr marL="0" indent="0">
              <a:buNone/>
            </a:pPr>
            <a:endParaRPr lang="en-IN" sz="1300" dirty="0">
              <a:latin typeface="Times New Roman" panose="02020603050405020304" pitchFamily="18" charset="0"/>
            </a:endParaRPr>
          </a:p>
        </p:txBody>
      </p:sp>
    </p:spTree>
    <p:extLst>
      <p:ext uri="{BB962C8B-B14F-4D97-AF65-F5344CB8AC3E}">
        <p14:creationId xmlns:p14="http://schemas.microsoft.com/office/powerpoint/2010/main" val="1402095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126B4-5340-EDEF-64B1-C40541237490}"/>
              </a:ext>
            </a:extLst>
          </p:cNvPr>
          <p:cNvSpPr>
            <a:spLocks noGrp="1"/>
          </p:cNvSpPr>
          <p:nvPr>
            <p:ph type="title"/>
          </p:nvPr>
        </p:nvSpPr>
        <p:spPr>
          <a:xfrm>
            <a:off x="831850" y="83890"/>
            <a:ext cx="10515600" cy="4026716"/>
          </a:xfrm>
        </p:spPr>
        <p:txBody>
          <a:bodyPr>
            <a:normAutofit/>
          </a:bodyPr>
          <a:lstStyle/>
          <a:p>
            <a:pPr algn="ctr"/>
            <a:r>
              <a:rPr lang="en-US" sz="9600" dirty="0">
                <a:latin typeface="Times New Roman" panose="02020603050405020304" pitchFamily="18" charset="0"/>
                <a:cs typeface="Times New Roman" panose="02020603050405020304" pitchFamily="18" charset="0"/>
              </a:rPr>
              <a:t>THANK YOU</a:t>
            </a:r>
            <a:endParaRPr lang="en-IN" sz="9600"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EF45E62D-6C97-6BB4-365F-9061F506FAB3}"/>
              </a:ext>
            </a:extLst>
          </p:cNvPr>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030476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655</TotalTime>
  <Words>2170</Words>
  <Application>Microsoft Office PowerPoint</Application>
  <PresentationFormat>Widescreen</PresentationFormat>
  <Paragraphs>143</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Times New Roman</vt:lpstr>
      <vt:lpstr>Wingdings</vt:lpstr>
      <vt:lpstr>Office Theme</vt:lpstr>
      <vt:lpstr>IMPACTS OF GLOBALISATION ON THE TRIBAL CUSTOMS AND PRACTICES OF ARUNACHAL PRADESH: A LEGAL PERSPECTIVE</vt:lpstr>
      <vt:lpstr>PowerPoint Presentation</vt:lpstr>
      <vt:lpstr>INTRODUCTION </vt:lpstr>
      <vt:lpstr>OBJECTIVES</vt:lpstr>
      <vt:lpstr>METHODOLOGY/APPROACH</vt:lpstr>
      <vt:lpstr>FINDINGS/ RESULT</vt:lpstr>
      <vt:lpstr>LEGAL RESPONSES TO THE IMPACT OF GLOBALISATION </vt:lpstr>
      <vt:lpstr>JUDICIAL INTERPRETATIONS AND ACTIVISM IN THE CONTEXT OF TRIBAL CUSTOMS AND GLOBALISATION </vt:lpstr>
      <vt:lpstr>CONCLUSION</vt:lpstr>
      <vt:lpstr>SUGGESTIONS/RECOMMENDATIONS</vt:lpstr>
      <vt:lpstr>PowerPoint Presentation</vt:lpstr>
      <vt:lpstr>REFRENCES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Ripe Bagra</dc:creator>
  <cp:lastModifiedBy>intel</cp:lastModifiedBy>
  <cp:revision>17</cp:revision>
  <dcterms:created xsi:type="dcterms:W3CDTF">2024-09-28T08:24:08Z</dcterms:created>
  <dcterms:modified xsi:type="dcterms:W3CDTF">2024-10-16T21:23:59Z</dcterms:modified>
</cp:coreProperties>
</file>