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1" r:id="rId1"/>
  </p:sldMasterIdLst>
  <p:sldIdLst>
    <p:sldId id="256" r:id="rId2"/>
    <p:sldId id="257" r:id="rId3"/>
    <p:sldId id="258" r:id="rId4"/>
    <p:sldId id="260" r:id="rId5"/>
    <p:sldId id="261" r:id="rId6"/>
    <p:sldId id="266" r:id="rId7"/>
    <p:sldId id="262" r:id="rId8"/>
    <p:sldId id="263" r:id="rId9"/>
    <p:sldId id="267"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2" autoAdjust="0"/>
    <p:restoredTop sz="93333" autoAdjust="0"/>
  </p:normalViewPr>
  <p:slideViewPr>
    <p:cSldViewPr snapToGrid="0">
      <p:cViewPr varScale="1">
        <p:scale>
          <a:sx n="58" d="100"/>
          <a:sy n="58" d="100"/>
        </p:scale>
        <p:origin x="91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90308DD-2360-48CD-8792-B9E6577F307F}" type="datetimeFigureOut">
              <a:rPr lang="en-US" smtClean="0"/>
              <a:t>30-Oct-24</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36228606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0308DD-2360-48CD-8792-B9E6577F307F}" type="datetimeFigureOut">
              <a:rPr lang="en-US" smtClean="0"/>
              <a:t>30-Oct-24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86171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0308DD-2360-48CD-8792-B9E6577F307F}" type="datetimeFigureOut">
              <a:rPr lang="en-US" smtClean="0"/>
              <a:t>30-Oct-24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1700130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90308DD-2360-48CD-8792-B9E6577F307F}" type="datetimeFigureOut">
              <a:rPr lang="en-US" smtClean="0"/>
              <a:t>30-Oct-24</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1818912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90308DD-2360-48CD-8792-B9E6577F307F}" type="datetimeFigureOut">
              <a:rPr lang="en-US" smtClean="0"/>
              <a:t>30-Oct-24</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1225168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0308DD-2360-48CD-8792-B9E6577F307F}" type="datetimeFigureOut">
              <a:rPr lang="en-US" smtClean="0"/>
              <a:t>30-Oct-24</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41188242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0308DD-2360-48CD-8792-B9E6577F307F}" type="datetimeFigureOut">
              <a:rPr lang="en-US" smtClean="0"/>
              <a:t>30-Oct-24</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41658073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0308DD-2360-48CD-8792-B9E6577F307F}" type="datetimeFigureOut">
              <a:rPr lang="en-US" smtClean="0"/>
              <a:t>30-Oct-24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20771683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90308DD-2360-48CD-8792-B9E6577F307F}" type="datetimeFigureOut">
              <a:rPr lang="en-US" smtClean="0"/>
              <a:t>30-Oct-24</a:t>
            </a:fld>
            <a:endParaRPr lang="en-US"/>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3397233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0308DD-2360-48CD-8792-B9E6577F307F}" type="datetimeFigureOut">
              <a:rPr lang="en-US" smtClean="0"/>
              <a:t>30-Oct-24</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2694633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90308DD-2360-48CD-8792-B9E6577F307F}" type="datetimeFigureOut">
              <a:rPr lang="en-US" smtClean="0"/>
              <a:t>30-Oct-24</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B57AD7B3-F843-4D4A-A782-6988A9734F69}"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278193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0308DD-2360-48CD-8792-B9E6577F307F}" type="datetimeFigureOut">
              <a:rPr lang="en-US" smtClean="0"/>
              <a:t>30-Oct-24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84454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0308DD-2360-48CD-8792-B9E6577F307F}" type="datetimeFigureOut">
              <a:rPr lang="en-US" smtClean="0"/>
              <a:t>30-Oct-24</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57AD7B3-F843-4D4A-A782-6988A9734F69}"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0695619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90308DD-2360-48CD-8792-B9E6577F307F}" type="datetimeFigureOut">
              <a:rPr lang="en-US" smtClean="0"/>
              <a:t>30-Oct-24</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9523275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0308DD-2360-48CD-8792-B9E6577F307F}" type="datetimeFigureOut">
              <a:rPr lang="en-US" smtClean="0"/>
              <a:t>30-Oct-24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17230340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90308DD-2360-48CD-8792-B9E6577F307F}" type="datetimeFigureOut">
              <a:rPr lang="en-US" smtClean="0"/>
              <a:t>30-Oct-24</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B57AD7B3-F843-4D4A-A782-6988A9734F69}" type="slidenum">
              <a:rPr lang="en-US" smtClean="0"/>
              <a:t>‹#›</a:t>
            </a:fld>
            <a:endParaRPr lang="en-US"/>
          </a:p>
        </p:txBody>
      </p:sp>
    </p:spTree>
    <p:extLst>
      <p:ext uri="{BB962C8B-B14F-4D97-AF65-F5344CB8AC3E}">
        <p14:creationId xmlns:p14="http://schemas.microsoft.com/office/powerpoint/2010/main" val="239901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90308DD-2360-48CD-8792-B9E6577F307F}" type="datetimeFigureOut">
              <a:rPr lang="en-US" smtClean="0"/>
              <a:t>30-Oct-24</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B57AD7B3-F843-4D4A-A782-6988A9734F69}" type="slidenum">
              <a:rPr lang="en-US" smtClean="0"/>
              <a:t>‹#›</a:t>
            </a:fld>
            <a:endParaRPr lang="en-US"/>
          </a:p>
        </p:txBody>
      </p:sp>
    </p:spTree>
    <p:extLst>
      <p:ext uri="{BB962C8B-B14F-4D97-AF65-F5344CB8AC3E}">
        <p14:creationId xmlns:p14="http://schemas.microsoft.com/office/powerpoint/2010/main" val="1507872365"/>
      </p:ext>
    </p:extLst>
  </p:cSld>
  <p:clrMap bg1="lt1" tx1="dk1" bg2="lt2" tx2="dk2" accent1="accent1" accent2="accent2" accent3="accent3" accent4="accent4" accent5="accent5" accent6="accent6" hlink="hlink" folHlink="folHlink"/>
  <p:sldLayoutIdLst>
    <p:sldLayoutId id="2147483952" r:id="rId1"/>
    <p:sldLayoutId id="2147483953" r:id="rId2"/>
    <p:sldLayoutId id="2147483954" r:id="rId3"/>
    <p:sldLayoutId id="2147483955" r:id="rId4"/>
    <p:sldLayoutId id="2147483956" r:id="rId5"/>
    <p:sldLayoutId id="2147483957" r:id="rId6"/>
    <p:sldLayoutId id="2147483958" r:id="rId7"/>
    <p:sldLayoutId id="2147483959" r:id="rId8"/>
    <p:sldLayoutId id="2147483960" r:id="rId9"/>
    <p:sldLayoutId id="2147483961" r:id="rId10"/>
    <p:sldLayoutId id="2147483962" r:id="rId11"/>
    <p:sldLayoutId id="2147483963" r:id="rId12"/>
    <p:sldLayoutId id="2147483964" r:id="rId13"/>
    <p:sldLayoutId id="2147483965" r:id="rId14"/>
    <p:sldLayoutId id="2147483966" r:id="rId15"/>
    <p:sldLayoutId id="2147483967"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hyperlink" Target="https://doi.org/10.2307/2531339" TargetMode="External"/><Relationship Id="rId2" Type="http://schemas.openxmlformats.org/officeDocument/2006/relationships/hyperlink" Target="https://doi.org/10.1007/978-3-642-32419-2" TargetMode="External"/><Relationship Id="rId1" Type="http://schemas.openxmlformats.org/officeDocument/2006/relationships/slideLayout" Target="../slideLayouts/slideLayout7.xml"/><Relationship Id="rId5" Type="http://schemas.openxmlformats.org/officeDocument/2006/relationships/hyperlink" Target="https://doi.org/10.1002/bimj.200900273" TargetMode="External"/><Relationship Id="rId4" Type="http://schemas.openxmlformats.org/officeDocument/2006/relationships/hyperlink" Target="https://doi.org/10.3390/math10030385"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2CFB59A-FE82-C18B-4CE9-2921F214DD51}"/>
              </a:ext>
            </a:extLst>
          </p:cNvPr>
          <p:cNvSpPr txBox="1"/>
          <p:nvPr/>
        </p:nvSpPr>
        <p:spPr>
          <a:xfrm>
            <a:off x="1075113" y="1821685"/>
            <a:ext cx="10041774" cy="2229393"/>
          </a:xfrm>
          <a:prstGeom prst="rect">
            <a:avLst/>
          </a:prstGeom>
          <a:noFill/>
        </p:spPr>
        <p:txBody>
          <a:bodyPr wrap="square">
            <a:spAutoFit/>
          </a:bodyPr>
          <a:lstStyle/>
          <a:p>
            <a:pPr marL="0" marR="0" algn="ctr">
              <a:lnSpc>
                <a:spcPct val="150000"/>
              </a:lnSpc>
              <a:spcBef>
                <a:spcPts val="0"/>
              </a:spcBef>
              <a:spcAft>
                <a:spcPts val="1000"/>
              </a:spcAft>
            </a:pPr>
            <a:r>
              <a:rPr lang="en-IN" sz="3200" b="1" dirty="0">
                <a:effectLst/>
                <a:latin typeface="Times New Roman" panose="02020603050405020304" pitchFamily="18" charset="0"/>
                <a:ea typeface="Calibri" panose="020F0502020204030204" pitchFamily="34" charset="0"/>
                <a:cs typeface="Mangal" panose="02040503050203030202" pitchFamily="18" charset="0"/>
              </a:rPr>
              <a:t>NUMERICAL APPROXIMATION TECHNIQUES IN STOCHASTIC MODELS FOR FINANCE: A DETAILED ANALYSIS</a:t>
            </a:r>
            <a:endParaRPr lang="en-US" sz="32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B74BF45D-35B2-F010-909D-7593BC4F3DCF}"/>
              </a:ext>
            </a:extLst>
          </p:cNvPr>
          <p:cNvSpPr txBox="1"/>
          <p:nvPr/>
        </p:nvSpPr>
        <p:spPr>
          <a:xfrm>
            <a:off x="5457306" y="4368370"/>
            <a:ext cx="6546272" cy="2119683"/>
          </a:xfrm>
          <a:prstGeom prst="rect">
            <a:avLst/>
          </a:prstGeom>
          <a:noFill/>
        </p:spPr>
        <p:txBody>
          <a:bodyPr wrap="square">
            <a:spAutoFit/>
          </a:bodyPr>
          <a:lstStyle/>
          <a:p>
            <a:pPr marL="0" marR="0" algn="r">
              <a:lnSpc>
                <a:spcPct val="115000"/>
              </a:lnSpc>
              <a:spcBef>
                <a:spcPts val="0"/>
              </a:spcBef>
              <a:spcAft>
                <a:spcPts val="0"/>
              </a:spcAft>
            </a:pPr>
            <a:r>
              <a:rPr lang="en-IN" b="1" dirty="0">
                <a:effectLst/>
                <a:latin typeface="Times New Roman" panose="02020603050405020304" pitchFamily="18" charset="0"/>
                <a:ea typeface="Calibri" panose="020F0502020204030204" pitchFamily="34" charset="0"/>
                <a:cs typeface="Mangal" panose="02040503050203030202" pitchFamily="18" charset="0"/>
              </a:rPr>
              <a:t>Rupesh Kumar Jha</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dirty="0">
                <a:effectLst/>
                <a:latin typeface="Times New Roman" panose="02020603050405020304" pitchFamily="18" charset="0"/>
                <a:ea typeface="Calibri" panose="020F0502020204030204" pitchFamily="34" charset="0"/>
                <a:cs typeface="Mangal" panose="02040503050203030202" pitchFamily="18" charset="0"/>
              </a:rPr>
              <a:t>Research Scholar</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dirty="0">
                <a:effectLst/>
                <a:latin typeface="Times New Roman" panose="02020603050405020304" pitchFamily="18" charset="0"/>
                <a:ea typeface="Calibri" panose="020F0502020204030204" pitchFamily="34" charset="0"/>
                <a:cs typeface="Mangal" panose="02040503050203030202" pitchFamily="18" charset="0"/>
              </a:rPr>
              <a:t>Shyam University, </a:t>
            </a:r>
            <a:r>
              <a:rPr lang="en-IN" dirty="0" err="1">
                <a:effectLst/>
                <a:latin typeface="Times New Roman" panose="02020603050405020304" pitchFamily="18" charset="0"/>
                <a:ea typeface="Calibri" panose="020F0502020204030204" pitchFamily="34" charset="0"/>
                <a:cs typeface="Mangal" panose="02040503050203030202" pitchFamily="18" charset="0"/>
              </a:rPr>
              <a:t>Dausa</a:t>
            </a:r>
            <a:r>
              <a:rPr lang="en-IN" dirty="0">
                <a:effectLst/>
                <a:latin typeface="Times New Roman" panose="02020603050405020304" pitchFamily="18" charset="0"/>
                <a:ea typeface="Calibri" panose="020F0502020204030204" pitchFamily="34" charset="0"/>
                <a:cs typeface="Mangal" panose="02040503050203030202" pitchFamily="18" charset="0"/>
              </a:rPr>
              <a:t> (Rajasthan)</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b="1" dirty="0" err="1">
                <a:effectLst/>
                <a:latin typeface="Times New Roman" panose="02020603050405020304" pitchFamily="18" charset="0"/>
                <a:ea typeface="Calibri" panose="020F0502020204030204" pitchFamily="34" charset="0"/>
                <a:cs typeface="Mangal" panose="02040503050203030202" pitchFamily="18" charset="0"/>
              </a:rPr>
              <a:t>Dr.</a:t>
            </a:r>
            <a:r>
              <a:rPr lang="en-IN" b="1" dirty="0">
                <a:effectLst/>
                <a:latin typeface="Times New Roman" panose="02020603050405020304" pitchFamily="18" charset="0"/>
                <a:ea typeface="Calibri" panose="020F0502020204030204" pitchFamily="34" charset="0"/>
                <a:cs typeface="Mangal" panose="02040503050203030202" pitchFamily="18" charset="0"/>
              </a:rPr>
              <a:t> Ram Swaroop Verma</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dirty="0">
                <a:effectLst/>
                <a:latin typeface="Times New Roman" panose="02020603050405020304" pitchFamily="18" charset="0"/>
                <a:ea typeface="Calibri" panose="020F0502020204030204" pitchFamily="34" charset="0"/>
                <a:cs typeface="Mangal" panose="02040503050203030202" pitchFamily="18" charset="0"/>
              </a:rPr>
              <a:t>Professor</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0" marR="0" algn="r">
              <a:lnSpc>
                <a:spcPct val="115000"/>
              </a:lnSpc>
              <a:spcBef>
                <a:spcPts val="0"/>
              </a:spcBef>
              <a:spcAft>
                <a:spcPts val="0"/>
              </a:spcAft>
            </a:pPr>
            <a:r>
              <a:rPr lang="en-IN" dirty="0">
                <a:effectLst/>
                <a:latin typeface="Times New Roman" panose="02020603050405020304" pitchFamily="18" charset="0"/>
                <a:ea typeface="Calibri" panose="020F0502020204030204" pitchFamily="34" charset="0"/>
                <a:cs typeface="Mangal" panose="02040503050203030202" pitchFamily="18" charset="0"/>
              </a:rPr>
              <a:t>Shyam University, </a:t>
            </a:r>
            <a:r>
              <a:rPr lang="en-IN" dirty="0" err="1">
                <a:effectLst/>
                <a:latin typeface="Times New Roman" panose="02020603050405020304" pitchFamily="18" charset="0"/>
                <a:ea typeface="Calibri" panose="020F0502020204030204" pitchFamily="34" charset="0"/>
                <a:cs typeface="Mangal" panose="02040503050203030202" pitchFamily="18" charset="0"/>
              </a:rPr>
              <a:t>Dausa</a:t>
            </a:r>
            <a:r>
              <a:rPr lang="en-IN" dirty="0">
                <a:effectLst/>
                <a:latin typeface="Times New Roman" panose="02020603050405020304" pitchFamily="18" charset="0"/>
                <a:ea typeface="Calibri" panose="020F0502020204030204" pitchFamily="34" charset="0"/>
                <a:cs typeface="Mangal" panose="02040503050203030202" pitchFamily="18" charset="0"/>
              </a:rPr>
              <a:t> (Rajasthan)</a:t>
            </a:r>
            <a:endParaRPr lang="en-US" dirty="0">
              <a:effectLst/>
              <a:latin typeface="Calibri" panose="020F0502020204030204" pitchFamily="34" charset="0"/>
              <a:ea typeface="Calibri" panose="020F0502020204030204" pitchFamily="34" charset="0"/>
              <a:cs typeface="Mangal" panose="02040503050203030202" pitchFamily="18" charset="0"/>
            </a:endParaRPr>
          </a:p>
          <a:p>
            <a:pPr marL="0" marR="0" algn="ctr">
              <a:lnSpc>
                <a:spcPct val="115000"/>
              </a:lnSpc>
              <a:spcBef>
                <a:spcPts val="0"/>
              </a:spcBef>
              <a:spcAft>
                <a:spcPts val="1000"/>
              </a:spcAft>
            </a:pPr>
            <a:r>
              <a:rPr lang="en-IN" sz="700" b="1" dirty="0">
                <a:effectLst/>
                <a:latin typeface="Times New Roman" panose="02020603050405020304" pitchFamily="18" charset="0"/>
                <a:ea typeface="Calibri" panose="020F0502020204030204" pitchFamily="34" charset="0"/>
                <a:cs typeface="Mangal" panose="02040503050203030202" pitchFamily="18" charset="0"/>
              </a:rPr>
              <a:t>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5700437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AE8401E-0068-ADC3-06E8-B59B94AD1D7A}"/>
              </a:ext>
            </a:extLst>
          </p:cNvPr>
          <p:cNvSpPr txBox="1"/>
          <p:nvPr/>
        </p:nvSpPr>
        <p:spPr>
          <a:xfrm>
            <a:off x="3140132" y="505291"/>
            <a:ext cx="6093228" cy="707886"/>
          </a:xfrm>
          <a:prstGeom prst="rect">
            <a:avLst/>
          </a:prstGeom>
          <a:noFill/>
        </p:spPr>
        <p:txBody>
          <a:bodyPr wrap="square">
            <a:spAutoFit/>
          </a:bodyPr>
          <a:lstStyle/>
          <a:p>
            <a:pPr algn="ctr"/>
            <a:r>
              <a:rPr lang="en-IN" sz="4000" b="1" dirty="0">
                <a:effectLst/>
                <a:latin typeface="Times New Roman" panose="02020603050405020304" pitchFamily="18" charset="0"/>
                <a:ea typeface="Calibri" panose="020F0502020204030204" pitchFamily="34" charset="0"/>
              </a:rPr>
              <a:t>INTRODUCTION</a:t>
            </a:r>
            <a:endParaRPr lang="en-US" sz="4000" dirty="0"/>
          </a:p>
        </p:txBody>
      </p:sp>
      <p:sp>
        <p:nvSpPr>
          <p:cNvPr id="9" name="TextBox 8">
            <a:extLst>
              <a:ext uri="{FF2B5EF4-FFF2-40B4-BE49-F238E27FC236}">
                <a16:creationId xmlns:a16="http://schemas.microsoft.com/office/drawing/2014/main" id="{9D7D65EF-970B-63C9-9E22-8F855C4DB324}"/>
              </a:ext>
            </a:extLst>
          </p:cNvPr>
          <p:cNvSpPr txBox="1"/>
          <p:nvPr/>
        </p:nvSpPr>
        <p:spPr>
          <a:xfrm>
            <a:off x="768926" y="1329555"/>
            <a:ext cx="11151525" cy="5449377"/>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Stochastic models have emerged as pivotal tools in the realm of finance, reflecting the complexities and uncertainties inherent in financial markets. </a:t>
            </a:r>
            <a:r>
              <a:rPr lang="en-IN" sz="1800" dirty="0">
                <a:effectLst/>
                <a:latin typeface="Times New Roman" panose="02020603050405020304" pitchFamily="18" charset="0"/>
                <a:ea typeface="Calibri" panose="020F0502020204030204" pitchFamily="34" charset="0"/>
                <a:cs typeface="Mangal" panose="02040503050203030202" pitchFamily="18" charset="0"/>
              </a:rPr>
              <a:t>These models incorporate randomness, enabling analysts and investors to capture a wide array of behaviors in asset prices, interest rates, and other financial variables. The increasing volatility and interconnectedness of global markets underline the necessity for sophisticated </a:t>
            </a:r>
            <a:r>
              <a:rPr lang="en-IN" sz="1800" dirty="0" err="1">
                <a:effectLst/>
                <a:latin typeface="Times New Roman" panose="02020603050405020304" pitchFamily="18" charset="0"/>
                <a:ea typeface="Calibri" panose="020F0502020204030204" pitchFamily="34" charset="0"/>
                <a:cs typeface="Mangal" panose="02040503050203030202" pitchFamily="18" charset="0"/>
              </a:rPr>
              <a:t>modeling</a:t>
            </a:r>
            <a:r>
              <a:rPr lang="en-IN" sz="1800" dirty="0">
                <a:effectLst/>
                <a:latin typeface="Times New Roman" panose="02020603050405020304" pitchFamily="18" charset="0"/>
                <a:ea typeface="Calibri" panose="020F0502020204030204" pitchFamily="34" charset="0"/>
                <a:cs typeface="Mangal" panose="02040503050203030202" pitchFamily="18" charset="0"/>
              </a:rPr>
              <a:t> techniques that can accommodate unpredictable changes and extreme events.</a:t>
            </a:r>
            <a:endParaRPr lang="en-IN" sz="1800" dirty="0">
              <a:effectLst/>
              <a:latin typeface="Times New Roman" panose="02020603050405020304" pitchFamily="18" charset="0"/>
              <a:ea typeface="Calibri" panose="020F0502020204030204" pitchFamily="34" charset="0"/>
            </a:endParaRPr>
          </a:p>
          <a:p>
            <a:pPr algn="just">
              <a:lnSpc>
                <a:spcPct val="150000"/>
              </a:lnSpc>
            </a:pPr>
            <a:r>
              <a:rPr lang="en-IN" sz="1800" b="1" dirty="0">
                <a:effectLst/>
                <a:latin typeface="Times New Roman" panose="02020603050405020304" pitchFamily="18" charset="0"/>
                <a:ea typeface="Calibri" panose="020F0502020204030204" pitchFamily="34" charset="0"/>
                <a:cs typeface="Mangal" panose="02040503050203030202" pitchFamily="18" charset="0"/>
              </a:rPr>
              <a:t>The Role of Stochastic Models in Finance</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cs typeface="Mangal" panose="02040503050203030202" pitchFamily="18" charset="0"/>
              </a:rPr>
              <a:t>At the core of financial theory, stochastic models facilitate a comprehensive understanding of various phenomena, including asset pricing, risk management, and investment strategies. </a:t>
            </a:r>
            <a:endParaRPr lang="en-IN" b="1" dirty="0">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By employing stochastic processes such as Brownian motion, Lévy processes, and jump-diffusion models, finance professionals can simulate the uncertain behavior of financial instruments under diverse conditions. </a:t>
            </a:r>
            <a:endParaRPr lang="en-IN" sz="1800" b="1" dirty="0">
              <a:effectLst/>
              <a:latin typeface="Times New Roman" panose="02020603050405020304" pitchFamily="18" charset="0"/>
              <a:ea typeface="Calibri" panose="020F0502020204030204" pitchFamily="34" charset="0"/>
              <a:cs typeface="Mangal" panose="02040503050203030202" pitchFamily="18"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This ability to model random fluctuations allows for more accurate pricing of derivatives and structured products, enhancing the risk-return profiles of investment portfolios. The significance of stochastic models extends beyond mere academic interest; they are crucial in real-world applications.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1397554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E2043FD2-6037-27D5-5D5C-3C10F42008A7}"/>
              </a:ext>
            </a:extLst>
          </p:cNvPr>
          <p:cNvSpPr txBox="1"/>
          <p:nvPr/>
        </p:nvSpPr>
        <p:spPr>
          <a:xfrm>
            <a:off x="2244436" y="488664"/>
            <a:ext cx="9426633" cy="707886"/>
          </a:xfrm>
          <a:prstGeom prst="rect">
            <a:avLst/>
          </a:prstGeom>
          <a:noFill/>
        </p:spPr>
        <p:txBody>
          <a:bodyPr wrap="square">
            <a:spAutoFit/>
          </a:bodyPr>
          <a:lstStyle/>
          <a:p>
            <a:pPr algn="ctr"/>
            <a:r>
              <a:rPr lang="en-IN" sz="4000" b="1" dirty="0">
                <a:effectLst/>
                <a:latin typeface="Times New Roman" panose="02020603050405020304" pitchFamily="18" charset="0"/>
                <a:ea typeface="Calibri" panose="020F0502020204030204" pitchFamily="34" charset="0"/>
              </a:rPr>
              <a:t>STOCHASTIC MODELS IN FINANCE</a:t>
            </a:r>
            <a:endParaRPr lang="en-US" sz="4000" dirty="0"/>
          </a:p>
        </p:txBody>
      </p:sp>
      <p:sp>
        <p:nvSpPr>
          <p:cNvPr id="7" name="TextBox 6">
            <a:extLst>
              <a:ext uri="{FF2B5EF4-FFF2-40B4-BE49-F238E27FC236}">
                <a16:creationId xmlns:a16="http://schemas.microsoft.com/office/drawing/2014/main" id="{EE8D16D8-1CCC-B7ED-5B2B-4AA43C0DA53C}"/>
              </a:ext>
            </a:extLst>
          </p:cNvPr>
          <p:cNvSpPr txBox="1"/>
          <p:nvPr/>
        </p:nvSpPr>
        <p:spPr>
          <a:xfrm>
            <a:off x="1180407" y="1360073"/>
            <a:ext cx="10811394" cy="5153911"/>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Stochastic models are fundamental in finance for capturing the inherent uncertainty in market behavior. </a:t>
            </a:r>
            <a:r>
              <a:rPr lang="en-IN" sz="1800" dirty="0">
                <a:effectLst/>
                <a:latin typeface="Times New Roman" panose="02020603050405020304" pitchFamily="18" charset="0"/>
                <a:ea typeface="Calibri" panose="020F0502020204030204" pitchFamily="34" charset="0"/>
                <a:cs typeface="Mangal" panose="02040503050203030202" pitchFamily="18" charset="0"/>
              </a:rPr>
              <a:t>These models leverage the mathematical framework of stochastic processes to represent the evolution of financial variables over time, facilitating a better understanding of risk, pricing, and investment strategies.</a:t>
            </a:r>
            <a:endParaRPr lang="en-IN" dirty="0">
              <a:latin typeface="Times New Roman" panose="02020603050405020304" pitchFamily="18" charset="0"/>
              <a:ea typeface="Calibri" panose="020F0502020204030204" pitchFamily="34" charset="0"/>
            </a:endParaRPr>
          </a:p>
          <a:p>
            <a:pPr algn="just">
              <a:lnSpc>
                <a:spcPct val="150000"/>
              </a:lnSpc>
            </a:pPr>
            <a:r>
              <a:rPr lang="en-IN" sz="1800" b="1" dirty="0">
                <a:effectLst/>
                <a:latin typeface="Times New Roman" panose="02020603050405020304" pitchFamily="18" charset="0"/>
                <a:ea typeface="Calibri" panose="020F0502020204030204" pitchFamily="34" charset="0"/>
                <a:cs typeface="Mangal" panose="02040503050203030202" pitchFamily="18" charset="0"/>
              </a:rPr>
              <a:t>Definition and Significance of Stochastic Models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A stochastic model can be defined as a mathematical representation of a system that evolves over time with inherent randomness.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In finance, this randomness reflects the unpredictability of asset prices, interest rates, and market conditions.</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The significance of these models lies in their ability to replicate the behavior of financial markets under uncertainty, providing insights into price movements and risk assessment.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cs typeface="Mangal" panose="02040503050203030202" pitchFamily="18" charset="0"/>
              </a:rPr>
              <a:t>One of the most commonly used stochastic models in finance is the geometric Brownian motion (GBM), which is defined by the stochastic differential equation:</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endParaRPr lang="en-US" dirty="0"/>
          </a:p>
        </p:txBody>
      </p:sp>
    </p:spTree>
    <p:extLst>
      <p:ext uri="{BB962C8B-B14F-4D97-AF65-F5344CB8AC3E}">
        <p14:creationId xmlns:p14="http://schemas.microsoft.com/office/powerpoint/2010/main" val="25967429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9881F32-3352-6B94-C01D-D676D5C37EBC}"/>
              </a:ext>
            </a:extLst>
          </p:cNvPr>
          <p:cNvSpPr txBox="1"/>
          <p:nvPr/>
        </p:nvSpPr>
        <p:spPr>
          <a:xfrm>
            <a:off x="1429789" y="322410"/>
            <a:ext cx="11039302" cy="1323439"/>
          </a:xfrm>
          <a:prstGeom prst="rect">
            <a:avLst/>
          </a:prstGeom>
          <a:noFill/>
        </p:spPr>
        <p:txBody>
          <a:bodyPr wrap="square">
            <a:spAutoFit/>
          </a:bodyPr>
          <a:lstStyle/>
          <a:p>
            <a:pPr algn="ctr"/>
            <a:r>
              <a:rPr lang="en-IN" sz="4000" b="1" dirty="0">
                <a:effectLst/>
                <a:latin typeface="Times New Roman" panose="02020603050405020304" pitchFamily="18" charset="0"/>
                <a:ea typeface="Calibri" panose="020F0502020204030204" pitchFamily="34" charset="0"/>
              </a:rPr>
              <a:t>OVERVIEW OF NUMERICAL APPROXIMATION TECHNIQUES</a:t>
            </a:r>
            <a:endParaRPr lang="en-US" sz="4000" dirty="0"/>
          </a:p>
        </p:txBody>
      </p:sp>
      <p:sp>
        <p:nvSpPr>
          <p:cNvPr id="5" name="TextBox 4">
            <a:extLst>
              <a:ext uri="{FF2B5EF4-FFF2-40B4-BE49-F238E27FC236}">
                <a16:creationId xmlns:a16="http://schemas.microsoft.com/office/drawing/2014/main" id="{B5977160-BE79-C88B-1594-AE4AF0414BFE}"/>
              </a:ext>
            </a:extLst>
          </p:cNvPr>
          <p:cNvSpPr txBox="1"/>
          <p:nvPr/>
        </p:nvSpPr>
        <p:spPr>
          <a:xfrm>
            <a:off x="864522" y="1645849"/>
            <a:ext cx="11039302" cy="5441170"/>
          </a:xfrm>
          <a:prstGeom prst="rect">
            <a:avLst/>
          </a:prstGeom>
          <a:noFill/>
        </p:spPr>
        <p:txBody>
          <a:bodyPr wrap="square">
            <a:spAutoFit/>
          </a:bodyPr>
          <a:lstStyle/>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Numerical approximation techniques are essential tools for solving complex mathematical problems in finance, especially when dealing with stochastic models that cannot be solved analytically.</a:t>
            </a:r>
          </a:p>
          <a:p>
            <a:pPr marL="285750" indent="-285750" algn="just">
              <a:lnSpc>
                <a:spcPct val="150000"/>
              </a:lnSpc>
              <a:buFont typeface="Wingdings" panose="05000000000000000000" pitchFamily="2" charset="2"/>
              <a:buChar char="§"/>
            </a:pPr>
            <a:r>
              <a:rPr lang="en-IN" sz="1800" dirty="0">
                <a:effectLst/>
                <a:latin typeface="Times New Roman" panose="02020603050405020304" pitchFamily="18" charset="0"/>
                <a:ea typeface="Calibri" panose="020F0502020204030204" pitchFamily="34" charset="0"/>
              </a:rPr>
              <a:t>These techniques provide practical methods for estimating solutions to equations, enabling financial analysts to evaluate pricing, risk, and other critical aspects of financial instruments</a:t>
            </a:r>
            <a:r>
              <a:rPr lang="en-IN" dirty="0">
                <a:latin typeface="Times New Roman" panose="02020603050405020304" pitchFamily="18" charset="0"/>
                <a:ea typeface="Calibri" panose="020F0502020204030204" pitchFamily="34" charset="0"/>
              </a:rPr>
              <a:t>.</a:t>
            </a:r>
          </a:p>
          <a:p>
            <a:pPr marL="285750" indent="-285750" algn="just">
              <a:lnSpc>
                <a:spcPct val="150000"/>
              </a:lnSpc>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cs typeface="Mangal" panose="02040503050203030202" pitchFamily="18" charset="0"/>
              </a:rPr>
              <a:t>Key Numerical Methods</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Wingdings" panose="05000000000000000000" pitchFamily="2" charset="2"/>
              <a:buChar char="§"/>
            </a:pPr>
            <a:r>
              <a:rPr lang="en-IN" sz="1800" b="1" u="sng" dirty="0">
                <a:effectLst/>
                <a:latin typeface="Times New Roman" panose="02020603050405020304" pitchFamily="18" charset="0"/>
                <a:ea typeface="Calibri" panose="020F0502020204030204" pitchFamily="34" charset="0"/>
                <a:cs typeface="Mangal" panose="02040503050203030202" pitchFamily="18" charset="0"/>
              </a:rPr>
              <a:t>Monte Carlo Simulation: </a:t>
            </a:r>
            <a:r>
              <a:rPr lang="en-IN" sz="1800" dirty="0">
                <a:effectLst/>
                <a:latin typeface="Times New Roman" panose="02020603050405020304" pitchFamily="18" charset="0"/>
                <a:ea typeface="Calibri" panose="020F0502020204030204" pitchFamily="34" charset="0"/>
              </a:rPr>
              <a:t>Monte Carlo simulation is a powerful statistical technique that utilizes random sampling to obtain numerical results. It is particularly useful in pricing options and assessing risk, as it can simulate the behavior of asset prices over time.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285750" indent="-285750" algn="just">
              <a:lnSpc>
                <a:spcPct val="150000"/>
              </a:lnSpc>
              <a:buFont typeface="Wingdings" panose="05000000000000000000" pitchFamily="2" charset="2"/>
              <a:buChar char="§"/>
            </a:pPr>
            <a:r>
              <a:rPr lang="en-IN" sz="1800" b="1" u="sng" dirty="0">
                <a:effectLst/>
                <a:latin typeface="Times New Roman" panose="02020603050405020304" pitchFamily="18" charset="0"/>
                <a:ea typeface="Calibri" panose="020F0502020204030204" pitchFamily="34" charset="0"/>
                <a:cs typeface="Mangal" panose="02040503050203030202" pitchFamily="18" charset="0"/>
              </a:rPr>
              <a:t>Finite Difference Methods: </a:t>
            </a:r>
            <a:r>
              <a:rPr lang="en-IN" sz="1800" dirty="0">
                <a:effectLst/>
                <a:latin typeface="Times New Roman" panose="02020603050405020304" pitchFamily="18" charset="0"/>
                <a:ea typeface="Calibri" panose="020F0502020204030204" pitchFamily="34" charset="0"/>
                <a:cs typeface="Mangal" panose="02040503050203030202" pitchFamily="18" charset="0"/>
              </a:rPr>
              <a:t>Finite difference methods are numerical techniques used to solve partial differential equations (PDEs) that arise in financial modelling, particularly in options pricing. These methods approximate derivatives by using discrete differences, allowing for the solution of PDEs on a grid.</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algn="just">
              <a:lnSpc>
                <a:spcPct val="150000"/>
              </a:lnSpc>
            </a:pPr>
            <a:endParaRPr lang="en-US" dirty="0"/>
          </a:p>
        </p:txBody>
      </p:sp>
    </p:spTree>
    <p:extLst>
      <p:ext uri="{BB962C8B-B14F-4D97-AF65-F5344CB8AC3E}">
        <p14:creationId xmlns:p14="http://schemas.microsoft.com/office/powerpoint/2010/main" val="1125586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1B13C7-9031-3B8B-9695-A82A39E07245}"/>
              </a:ext>
            </a:extLst>
          </p:cNvPr>
          <p:cNvSpPr txBox="1"/>
          <p:nvPr/>
        </p:nvSpPr>
        <p:spPr>
          <a:xfrm>
            <a:off x="2780608" y="474884"/>
            <a:ext cx="7577050" cy="916982"/>
          </a:xfrm>
          <a:prstGeom prst="rect">
            <a:avLst/>
          </a:prstGeom>
          <a:noFill/>
        </p:spPr>
        <p:txBody>
          <a:bodyPr wrap="square">
            <a:spAutoFit/>
          </a:bodyPr>
          <a:lstStyle/>
          <a:p>
            <a:pPr marL="0" marR="0" algn="just">
              <a:lnSpc>
                <a:spcPct val="150000"/>
              </a:lnSpc>
              <a:spcBef>
                <a:spcPts val="0"/>
              </a:spcBef>
              <a:spcAft>
                <a:spcPts val="10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PRACTICAL APPLICATIONS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7" name="TextBox 6">
            <a:extLst>
              <a:ext uri="{FF2B5EF4-FFF2-40B4-BE49-F238E27FC236}">
                <a16:creationId xmlns:a16="http://schemas.microsoft.com/office/drawing/2014/main" id="{96537FC1-11D9-1B60-C032-F47A89649EED}"/>
              </a:ext>
            </a:extLst>
          </p:cNvPr>
          <p:cNvSpPr txBox="1"/>
          <p:nvPr/>
        </p:nvSpPr>
        <p:spPr>
          <a:xfrm>
            <a:off x="1317567" y="1371170"/>
            <a:ext cx="10503131" cy="5284460"/>
          </a:xfrm>
          <a:prstGeom prst="rect">
            <a:avLst/>
          </a:prstGeom>
          <a:noFill/>
        </p:spPr>
        <p:txBody>
          <a:bodyPr wrap="square">
            <a:spAutoFit/>
          </a:bodyPr>
          <a:lstStyle/>
          <a:p>
            <a:pPr marL="285750" indent="-285750" algn="just">
              <a:lnSpc>
                <a:spcPct val="150000"/>
              </a:lnSpc>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rPr>
              <a:t>Numerical approximation techniques play a crucial role in various practical applications within finance, enabling analysts and practitioners to model complex financial systems, price derivatives, and manage risk.</a:t>
            </a:r>
          </a:p>
          <a:p>
            <a:pPr marL="285750" indent="-285750" algn="just">
              <a:lnSpc>
                <a:spcPct val="150000"/>
              </a:lnSpc>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rPr>
              <a:t>Pricing Financial Derivatives</a:t>
            </a:r>
            <a:r>
              <a:rPr lang="en-IN" sz="1800" dirty="0">
                <a:effectLst/>
                <a:latin typeface="Times New Roman" panose="02020603050405020304" pitchFamily="18" charset="0"/>
                <a:ea typeface="Calibri" panose="020F0502020204030204" pitchFamily="34" charset="0"/>
              </a:rPr>
              <a:t> </a:t>
            </a:r>
          </a:p>
          <a:p>
            <a:pPr marL="285750" marR="0" indent="-285750" algn="just">
              <a:lnSpc>
                <a:spcPct val="150000"/>
              </a:lnSpc>
              <a:spcBef>
                <a:spcPts val="0"/>
              </a:spcBef>
              <a:spcAft>
                <a:spcPts val="10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One of the primary applications of numerical approximation techniques is in the pricing of financial derivatives, such as options and futures. </a:t>
            </a:r>
            <a:endParaRPr lang="en-US" dirty="0">
              <a:latin typeface="Calibri" panose="020F0502020204030204" pitchFamily="34" charset="0"/>
              <a:ea typeface="Calibri" panose="020F0502020204030204" pitchFamily="34" charset="0"/>
              <a:cs typeface="Mangal" panose="02040503050203030202" pitchFamily="18" charset="0"/>
            </a:endParaRPr>
          </a:p>
          <a:p>
            <a:pPr marL="285750" marR="0" indent="-285750" algn="just">
              <a:lnSpc>
                <a:spcPct val="150000"/>
              </a:lnSpc>
              <a:spcBef>
                <a:spcPts val="0"/>
              </a:spcBef>
              <a:spcAft>
                <a:spcPts val="10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rPr>
              <a:t>Traditional analytical models, like the Black-Scholes formula, provide closed-form solutions under specific assumptions. However, many financial derivatives have features that complicate their pricing, such as path dependency or early exercise rights</a:t>
            </a:r>
          </a:p>
          <a:p>
            <a:pPr marL="285750" indent="-285750" algn="just">
              <a:lnSpc>
                <a:spcPct val="150000"/>
              </a:lnSpc>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rPr>
              <a:t>Monte Carlo Simulation</a:t>
            </a:r>
            <a:r>
              <a:rPr lang="en-IN" sz="1800" dirty="0">
                <a:effectLst/>
                <a:latin typeface="Times New Roman" panose="02020603050405020304" pitchFamily="18" charset="0"/>
                <a:ea typeface="Calibri" panose="020F0502020204030204" pitchFamily="34" charset="0"/>
              </a:rPr>
              <a:t>: This method is extensively used for pricing exotic options, which cannot be easily priced using standard models. </a:t>
            </a:r>
          </a:p>
          <a:p>
            <a:pPr marL="285750" indent="-285750" algn="just">
              <a:lnSpc>
                <a:spcPct val="150000"/>
              </a:lnSpc>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rPr>
              <a:t>Finite Difference Methods</a:t>
            </a:r>
            <a:r>
              <a:rPr lang="en-IN" sz="1800" dirty="0">
                <a:effectLst/>
                <a:latin typeface="Times New Roman" panose="02020603050405020304" pitchFamily="18" charset="0"/>
                <a:ea typeface="Calibri" panose="020F0502020204030204" pitchFamily="34" charset="0"/>
              </a:rPr>
              <a:t>: Used for pricing American options, these methods handle the early exercise feature effectively. </a:t>
            </a:r>
            <a:endParaRPr lang="en-US" dirty="0"/>
          </a:p>
        </p:txBody>
      </p:sp>
    </p:spTree>
    <p:extLst>
      <p:ext uri="{BB962C8B-B14F-4D97-AF65-F5344CB8AC3E}">
        <p14:creationId xmlns:p14="http://schemas.microsoft.com/office/powerpoint/2010/main" val="2132418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B639E4B-B7A3-F5C6-0D67-A56C98F2FFD7}"/>
              </a:ext>
            </a:extLst>
          </p:cNvPr>
          <p:cNvSpPr txBox="1"/>
          <p:nvPr/>
        </p:nvSpPr>
        <p:spPr>
          <a:xfrm>
            <a:off x="1683327" y="754672"/>
            <a:ext cx="6093228" cy="369332"/>
          </a:xfrm>
          <a:prstGeom prst="rect">
            <a:avLst/>
          </a:prstGeom>
          <a:noFill/>
        </p:spPr>
        <p:txBody>
          <a:bodyPr wrap="square">
            <a:spAutoFit/>
          </a:bodyPr>
          <a:lstStyle/>
          <a:p>
            <a:pPr marL="285750" indent="-285750">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rPr>
              <a:t>Risk Management</a:t>
            </a:r>
            <a:endParaRPr lang="en-US" dirty="0"/>
          </a:p>
        </p:txBody>
      </p:sp>
      <p:sp>
        <p:nvSpPr>
          <p:cNvPr id="5" name="TextBox 4">
            <a:extLst>
              <a:ext uri="{FF2B5EF4-FFF2-40B4-BE49-F238E27FC236}">
                <a16:creationId xmlns:a16="http://schemas.microsoft.com/office/drawing/2014/main" id="{184D7009-94E2-0E01-50B1-84B38A6D995D}"/>
              </a:ext>
            </a:extLst>
          </p:cNvPr>
          <p:cNvSpPr txBox="1"/>
          <p:nvPr/>
        </p:nvSpPr>
        <p:spPr>
          <a:xfrm>
            <a:off x="914400" y="1124004"/>
            <a:ext cx="11089176" cy="5803320"/>
          </a:xfrm>
          <a:prstGeom prst="rect">
            <a:avLst/>
          </a:prstGeom>
          <a:noFill/>
        </p:spPr>
        <p:txBody>
          <a:bodyPr wrap="square">
            <a:spAutoFit/>
          </a:bodyPr>
          <a:lstStyle/>
          <a:p>
            <a:pPr marL="285750" marR="0" indent="-285750" algn="just">
              <a:lnSpc>
                <a:spcPct val="150000"/>
              </a:lnSpc>
              <a:spcBef>
                <a:spcPts val="0"/>
              </a:spcBef>
              <a:spcAft>
                <a:spcPts val="1000"/>
              </a:spcAft>
              <a:buFont typeface="Wingdings" panose="05000000000000000000" pitchFamily="2" charset="2"/>
              <a:buChar char="q"/>
            </a:pPr>
            <a:r>
              <a:rPr lang="en-IN" sz="1800" dirty="0">
                <a:effectLst/>
                <a:latin typeface="Times New Roman" panose="02020603050405020304" pitchFamily="18" charset="0"/>
                <a:ea typeface="Calibri" panose="020F0502020204030204" pitchFamily="34" charset="0"/>
                <a:cs typeface="Mangal" panose="02040503050203030202" pitchFamily="18" charset="0"/>
              </a:rPr>
              <a:t>Numerical approximation techniques are vital in the domain of risk management, where financial institutions need to assess and manage potential losses. </a:t>
            </a:r>
          </a:p>
          <a:p>
            <a:pPr marL="285750" marR="0" indent="-285750" algn="just">
              <a:lnSpc>
                <a:spcPct val="150000"/>
              </a:lnSpc>
              <a:spcBef>
                <a:spcPts val="0"/>
              </a:spcBef>
              <a:spcAft>
                <a:spcPts val="1000"/>
              </a:spcAft>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rPr>
              <a:t>Value at Risk (</a:t>
            </a:r>
            <a:r>
              <a:rPr lang="en-IN" sz="1800" b="1" dirty="0" err="1">
                <a:effectLst/>
                <a:latin typeface="Times New Roman" panose="02020603050405020304" pitchFamily="18" charset="0"/>
                <a:ea typeface="Calibri" panose="020F0502020204030204" pitchFamily="34" charset="0"/>
              </a:rPr>
              <a:t>VaR</a:t>
            </a:r>
            <a:r>
              <a:rPr lang="en-IN" sz="1800" b="1" dirty="0">
                <a:effectLst/>
                <a:latin typeface="Times New Roman" panose="02020603050405020304" pitchFamily="18" charset="0"/>
                <a:ea typeface="Calibri" panose="020F0502020204030204" pitchFamily="34" charset="0"/>
              </a:rPr>
              <a:t>)</a:t>
            </a:r>
            <a:r>
              <a:rPr lang="en-IN" sz="1800" dirty="0">
                <a:effectLst/>
                <a:latin typeface="Times New Roman" panose="02020603050405020304" pitchFamily="18" charset="0"/>
                <a:ea typeface="Calibri" panose="020F0502020204030204" pitchFamily="34" charset="0"/>
              </a:rPr>
              <a:t>: Monte Carlo simulation is widely used to calculate </a:t>
            </a:r>
            <a:r>
              <a:rPr lang="en-IN" sz="1800" dirty="0" err="1">
                <a:effectLst/>
                <a:latin typeface="Times New Roman" panose="02020603050405020304" pitchFamily="18" charset="0"/>
                <a:ea typeface="Calibri" panose="020F0502020204030204" pitchFamily="34" charset="0"/>
              </a:rPr>
              <a:t>VaR</a:t>
            </a:r>
            <a:r>
              <a:rPr lang="en-IN" sz="1800" dirty="0">
                <a:effectLst/>
                <a:latin typeface="Times New Roman" panose="02020603050405020304" pitchFamily="18" charset="0"/>
                <a:ea typeface="Calibri" panose="020F0502020204030204" pitchFamily="34" charset="0"/>
              </a:rPr>
              <a:t>, which estimates the potential loss in value of a portfolio over a defined period for a given confidence interval.</a:t>
            </a:r>
          </a:p>
          <a:p>
            <a:pPr marL="285750" marR="0" indent="-285750" algn="just">
              <a:lnSpc>
                <a:spcPct val="150000"/>
              </a:lnSpc>
              <a:spcBef>
                <a:spcPts val="0"/>
              </a:spcBef>
              <a:spcAft>
                <a:spcPts val="1000"/>
              </a:spcAft>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rPr>
              <a:t>Stress Testing</a:t>
            </a:r>
            <a:r>
              <a:rPr lang="en-IN" sz="1800" dirty="0">
                <a:effectLst/>
                <a:latin typeface="Times New Roman" panose="02020603050405020304" pitchFamily="18" charset="0"/>
                <a:ea typeface="Calibri" panose="020F0502020204030204" pitchFamily="34" charset="0"/>
              </a:rPr>
              <a:t>: Numerical methods enable the assessment of how portfolios react under extreme market conditions. </a:t>
            </a:r>
          </a:p>
          <a:p>
            <a:pPr marL="285750" marR="0" indent="-285750" algn="just">
              <a:lnSpc>
                <a:spcPct val="150000"/>
              </a:lnSpc>
              <a:spcBef>
                <a:spcPts val="0"/>
              </a:spcBef>
              <a:spcAft>
                <a:spcPts val="1000"/>
              </a:spcAft>
              <a:buFont typeface="Wingdings" panose="05000000000000000000" pitchFamily="2" charset="2"/>
              <a:buChar char="v"/>
            </a:pPr>
            <a:r>
              <a:rPr lang="en-IN" sz="1800" b="1" dirty="0">
                <a:effectLst/>
                <a:latin typeface="Times New Roman" panose="02020603050405020304" pitchFamily="18" charset="0"/>
                <a:ea typeface="Calibri" panose="020F0502020204030204" pitchFamily="34" charset="0"/>
              </a:rPr>
              <a:t>Portfolio Optimization</a:t>
            </a:r>
          </a:p>
          <a:p>
            <a:pPr marR="0" algn="just">
              <a:lnSpc>
                <a:spcPct val="150000"/>
              </a:lnSpc>
              <a:spcBef>
                <a:spcPts val="0"/>
              </a:spcBef>
              <a:spcAft>
                <a:spcPts val="1000"/>
              </a:spcAft>
            </a:pPr>
            <a:r>
              <a:rPr lang="en-IN" sz="1800" dirty="0">
                <a:effectLst/>
                <a:latin typeface="Times New Roman" panose="02020603050405020304" pitchFamily="18" charset="0"/>
                <a:ea typeface="Calibri" panose="020F0502020204030204" pitchFamily="34" charset="0"/>
              </a:rPr>
              <a:t>In portfolio management, numerical approximation techniques facilitate the optimization of asset allocation to maximize returns while minimizing risk. </a:t>
            </a:r>
            <a:endParaRPr lang="en-IN" b="1" dirty="0">
              <a:latin typeface="Times New Roman" panose="02020603050405020304" pitchFamily="18" charset="0"/>
              <a:ea typeface="Calibri" panose="020F0502020204030204" pitchFamily="34" charset="0"/>
            </a:endParaRPr>
          </a:p>
          <a:p>
            <a:pPr marL="285750" marR="0" indent="-285750" algn="just">
              <a:lnSpc>
                <a:spcPct val="150000"/>
              </a:lnSpc>
              <a:spcBef>
                <a:spcPts val="0"/>
              </a:spcBef>
              <a:spcAft>
                <a:spcPts val="1000"/>
              </a:spcAft>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rPr>
              <a:t>Stochastic Programming</a:t>
            </a:r>
            <a:r>
              <a:rPr lang="en-IN" sz="1800" dirty="0">
                <a:effectLst/>
                <a:latin typeface="Times New Roman" panose="02020603050405020304" pitchFamily="18" charset="0"/>
                <a:ea typeface="Calibri" panose="020F0502020204030204" pitchFamily="34" charset="0"/>
              </a:rPr>
              <a:t>: This method incorporates uncertainty in asset returns and enables the optimization of portfolios under varying market conditions. </a:t>
            </a:r>
          </a:p>
          <a:p>
            <a:pPr marL="285750" marR="0" indent="-285750" algn="just">
              <a:lnSpc>
                <a:spcPct val="150000"/>
              </a:lnSpc>
              <a:spcBef>
                <a:spcPts val="0"/>
              </a:spcBef>
              <a:spcAft>
                <a:spcPts val="1000"/>
              </a:spcAft>
              <a:buFont typeface="Arial" panose="020B0604020202020204" pitchFamily="34" charset="0"/>
              <a:buChar char="•"/>
            </a:pPr>
            <a:r>
              <a:rPr lang="en-IN" sz="1800" b="1" dirty="0">
                <a:effectLst/>
                <a:latin typeface="Times New Roman" panose="02020603050405020304" pitchFamily="18" charset="0"/>
                <a:ea typeface="Calibri" panose="020F0502020204030204" pitchFamily="34" charset="0"/>
              </a:rPr>
              <a:t>Dynamic Asset Allocation</a:t>
            </a:r>
            <a:r>
              <a:rPr lang="en-IN" sz="1800" dirty="0">
                <a:effectLst/>
                <a:latin typeface="Times New Roman" panose="02020603050405020304" pitchFamily="18" charset="0"/>
                <a:ea typeface="Calibri" panose="020F0502020204030204" pitchFamily="34" charset="0"/>
              </a:rPr>
              <a:t>: Numerical techniques are used to model and adjust portfolios over time as market conditions change. </a:t>
            </a:r>
            <a:endParaRPr lang="en-US" sz="1600"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2569098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2BE7E19-4EBD-7FD6-DF05-B27D7D086F75}"/>
              </a:ext>
            </a:extLst>
          </p:cNvPr>
          <p:cNvSpPr txBox="1"/>
          <p:nvPr/>
        </p:nvSpPr>
        <p:spPr>
          <a:xfrm>
            <a:off x="1928553" y="408382"/>
            <a:ext cx="9842269" cy="1323439"/>
          </a:xfrm>
          <a:prstGeom prst="rect">
            <a:avLst/>
          </a:prstGeom>
          <a:noFill/>
        </p:spPr>
        <p:txBody>
          <a:bodyPr wrap="square">
            <a:spAutoFit/>
          </a:bodyPr>
          <a:lstStyle/>
          <a:p>
            <a:pPr marR="0" lvl="0" algn="ctr">
              <a:spcBef>
                <a:spcPts val="0"/>
              </a:spcBef>
              <a:spcAft>
                <a:spcPts val="1000"/>
              </a:spcAft>
              <a:tabLst>
                <a:tab pos="228600" algn="l"/>
              </a:tabLst>
            </a:pPr>
            <a:r>
              <a:rPr lang="en-IN" sz="4000" b="1" dirty="0">
                <a:effectLst/>
                <a:latin typeface="Times New Roman" panose="02020603050405020304" pitchFamily="18" charset="0"/>
                <a:ea typeface="Calibri" panose="020F0502020204030204" pitchFamily="34" charset="0"/>
                <a:cs typeface="Mangal" panose="02040503050203030202" pitchFamily="18" charset="0"/>
              </a:rPr>
              <a:t>CHALLENGES IN IMPLEMENTING NUMERICAL TECHNIQUES</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171CDC3F-B5EF-4269-4CBE-0A7BB7AE01B7}"/>
              </a:ext>
            </a:extLst>
          </p:cNvPr>
          <p:cNvSpPr txBox="1"/>
          <p:nvPr/>
        </p:nvSpPr>
        <p:spPr>
          <a:xfrm>
            <a:off x="756458" y="1580586"/>
            <a:ext cx="11014363" cy="5027979"/>
          </a:xfrm>
          <a:prstGeom prst="rect">
            <a:avLst/>
          </a:prstGeom>
          <a:noFill/>
        </p:spPr>
        <p:txBody>
          <a:bodyPr wrap="square">
            <a:spAutoFit/>
          </a:bodyPr>
          <a:lstStyle/>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The implementation of numerical approximation techniques in finance, while essential, is fraught with challenges that can hinder their effectiveness and reliability. One significant challenge is the computational complexity involved in executing these methods.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Financial models often require extensive simulations or complex calculations, which can be computationally intensive, leading to long processing times and increased costs. </a:t>
            </a:r>
            <a:endParaRPr lang="en-IN" dirty="0">
              <a:latin typeface="Times New Roman" panose="02020603050405020304" pitchFamily="18" charset="0"/>
              <a:ea typeface="Calibri" panose="020F0502020204030204" pitchFamily="34" charset="0"/>
            </a:endParaRP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This is particularly problematic for real-time trading systems that demand rapid decision-making. Another obstacle is the accuracy of the numerical methods employed.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Many techniques, such as Monte Carlo simulations or finite difference methods, rely on specific assumptions about the underlying financial processes. If these assumptions are not aligned with real-world conditions, the results may be misleading. </a:t>
            </a:r>
          </a:p>
          <a:p>
            <a:pPr marL="285750" indent="-285750" algn="just">
              <a:lnSpc>
                <a:spcPct val="150000"/>
              </a:lnSpc>
              <a:buFont typeface="Arial" panose="020B0604020202020204" pitchFamily="34" charset="0"/>
              <a:buChar char="•"/>
            </a:pPr>
            <a:r>
              <a:rPr lang="en-IN" sz="1800" dirty="0">
                <a:effectLst/>
                <a:latin typeface="Times New Roman" panose="02020603050405020304" pitchFamily="18" charset="0"/>
                <a:ea typeface="Calibri" panose="020F0502020204030204" pitchFamily="34" charset="0"/>
              </a:rPr>
              <a:t>Additionally, numerical methods can be sensitive to parameter estimates, which, if inaccurately specified, can further exacerbate inaccuracies in outputs. </a:t>
            </a:r>
            <a:endParaRPr lang="en-US" dirty="0"/>
          </a:p>
        </p:txBody>
      </p:sp>
    </p:spTree>
    <p:extLst>
      <p:ext uri="{BB962C8B-B14F-4D97-AF65-F5344CB8AC3E}">
        <p14:creationId xmlns:p14="http://schemas.microsoft.com/office/powerpoint/2010/main" val="975075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B358969-77BF-CD2C-CA9C-ACE6795C3088}"/>
              </a:ext>
            </a:extLst>
          </p:cNvPr>
          <p:cNvSpPr txBox="1"/>
          <p:nvPr/>
        </p:nvSpPr>
        <p:spPr>
          <a:xfrm>
            <a:off x="2614353" y="408383"/>
            <a:ext cx="6093228" cy="916982"/>
          </a:xfrm>
          <a:prstGeom prst="rect">
            <a:avLst/>
          </a:prstGeom>
          <a:noFill/>
        </p:spPr>
        <p:txBody>
          <a:bodyPr wrap="square">
            <a:spAutoFit/>
          </a:bodyPr>
          <a:lstStyle/>
          <a:p>
            <a:pPr marL="0" marR="0" algn="ctr">
              <a:lnSpc>
                <a:spcPct val="150000"/>
              </a:lnSpc>
              <a:spcBef>
                <a:spcPts val="0"/>
              </a:spcBef>
              <a:spcAft>
                <a:spcPts val="1000"/>
              </a:spcAft>
            </a:pPr>
            <a:r>
              <a:rPr lang="en-US" sz="4000" b="1" dirty="0">
                <a:effectLst/>
                <a:latin typeface="Times New Roman" panose="02020603050405020304" pitchFamily="18" charset="0"/>
                <a:ea typeface="Calibri" panose="020F0502020204030204" pitchFamily="34" charset="0"/>
                <a:cs typeface="Mangal" panose="02040503050203030202" pitchFamily="18" charset="0"/>
              </a:rPr>
              <a:t>CONCLUSION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A04DF84E-E17B-6EB1-6A41-63B73DE51DC0}"/>
              </a:ext>
            </a:extLst>
          </p:cNvPr>
          <p:cNvSpPr txBox="1"/>
          <p:nvPr/>
        </p:nvSpPr>
        <p:spPr>
          <a:xfrm>
            <a:off x="985058" y="1325365"/>
            <a:ext cx="10835639" cy="5443478"/>
          </a:xfrm>
          <a:prstGeom prst="rect">
            <a:avLst/>
          </a:prstGeom>
          <a:noFill/>
        </p:spPr>
        <p:txBody>
          <a:bodyPr wrap="square">
            <a:spAutoFit/>
          </a:bodyPr>
          <a:lstStyle/>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In conclusion, numerical approximation techniques are indispensable in enhancing the effectiveness of stochastic models within the finance sector.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These methods not only provide essential insights into risk assessment and derivative pricing but also enable the optimization of investment strategies in an increasingly complex financial landscape. </a:t>
            </a:r>
            <a:endParaRPr lang="en-IN"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As financial markets evolve and new instruments emerge, the importance of these techniques will likely intensify. This shift is driven by the growing need for precise </a:t>
            </a:r>
            <a:r>
              <a:rPr lang="en-IN" sz="1800" dirty="0" err="1">
                <a:effectLst/>
                <a:latin typeface="Times New Roman" panose="02020603050405020304" pitchFamily="18" charset="0"/>
                <a:ea typeface="Calibri" panose="020F0502020204030204" pitchFamily="34" charset="0"/>
              </a:rPr>
              <a:t>modeling</a:t>
            </a:r>
            <a:r>
              <a:rPr lang="en-IN" sz="1800" dirty="0">
                <a:effectLst/>
                <a:latin typeface="Times New Roman" panose="02020603050405020304" pitchFamily="18" charset="0"/>
                <a:ea typeface="Calibri" panose="020F0502020204030204" pitchFamily="34" charset="0"/>
              </a:rPr>
              <a:t> in the face of uncertainty, highlighting the urgency of developing more sophisticated numerical methods.</a:t>
            </a:r>
          </a:p>
          <a:p>
            <a:pPr marL="285750" indent="-285750" algn="just">
              <a:lnSpc>
                <a:spcPct val="150000"/>
              </a:lnSpc>
              <a:buFont typeface="Courier New" panose="02070309020205020404" pitchFamily="49" charset="0"/>
              <a:buChar char="o"/>
            </a:pPr>
            <a:r>
              <a:rPr lang="en-US" sz="1800" dirty="0">
                <a:effectLst/>
                <a:latin typeface="Times New Roman" panose="02020603050405020304" pitchFamily="18" charset="0"/>
                <a:ea typeface="Calibri" panose="020F0502020204030204" pitchFamily="34" charset="0"/>
              </a:rPr>
              <a:t> </a:t>
            </a:r>
            <a:r>
              <a:rPr lang="en-IN" sz="1800" dirty="0">
                <a:effectLst/>
                <a:latin typeface="Times New Roman" panose="02020603050405020304" pitchFamily="18" charset="0"/>
                <a:ea typeface="Calibri" panose="020F0502020204030204" pitchFamily="34" charset="0"/>
              </a:rPr>
              <a:t>Future research should prioritize refining existing approximation techniques and exploring hybrid models that synergize the strengths of various numerical methods. </a:t>
            </a:r>
            <a:endParaRPr lang="en-IN" dirty="0">
              <a:latin typeface="Times New Roman" panose="02020603050405020304" pitchFamily="18" charset="0"/>
              <a:ea typeface="Calibri" panose="020F0502020204030204" pitchFamily="34" charset="0"/>
            </a:endParaRP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For example, combining Monte Carlo simulations with finite difference methods could yield more accurate results in certain contexts. </a:t>
            </a:r>
          </a:p>
          <a:p>
            <a:pPr marL="285750" indent="-285750" algn="just">
              <a:lnSpc>
                <a:spcPct val="150000"/>
              </a:lnSpc>
              <a:buFont typeface="Courier New" panose="02070309020205020404" pitchFamily="49" charset="0"/>
              <a:buChar char="o"/>
            </a:pPr>
            <a:r>
              <a:rPr lang="en-IN" sz="1800" dirty="0">
                <a:effectLst/>
                <a:latin typeface="Times New Roman" panose="02020603050405020304" pitchFamily="18" charset="0"/>
                <a:ea typeface="Calibri" panose="020F0502020204030204" pitchFamily="34" charset="0"/>
              </a:rPr>
              <a:t>Additionally, as computational power continues to expand, there is a significant opportunity to integrate machine learning algorithms with traditional numerical methods, enhancing their predictive capabilities and efficiency. </a:t>
            </a:r>
            <a:endParaRPr lang="en-US" dirty="0"/>
          </a:p>
        </p:txBody>
      </p:sp>
    </p:spTree>
    <p:extLst>
      <p:ext uri="{BB962C8B-B14F-4D97-AF65-F5344CB8AC3E}">
        <p14:creationId xmlns:p14="http://schemas.microsoft.com/office/powerpoint/2010/main" val="42008358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7B9ACF8-2BAD-9E32-0771-63FDFE70ABA8}"/>
              </a:ext>
            </a:extLst>
          </p:cNvPr>
          <p:cNvSpPr txBox="1"/>
          <p:nvPr/>
        </p:nvSpPr>
        <p:spPr>
          <a:xfrm>
            <a:off x="2730731" y="524760"/>
            <a:ext cx="6093228" cy="916982"/>
          </a:xfrm>
          <a:prstGeom prst="rect">
            <a:avLst/>
          </a:prstGeom>
          <a:noFill/>
        </p:spPr>
        <p:txBody>
          <a:bodyPr wrap="square">
            <a:spAutoFit/>
          </a:bodyPr>
          <a:lstStyle/>
          <a:p>
            <a:pPr marL="0" marR="0" algn="ctr">
              <a:lnSpc>
                <a:spcPct val="150000"/>
              </a:lnSpc>
              <a:spcBef>
                <a:spcPts val="0"/>
              </a:spcBef>
              <a:spcAft>
                <a:spcPts val="1000"/>
              </a:spcAft>
            </a:pPr>
            <a:r>
              <a:rPr lang="en-IN" sz="4000" b="1" dirty="0">
                <a:effectLst/>
                <a:latin typeface="Times New Roman" panose="02020603050405020304" pitchFamily="18" charset="0"/>
                <a:ea typeface="Calibri" panose="020F0502020204030204" pitchFamily="34" charset="0"/>
                <a:cs typeface="Mangal" panose="02040503050203030202" pitchFamily="18" charset="0"/>
              </a:rPr>
              <a:t>REFERENCES </a:t>
            </a:r>
            <a:endParaRPr lang="en-US" sz="4000" dirty="0">
              <a:effectLst/>
              <a:latin typeface="Calibri" panose="020F0502020204030204" pitchFamily="34" charset="0"/>
              <a:ea typeface="Calibri" panose="020F0502020204030204" pitchFamily="34" charset="0"/>
              <a:cs typeface="Mangal" panose="02040503050203030202" pitchFamily="18" charset="0"/>
            </a:endParaRPr>
          </a:p>
        </p:txBody>
      </p:sp>
      <p:sp>
        <p:nvSpPr>
          <p:cNvPr id="5" name="TextBox 4">
            <a:extLst>
              <a:ext uri="{FF2B5EF4-FFF2-40B4-BE49-F238E27FC236}">
                <a16:creationId xmlns:a16="http://schemas.microsoft.com/office/drawing/2014/main" id="{22F3BFAD-7644-06F4-6FEB-4931D0333B6C}"/>
              </a:ext>
            </a:extLst>
          </p:cNvPr>
          <p:cNvSpPr txBox="1"/>
          <p:nvPr/>
        </p:nvSpPr>
        <p:spPr>
          <a:xfrm>
            <a:off x="935181" y="1370700"/>
            <a:ext cx="10918767" cy="5033879"/>
          </a:xfrm>
          <a:prstGeom prst="rect">
            <a:avLst/>
          </a:prstGeom>
          <a:noFill/>
        </p:spPr>
        <p:txBody>
          <a:bodyPr wrap="square">
            <a:spAutoFit/>
          </a:bodyPr>
          <a:lstStyle/>
          <a:p>
            <a:pPr marL="342900" marR="0" lvl="0" indent="-342900" algn="just">
              <a:lnSpc>
                <a:spcPct val="150000"/>
              </a:lnSpc>
              <a:spcBef>
                <a:spcPts val="0"/>
              </a:spcBef>
              <a:spcAft>
                <a:spcPts val="0"/>
              </a:spcAft>
              <a:buFont typeface="Wingdings" panose="05000000000000000000" pitchFamily="2" charset="2"/>
              <a:buChar char="ü"/>
            </a:pPr>
            <a:r>
              <a:rPr lang="en-IN" i="1" dirty="0">
                <a:effectLst/>
                <a:latin typeface="Times New Roman" panose="02020603050405020304" pitchFamily="18" charset="0"/>
                <a:ea typeface="Calibri" panose="020F0502020204030204" pitchFamily="34" charset="0"/>
                <a:cs typeface="Mangal" panose="02040503050203030202" pitchFamily="18" charset="0"/>
              </a:rPr>
              <a:t>Filipe, P. A., </a:t>
            </a:r>
            <a:r>
              <a:rPr lang="en-IN" i="1" dirty="0" err="1">
                <a:effectLst/>
                <a:latin typeface="Times New Roman" panose="02020603050405020304" pitchFamily="18" charset="0"/>
                <a:ea typeface="Calibri" panose="020F0502020204030204" pitchFamily="34" charset="0"/>
                <a:cs typeface="Mangal" panose="02040503050203030202" pitchFamily="18" charset="0"/>
              </a:rPr>
              <a:t>Braumann</a:t>
            </a:r>
            <a:r>
              <a:rPr lang="en-IN" i="1" dirty="0">
                <a:effectLst/>
                <a:latin typeface="Times New Roman" panose="02020603050405020304" pitchFamily="18" charset="0"/>
                <a:ea typeface="Calibri" panose="020F0502020204030204" pitchFamily="34" charset="0"/>
                <a:cs typeface="Mangal" panose="02040503050203030202" pitchFamily="18" charset="0"/>
              </a:rPr>
              <a:t>, C. A., Brites, N. M., &amp; </a:t>
            </a:r>
            <a:r>
              <a:rPr lang="en-IN" i="1" dirty="0" err="1">
                <a:effectLst/>
                <a:latin typeface="Times New Roman" panose="02020603050405020304" pitchFamily="18" charset="0"/>
                <a:ea typeface="Calibri" panose="020F0502020204030204" pitchFamily="34" charset="0"/>
                <a:cs typeface="Mangal" panose="02040503050203030202" pitchFamily="18" charset="0"/>
              </a:rPr>
              <a:t>Roquete</a:t>
            </a:r>
            <a:r>
              <a:rPr lang="en-IN" i="1" dirty="0">
                <a:effectLst/>
                <a:latin typeface="Times New Roman" panose="02020603050405020304" pitchFamily="18" charset="0"/>
                <a:ea typeface="Calibri" panose="020F0502020204030204" pitchFamily="34" charset="0"/>
                <a:cs typeface="Mangal" panose="02040503050203030202" pitchFamily="18" charset="0"/>
              </a:rPr>
              <a:t>, C. J. (2013). Prediction for individual growth in a random environment. In P. Oliveira, M. da Graça </a:t>
            </a:r>
            <a:r>
              <a:rPr lang="en-IN" i="1" dirty="0" err="1">
                <a:effectLst/>
                <a:latin typeface="Times New Roman" panose="02020603050405020304" pitchFamily="18" charset="0"/>
                <a:ea typeface="Calibri" panose="020F0502020204030204" pitchFamily="34" charset="0"/>
                <a:cs typeface="Mangal" panose="02040503050203030202" pitchFamily="18" charset="0"/>
              </a:rPr>
              <a:t>Temido</a:t>
            </a:r>
            <a:r>
              <a:rPr lang="en-IN" i="1" dirty="0">
                <a:effectLst/>
                <a:latin typeface="Times New Roman" panose="02020603050405020304" pitchFamily="18" charset="0"/>
                <a:ea typeface="Calibri" panose="020F0502020204030204" pitchFamily="34" charset="0"/>
                <a:cs typeface="Mangal" panose="02040503050203030202" pitchFamily="18" charset="0"/>
              </a:rPr>
              <a:t>, C. Henriques, &amp; M. </a:t>
            </a:r>
            <a:r>
              <a:rPr lang="en-IN" i="1" dirty="0" err="1">
                <a:effectLst/>
                <a:latin typeface="Times New Roman" panose="02020603050405020304" pitchFamily="18" charset="0"/>
                <a:ea typeface="Calibri" panose="020F0502020204030204" pitchFamily="34" charset="0"/>
                <a:cs typeface="Mangal" panose="02040503050203030202" pitchFamily="18" charset="0"/>
              </a:rPr>
              <a:t>Vichi</a:t>
            </a:r>
            <a:r>
              <a:rPr lang="en-IN" i="1" dirty="0">
                <a:effectLst/>
                <a:latin typeface="Times New Roman" panose="02020603050405020304" pitchFamily="18" charset="0"/>
                <a:ea typeface="Calibri" panose="020F0502020204030204" pitchFamily="34" charset="0"/>
                <a:cs typeface="Mangal" panose="02040503050203030202" pitchFamily="18" charset="0"/>
              </a:rPr>
              <a:t> (Eds.), Recent developments in </a:t>
            </a:r>
            <a:r>
              <a:rPr lang="en-IN" i="1" dirty="0" err="1">
                <a:effectLst/>
                <a:latin typeface="Times New Roman" panose="02020603050405020304" pitchFamily="18" charset="0"/>
                <a:ea typeface="Calibri" panose="020F0502020204030204" pitchFamily="34" charset="0"/>
                <a:cs typeface="Mangal" panose="02040503050203030202" pitchFamily="18" charset="0"/>
              </a:rPr>
              <a:t>modeling</a:t>
            </a:r>
            <a:r>
              <a:rPr lang="en-IN" i="1" dirty="0">
                <a:effectLst/>
                <a:latin typeface="Times New Roman" panose="02020603050405020304" pitchFamily="18" charset="0"/>
                <a:ea typeface="Calibri" panose="020F0502020204030204" pitchFamily="34" charset="0"/>
                <a:cs typeface="Mangal" panose="02040503050203030202" pitchFamily="18" charset="0"/>
              </a:rPr>
              <a:t> and applications in statistics (pp. 193–201). Springer. </a:t>
            </a:r>
            <a:r>
              <a:rPr lang="en-IN" i="1" u="sng" dirty="0">
                <a:solidFill>
                  <a:srgbClr val="0000FF"/>
                </a:solidFill>
                <a:effectLst/>
                <a:latin typeface="Times New Roman" panose="02020603050405020304" pitchFamily="18" charset="0"/>
                <a:ea typeface="Calibri" panose="020F0502020204030204" pitchFamily="34" charset="0"/>
                <a:cs typeface="Mangal" panose="02040503050203030202" pitchFamily="18" charset="0"/>
                <a:hlinkClick r:id="rId2"/>
              </a:rPr>
              <a:t>https://doi.org/10.1007/978-3-642-32419-2</a:t>
            </a:r>
            <a:endParaRPr lang="en-US" i="1"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i="1" dirty="0">
                <a:effectLst/>
                <a:latin typeface="Times New Roman" panose="02020603050405020304" pitchFamily="18" charset="0"/>
                <a:ea typeface="Calibri" panose="020F0502020204030204" pitchFamily="34" charset="0"/>
                <a:cs typeface="Mangal" panose="02040503050203030202" pitchFamily="18" charset="0"/>
              </a:rPr>
              <a:t>Garcia, O. (1983). A stochastic differential equation model for the height growth of forest stands. Biometrics, 39(4), 1059–1072. </a:t>
            </a:r>
            <a:r>
              <a:rPr lang="en-IN" i="1" u="sng" dirty="0">
                <a:solidFill>
                  <a:srgbClr val="0000FF"/>
                </a:solidFill>
                <a:effectLst/>
                <a:latin typeface="Times New Roman" panose="02020603050405020304" pitchFamily="18" charset="0"/>
                <a:ea typeface="Calibri" panose="020F0502020204030204" pitchFamily="34" charset="0"/>
                <a:cs typeface="Mangal" panose="02040503050203030202" pitchFamily="18" charset="0"/>
                <a:hlinkClick r:id="rId3"/>
              </a:rPr>
              <a:t>https://doi.org/10.2307/2531339</a:t>
            </a:r>
            <a:endParaRPr lang="en-US" i="1"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i="1" dirty="0">
                <a:effectLst/>
                <a:latin typeface="Times New Roman" panose="02020603050405020304" pitchFamily="18" charset="0"/>
                <a:ea typeface="Calibri" panose="020F0502020204030204" pitchFamily="34" charset="0"/>
                <a:cs typeface="Mangal" panose="02040503050203030202" pitchFamily="18" charset="0"/>
              </a:rPr>
              <a:t>Jamba, N. T., Jacinto, G., Filipe, P. A., &amp; </a:t>
            </a:r>
            <a:r>
              <a:rPr lang="en-IN" i="1" dirty="0" err="1">
                <a:effectLst/>
                <a:latin typeface="Times New Roman" panose="02020603050405020304" pitchFamily="18" charset="0"/>
                <a:ea typeface="Calibri" panose="020F0502020204030204" pitchFamily="34" charset="0"/>
                <a:cs typeface="Mangal" panose="02040503050203030202" pitchFamily="18" charset="0"/>
              </a:rPr>
              <a:t>Braumann</a:t>
            </a:r>
            <a:r>
              <a:rPr lang="en-IN" i="1" dirty="0">
                <a:effectLst/>
                <a:latin typeface="Times New Roman" panose="02020603050405020304" pitchFamily="18" charset="0"/>
                <a:ea typeface="Calibri" panose="020F0502020204030204" pitchFamily="34" charset="0"/>
                <a:cs typeface="Mangal" panose="02040503050203030202" pitchFamily="18" charset="0"/>
              </a:rPr>
              <a:t>, C. A. (2022). Likelihood function through the delta approximation in mixed SDE models. Mathematics, 10(3), Article 385. </a:t>
            </a:r>
            <a:r>
              <a:rPr lang="en-IN" i="1" u="sng" dirty="0">
                <a:solidFill>
                  <a:srgbClr val="0000FF"/>
                </a:solidFill>
                <a:effectLst/>
                <a:latin typeface="Times New Roman" panose="02020603050405020304" pitchFamily="18" charset="0"/>
                <a:ea typeface="Calibri" panose="020F0502020204030204" pitchFamily="34" charset="0"/>
                <a:cs typeface="Mangal" panose="02040503050203030202" pitchFamily="18" charset="0"/>
                <a:hlinkClick r:id="rId4"/>
              </a:rPr>
              <a:t>https://doi.org/10.3390/math10030385</a:t>
            </a:r>
            <a:endParaRPr lang="en-US" i="1"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Wingdings" panose="05000000000000000000" pitchFamily="2" charset="2"/>
              <a:buChar char="ü"/>
            </a:pPr>
            <a:r>
              <a:rPr lang="en-IN" i="1" dirty="0" err="1">
                <a:effectLst/>
                <a:latin typeface="Times New Roman" panose="02020603050405020304" pitchFamily="18" charset="0"/>
                <a:ea typeface="Calibri" panose="020F0502020204030204" pitchFamily="34" charset="0"/>
                <a:cs typeface="Mangal" panose="02040503050203030202" pitchFamily="18" charset="0"/>
              </a:rPr>
              <a:t>Vasicek</a:t>
            </a:r>
            <a:r>
              <a:rPr lang="en-IN" i="1" dirty="0">
                <a:effectLst/>
                <a:latin typeface="Times New Roman" panose="02020603050405020304" pitchFamily="18" charset="0"/>
                <a:ea typeface="Calibri" panose="020F0502020204030204" pitchFamily="34" charset="0"/>
                <a:cs typeface="Mangal" panose="02040503050203030202" pitchFamily="18" charset="0"/>
              </a:rPr>
              <a:t>, O. (1977). An equilibrium characterization of the term structure. Journal of Financial Economics, 5(2), 177–188. https://doi.org/10.1016/0304-405X(77)90016-2</a:t>
            </a:r>
            <a:endParaRPr lang="en-US" i="1"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Wingdings" panose="05000000000000000000" pitchFamily="2" charset="2"/>
              <a:buChar char="ü"/>
            </a:pPr>
            <a:r>
              <a:rPr lang="en-IN" i="1" dirty="0">
                <a:effectLst/>
                <a:latin typeface="Times New Roman" panose="02020603050405020304" pitchFamily="18" charset="0"/>
                <a:ea typeface="Calibri" panose="020F0502020204030204" pitchFamily="34" charset="0"/>
                <a:cs typeface="Mangal" panose="02040503050203030202" pitchFamily="18" charset="0"/>
              </a:rPr>
              <a:t>Filipe, P. A., </a:t>
            </a:r>
            <a:r>
              <a:rPr lang="en-IN" i="1" dirty="0" err="1">
                <a:effectLst/>
                <a:latin typeface="Times New Roman" panose="02020603050405020304" pitchFamily="18" charset="0"/>
                <a:ea typeface="Calibri" panose="020F0502020204030204" pitchFamily="34" charset="0"/>
                <a:cs typeface="Mangal" panose="02040503050203030202" pitchFamily="18" charset="0"/>
              </a:rPr>
              <a:t>Braumann</a:t>
            </a:r>
            <a:r>
              <a:rPr lang="en-IN" i="1" dirty="0">
                <a:effectLst/>
                <a:latin typeface="Times New Roman" panose="02020603050405020304" pitchFamily="18" charset="0"/>
                <a:ea typeface="Calibri" panose="020F0502020204030204" pitchFamily="34" charset="0"/>
                <a:cs typeface="Mangal" panose="02040503050203030202" pitchFamily="18" charset="0"/>
              </a:rPr>
              <a:t>, C. A., Brites, N. M., &amp; </a:t>
            </a:r>
            <a:r>
              <a:rPr lang="en-IN" i="1" dirty="0" err="1">
                <a:effectLst/>
                <a:latin typeface="Times New Roman" panose="02020603050405020304" pitchFamily="18" charset="0"/>
                <a:ea typeface="Calibri" panose="020F0502020204030204" pitchFamily="34" charset="0"/>
                <a:cs typeface="Mangal" panose="02040503050203030202" pitchFamily="18" charset="0"/>
              </a:rPr>
              <a:t>Roquete</a:t>
            </a:r>
            <a:r>
              <a:rPr lang="en-IN" i="1" dirty="0">
                <a:effectLst/>
                <a:latin typeface="Times New Roman" panose="02020603050405020304" pitchFamily="18" charset="0"/>
                <a:ea typeface="Calibri" panose="020F0502020204030204" pitchFamily="34" charset="0"/>
                <a:cs typeface="Mangal" panose="02040503050203030202" pitchFamily="18" charset="0"/>
              </a:rPr>
              <a:t>, C. J. (2010). Modelling animal growth in random environments: An application using nonparametric estimation. Biometrical Journal, 52(5), 653–666. </a:t>
            </a:r>
            <a:r>
              <a:rPr lang="en-IN" i="1" u="sng" dirty="0">
                <a:solidFill>
                  <a:srgbClr val="0000FF"/>
                </a:solidFill>
                <a:effectLst/>
                <a:latin typeface="Times New Roman" panose="02020603050405020304" pitchFamily="18" charset="0"/>
                <a:ea typeface="Calibri" panose="020F0502020204030204" pitchFamily="34" charset="0"/>
                <a:cs typeface="Mangal" panose="02040503050203030202" pitchFamily="18" charset="0"/>
                <a:hlinkClick r:id="rId5"/>
              </a:rPr>
              <a:t>https://doi.org/10.1002/bimj.200900273</a:t>
            </a:r>
            <a:endParaRPr lang="en-US" i="1" dirty="0">
              <a:effectLst/>
              <a:latin typeface="Calibri" panose="020F0502020204030204" pitchFamily="34" charset="0"/>
              <a:ea typeface="Calibri" panose="020F0502020204030204" pitchFamily="34" charset="0"/>
              <a:cs typeface="Mangal" panose="02040503050203030202" pitchFamily="18" charset="0"/>
            </a:endParaRPr>
          </a:p>
        </p:txBody>
      </p:sp>
    </p:spTree>
    <p:extLst>
      <p:ext uri="{BB962C8B-B14F-4D97-AF65-F5344CB8AC3E}">
        <p14:creationId xmlns:p14="http://schemas.microsoft.com/office/powerpoint/2010/main" val="12050486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0186A7-F20F-BDD1-9AAD-A3C2218B56FB}"/>
              </a:ext>
            </a:extLst>
          </p:cNvPr>
          <p:cNvSpPr>
            <a:spLocks noGrp="1"/>
          </p:cNvSpPr>
          <p:nvPr>
            <p:ph idx="1"/>
          </p:nvPr>
        </p:nvSpPr>
        <p:spPr>
          <a:xfrm>
            <a:off x="2273329" y="2765367"/>
            <a:ext cx="8915400" cy="1041862"/>
          </a:xfrm>
        </p:spPr>
        <p:txBody>
          <a:bodyPr>
            <a:normAutofit/>
          </a:bodyPr>
          <a:lstStyle/>
          <a:p>
            <a:pPr marL="0" indent="0" algn="ctr">
              <a:buNone/>
            </a:pPr>
            <a:r>
              <a:rPr lang="en-US" sz="5200" b="1" i="1" dirty="0">
                <a:solidFill>
                  <a:schemeClr val="tx1"/>
                </a:solidFill>
                <a:latin typeface="Times New Roman" panose="02020603050405020304" pitchFamily="18" charset="0"/>
                <a:cs typeface="Times New Roman" panose="02020603050405020304" pitchFamily="18" charset="0"/>
              </a:rPr>
              <a:t>THANK YOU </a:t>
            </a:r>
          </a:p>
        </p:txBody>
      </p:sp>
    </p:spTree>
    <p:extLst>
      <p:ext uri="{BB962C8B-B14F-4D97-AF65-F5344CB8AC3E}">
        <p14:creationId xmlns:p14="http://schemas.microsoft.com/office/powerpoint/2010/main" val="104948672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46</TotalTime>
  <Words>1390</Words>
  <Application>Microsoft Office PowerPoint</Application>
  <PresentationFormat>Widescreen</PresentationFormat>
  <Paragraphs>62</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Calibri</vt:lpstr>
      <vt:lpstr>Century Gothic</vt:lpstr>
      <vt:lpstr>Courier New</vt:lpstr>
      <vt:lpstr>Times New Roman</vt:lpstr>
      <vt:lpstr>Wingdings</vt:lpstr>
      <vt:lpstr>Wingdings 3</vt:lpstr>
      <vt:lpstr>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Anushree Agarwal</dc:creator>
  <cp:lastModifiedBy>Anushree Agarwal</cp:lastModifiedBy>
  <cp:revision>2</cp:revision>
  <dcterms:created xsi:type="dcterms:W3CDTF">2024-10-30T06:40:53Z</dcterms:created>
  <dcterms:modified xsi:type="dcterms:W3CDTF">2024-10-30T07:27:05Z</dcterms:modified>
</cp:coreProperties>
</file>