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4E4F7D6-A1E5-4AEB-A290-847821ACEEFB}" type="datetimeFigureOut">
              <a:rPr lang="en-US" smtClean="0"/>
              <a:t>4/12/2024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7E41B257-3F64-4313-B4F0-2EC3F11C366B}"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2729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4F7D6-A1E5-4AEB-A290-847821ACEEFB}" type="datetimeFigureOut">
              <a:rPr lang="en-US" smtClean="0"/>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1B257-3F64-4313-B4F0-2EC3F11C366B}"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7283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E4F7D6-A1E5-4AEB-A290-847821ACEEFB}" type="datetimeFigureOut">
              <a:rPr lang="en-US" smtClean="0"/>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1B257-3F64-4313-B4F0-2EC3F11C366B}"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9359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E4F7D6-A1E5-4AEB-A290-847821ACEEFB}" type="datetimeFigureOut">
              <a:rPr lang="en-US" smtClean="0"/>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1B257-3F64-4313-B4F0-2EC3F11C366B}"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5115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E4F7D6-A1E5-4AEB-A290-847821ACEEFB}" type="datetimeFigureOut">
              <a:rPr lang="en-US" smtClean="0"/>
              <a:t>4/12/2024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41B257-3F64-4313-B4F0-2EC3F11C366B}"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7888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E4F7D6-A1E5-4AEB-A290-847821ACEEFB}" type="datetimeFigureOut">
              <a:rPr lang="en-US" smtClean="0"/>
              <a:t>4/12/2024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41B257-3F64-4313-B4F0-2EC3F11C366B}"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049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E4F7D6-A1E5-4AEB-A290-847821ACEEFB}" type="datetimeFigureOut">
              <a:rPr lang="en-US" smtClean="0"/>
              <a:t>4/12/2024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41B257-3F64-4313-B4F0-2EC3F11C366B}" type="slidenum">
              <a:rPr lang="en-US" smtClean="0"/>
              <a:t>‹#›</a:t>
            </a:fld>
            <a:endParaRPr lang="en-US"/>
          </a:p>
        </p:txBody>
      </p:sp>
    </p:spTree>
    <p:extLst>
      <p:ext uri="{BB962C8B-B14F-4D97-AF65-F5344CB8AC3E}">
        <p14:creationId xmlns:p14="http://schemas.microsoft.com/office/powerpoint/2010/main" val="1644186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E4F7D6-A1E5-4AEB-A290-847821ACEEFB}" type="datetimeFigureOut">
              <a:rPr lang="en-US" smtClean="0"/>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1B257-3F64-4313-B4F0-2EC3F11C366B}"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4692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4E4F7D6-A1E5-4AEB-A290-847821ACEEFB}" type="datetimeFigureOut">
              <a:rPr lang="en-US" smtClean="0"/>
              <a:t>4/12/2024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7E41B257-3F64-4313-B4F0-2EC3F11C366B}"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05751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4F7D6-A1E5-4AEB-A290-847821ACEEFB}" type="datetimeFigureOut">
              <a:rPr lang="en-US" smtClean="0"/>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1B257-3F64-4313-B4F0-2EC3F11C366B}"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01303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4F7D6-A1E5-4AEB-A290-847821ACEEFB}" type="datetimeFigureOut">
              <a:rPr lang="en-US" smtClean="0"/>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1B257-3F64-4313-B4F0-2EC3F11C366B}"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38327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4E4F7D6-A1E5-4AEB-A290-847821ACEEFB}" type="datetimeFigureOut">
              <a:rPr lang="en-US" smtClean="0"/>
              <a:t>4/12/2024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E41B257-3F64-4313-B4F0-2EC3F11C366B}"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06334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3E706B3-11DF-E4FE-886A-94C3A7E5DCDF}"/>
              </a:ext>
            </a:extLst>
          </p:cNvPr>
          <p:cNvSpPr txBox="1"/>
          <p:nvPr/>
        </p:nvSpPr>
        <p:spPr>
          <a:xfrm>
            <a:off x="989943" y="2180741"/>
            <a:ext cx="10212113" cy="2496517"/>
          </a:xfrm>
          <a:prstGeom prst="rect">
            <a:avLst/>
          </a:prstGeom>
          <a:noFill/>
        </p:spPr>
        <p:txBody>
          <a:bodyPr wrap="square">
            <a:spAutoFit/>
          </a:bodyPr>
          <a:lstStyle/>
          <a:p>
            <a:pPr marL="0" marR="0" algn="ctr">
              <a:lnSpc>
                <a:spcPct val="150000"/>
              </a:lnSpc>
              <a:spcBef>
                <a:spcPts val="0"/>
              </a:spcBef>
              <a:spcAft>
                <a:spcPts val="800"/>
              </a:spcAft>
            </a:pPr>
            <a:r>
              <a:rPr lang="en-IN" sz="3600" b="1" dirty="0">
                <a:effectLst/>
                <a:latin typeface="Times New Roman" panose="02020603050405020304" pitchFamily="18" charset="0"/>
                <a:ea typeface="Calibri" panose="020F0502020204030204" pitchFamily="34" charset="0"/>
                <a:cs typeface="Mangal" panose="02040503050203030202" pitchFamily="18" charset="0"/>
              </a:rPr>
              <a:t>CULTIVATING KNOWLEDGE: AGRO-TOURISM AND EDUCATION INTEGRATION IN ANDHRA PRADESH</a:t>
            </a:r>
            <a:endParaRPr lang="en-US" sz="3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32196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44CF25-D830-FACF-2074-15D829168B99}"/>
              </a:ext>
            </a:extLst>
          </p:cNvPr>
          <p:cNvSpPr txBox="1"/>
          <p:nvPr/>
        </p:nvSpPr>
        <p:spPr>
          <a:xfrm>
            <a:off x="3049314" y="1805735"/>
            <a:ext cx="6093372" cy="3246530"/>
          </a:xfrm>
          <a:prstGeom prst="rect">
            <a:avLst/>
          </a:prstGeom>
          <a:noFill/>
        </p:spPr>
        <p:txBody>
          <a:bodyPr wrap="square">
            <a:spAutoFit/>
          </a:bodyPr>
          <a:lstStyle/>
          <a:p>
            <a:pPr algn="ctr">
              <a:lnSpc>
                <a:spcPct val="150000"/>
              </a:lnSpc>
            </a:pPr>
            <a:r>
              <a:rPr lang="en-US" sz="2800" b="1" i="0" dirty="0">
                <a:solidFill>
                  <a:srgbClr val="222222"/>
                </a:solidFill>
                <a:effectLst/>
                <a:latin typeface="Times New Roman" panose="02020603050405020304" pitchFamily="18" charset="0"/>
                <a:cs typeface="Times New Roman" panose="02020603050405020304" pitchFamily="18" charset="0"/>
              </a:rPr>
              <a:t>Sai Krishna K.</a:t>
            </a:r>
          </a:p>
          <a:p>
            <a:pPr algn="ctr">
              <a:lnSpc>
                <a:spcPct val="150000"/>
              </a:lnSpc>
            </a:pPr>
            <a:r>
              <a:rPr lang="en-US" sz="2800" b="1" i="0" dirty="0">
                <a:solidFill>
                  <a:srgbClr val="222222"/>
                </a:solidFill>
                <a:effectLst/>
                <a:latin typeface="Times New Roman" panose="02020603050405020304" pitchFamily="18" charset="0"/>
                <a:cs typeface="Times New Roman" panose="02020603050405020304" pitchFamily="18" charset="0"/>
              </a:rPr>
              <a:t>Research Scholar </a:t>
            </a:r>
          </a:p>
          <a:p>
            <a:pPr algn="ctr">
              <a:lnSpc>
                <a:spcPct val="150000"/>
              </a:lnSpc>
            </a:pPr>
            <a:r>
              <a:rPr lang="en-US" sz="2800" b="1" i="0" dirty="0">
                <a:solidFill>
                  <a:srgbClr val="222222"/>
                </a:solidFill>
                <a:effectLst/>
                <a:latin typeface="Times New Roman" panose="02020603050405020304" pitchFamily="18" charset="0"/>
                <a:cs typeface="Times New Roman" panose="02020603050405020304" pitchFamily="18" charset="0"/>
              </a:rPr>
              <a:t> Department of Tourism &amp; Travel Management, NIMS University Rajasthan, Jaipur</a:t>
            </a:r>
          </a:p>
        </p:txBody>
      </p:sp>
    </p:spTree>
    <p:extLst>
      <p:ext uri="{BB962C8B-B14F-4D97-AF65-F5344CB8AC3E}">
        <p14:creationId xmlns:p14="http://schemas.microsoft.com/office/powerpoint/2010/main" val="14704149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985B60-029A-B8F2-256D-256BB46B3B0A}"/>
              </a:ext>
            </a:extLst>
          </p:cNvPr>
          <p:cNvSpPr txBox="1"/>
          <p:nvPr/>
        </p:nvSpPr>
        <p:spPr>
          <a:xfrm>
            <a:off x="1106213" y="1050881"/>
            <a:ext cx="9979573" cy="4756238"/>
          </a:xfrm>
          <a:prstGeom prst="rect">
            <a:avLst/>
          </a:prstGeom>
          <a:noFill/>
        </p:spPr>
        <p:txBody>
          <a:bodyPr wrap="square">
            <a:spAutoFit/>
          </a:bodyPr>
          <a:lstStyle/>
          <a:p>
            <a:pPr marL="0" marR="0" algn="just">
              <a:lnSpc>
                <a:spcPct val="150000"/>
              </a:lnSpc>
              <a:spcBef>
                <a:spcPts val="0"/>
              </a:spcBef>
              <a:spcAft>
                <a:spcPts val="80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Agrotourism in Andhra Pradesh is a pioneering </a:t>
            </a:r>
            <a:r>
              <a:rPr lang="en-IN" sz="2000" dirty="0" err="1">
                <a:effectLst/>
                <a:latin typeface="Times New Roman" panose="02020603050405020304" pitchFamily="18" charset="0"/>
                <a:ea typeface="Calibri" panose="020F0502020204030204" pitchFamily="34" charset="0"/>
                <a:cs typeface="Mangal" panose="02040503050203030202" pitchFamily="18" charset="0"/>
              </a:rPr>
              <a:t>endeavor</a:t>
            </a:r>
            <a:r>
              <a:rPr lang="en-IN" sz="2000" dirty="0">
                <a:effectLst/>
                <a:latin typeface="Times New Roman" panose="02020603050405020304" pitchFamily="18" charset="0"/>
                <a:ea typeface="Calibri" panose="020F0502020204030204" pitchFamily="34" charset="0"/>
                <a:cs typeface="Mangal" panose="02040503050203030202" pitchFamily="18" charset="0"/>
              </a:rPr>
              <a:t> that blends the educational immersion with the rustic appeal of communal life in rural regions. This is a novel concept. When it comes to agricultural tourism, which is founded on the notion of sustainability, it serves as a medium through which farmers may expand their agricultural businesses, while at the same time offering tourists a true glimpse into the way of life in rural regions. </a:t>
            </a:r>
          </a:p>
          <a:p>
            <a:pPr marL="0" marR="0" algn="just">
              <a:lnSpc>
                <a:spcPct val="150000"/>
              </a:lnSpc>
              <a:spcBef>
                <a:spcPts val="0"/>
              </a:spcBef>
              <a:spcAft>
                <a:spcPts val="80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Andhra Pradesh offers a broad range of experiences for visitors to choose from, such as farm tours, immersive stays, and instructive hikes. These experiences are available to tourists whenever they visit the state. Tourists are given the chance to fully immerse themselves in the agricultural fabric and to experience the essence of rural culture via the participation in these activities. </a:t>
            </a:r>
          </a:p>
        </p:txBody>
      </p:sp>
    </p:spTree>
    <p:extLst>
      <p:ext uri="{BB962C8B-B14F-4D97-AF65-F5344CB8AC3E}">
        <p14:creationId xmlns:p14="http://schemas.microsoft.com/office/powerpoint/2010/main" val="3133880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434C06-C2E6-7170-F6C7-C8144885278D}"/>
              </a:ext>
            </a:extLst>
          </p:cNvPr>
          <p:cNvSpPr txBox="1"/>
          <p:nvPr/>
        </p:nvSpPr>
        <p:spPr>
          <a:xfrm>
            <a:off x="1129862" y="568321"/>
            <a:ext cx="9932276" cy="5217903"/>
          </a:xfrm>
          <a:prstGeom prst="rect">
            <a:avLst/>
          </a:prstGeom>
          <a:noFill/>
        </p:spPr>
        <p:txBody>
          <a:bodyPr wrap="square">
            <a:spAutoFit/>
          </a:bodyPr>
          <a:lstStyle/>
          <a:p>
            <a:pPr algn="just">
              <a:lnSpc>
                <a:spcPct val="150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In addition to the fact that the combination of agriculture and tourism has the potential to contribute to the regeneration of rural areas, it also acts as a driver for sustainable development, which helps to battle the economic and social stagnation that often afflict these regions. Agrotourism fills these places with vitality by making use of the enormous agricultural resources of the region and by preserving its rich cultural past. As a result, it provides a viable alternative to the alternative methods of growth that have traditionally been used. One of the most important aspects of this paradigm is the incorporation of educational initiatives within the agrotourism industry in a way that is entirely seamless.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Through participation in these programs, children of all ages are given invaluable insights into the traditions of rural communities, agricultural practices, and the significance of selecting nutritious food options.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9527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782C98-0F00-7721-6195-AFBF8BD0FE82}"/>
              </a:ext>
            </a:extLst>
          </p:cNvPr>
          <p:cNvSpPr txBox="1"/>
          <p:nvPr/>
        </p:nvSpPr>
        <p:spPr>
          <a:xfrm>
            <a:off x="805355" y="505757"/>
            <a:ext cx="10581290" cy="5121274"/>
          </a:xfrm>
          <a:prstGeom prst="rect">
            <a:avLst/>
          </a:prstGeom>
          <a:noFill/>
        </p:spPr>
        <p:txBody>
          <a:bodyPr wrap="square">
            <a:spAutoFit/>
          </a:bodyPr>
          <a:lstStyle/>
          <a:p>
            <a:pPr marL="0" marR="0" algn="just">
              <a:lnSpc>
                <a:spcPct val="150000"/>
              </a:lnSpc>
              <a:spcBef>
                <a:spcPts val="0"/>
              </a:spcBef>
              <a:spcAft>
                <a:spcPts val="80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Within the boundaries of the state of Andhra Pradesh, educational agritourism has developed into an essential component of the educational system. The cultivation of a more comprehensive awareness of the public role that agriculture serves, the encouragement of the adoption of healthy eating habits, and the development of a meaningful relationship with nature are all possible outcomes of this concept. As a means of ensuring that students are equipped with the theoretical knowledge and practical skills essential for navigating the contemporary agricultural landscapes, educators are taking advantage of this integration as an opportunity to include environmentally responsible agricultural practices into their educational programs. The state of Andhra Pradesh is not only paving the way for sustainable development by embracing the synergy between agrotourism and education, but it is also safeguarding its rural past in the process of doing so. The reason for this is to make certain that the torch of knowledge will continue to illuminate the path for generations to come.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0521670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11</TotalTime>
  <Words>501</Words>
  <Application>Microsoft Office PowerPoint</Application>
  <PresentationFormat>Widescreen</PresentationFormat>
  <Paragraphs>9</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Gill Sans MT</vt:lpstr>
      <vt:lpstr>Times New Roman</vt:lpstr>
      <vt:lpstr>Gallery</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2024-04-12T10:28:56Z</dcterms:created>
  <dcterms:modified xsi:type="dcterms:W3CDTF">2024-04-12T10:40:56Z</dcterms:modified>
</cp:coreProperties>
</file>