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6" r:id="rId1"/>
  </p:sldMasterIdLst>
  <p:notesMasterIdLst>
    <p:notesMasterId r:id="rId17"/>
  </p:notesMasterIdLst>
  <p:sldIdLst>
    <p:sldId id="276" r:id="rId2"/>
    <p:sldId id="275" r:id="rId3"/>
    <p:sldId id="265" r:id="rId4"/>
    <p:sldId id="271" r:id="rId5"/>
    <p:sldId id="266" r:id="rId6"/>
    <p:sldId id="267" r:id="rId7"/>
    <p:sldId id="260" r:id="rId8"/>
    <p:sldId id="268" r:id="rId9"/>
    <p:sldId id="261" r:id="rId10"/>
    <p:sldId id="273" r:id="rId11"/>
    <p:sldId id="262" r:id="rId12"/>
    <p:sldId id="263" r:id="rId13"/>
    <p:sldId id="264" r:id="rId14"/>
    <p:sldId id="272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0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5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C2E84-A6EB-4466-8686-DB8F0B879682}" type="datetimeFigureOut">
              <a:rPr lang="en-IN" smtClean="0"/>
              <a:t>17-05-2025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9E9FC-A147-4B7A-BCBE-52CA247E00B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1735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F9E9FC-A147-4B7A-BCBE-52CA247E00BC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38150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388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630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735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51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2245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24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84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462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7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26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619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9427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51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162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4543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6518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42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61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  <p:sldLayoutId id="214748384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urnals.elsevier.com/eco-environment-and%20health" TargetMode="External"/><Relationship Id="rId7" Type="http://schemas.openxmlformats.org/officeDocument/2006/relationships/hyperlink" Target="https://doi.org/10.55006/biolsciences.2024.4207" TargetMode="External"/><Relationship Id="rId2" Type="http://schemas.openxmlformats.org/officeDocument/2006/relationships/hyperlink" Target="http://www.cell.com/heliyo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rrespub.com/biolsciences/index.php/1/index" TargetMode="External"/><Relationship Id="rId5" Type="http://schemas.openxmlformats.org/officeDocument/2006/relationships/hyperlink" Target="http://www.irjmets.com/" TargetMode="External"/><Relationship Id="rId4" Type="http://schemas.openxmlformats.org/officeDocument/2006/relationships/hyperlink" Target="https://doi.org/10.1016/j.eehl.2024.01.009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F435EF8-99D7-620E-9676-677FE9AAB3F1}"/>
              </a:ext>
            </a:extLst>
          </p:cNvPr>
          <p:cNvSpPr txBox="1"/>
          <p:nvPr/>
        </p:nvSpPr>
        <p:spPr>
          <a:xfrm>
            <a:off x="714375" y="955882"/>
            <a:ext cx="812189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defRPr>
            </a:lvl1pPr>
          </a:lstStyle>
          <a:p>
            <a:r>
              <a:rPr lang="en-US" sz="3200" dirty="0">
                <a:solidFill>
                  <a:schemeClr val="tx1"/>
                </a:solidFill>
                <a:latin typeface="+mn-lt"/>
                <a:ea typeface="+mn-ea"/>
              </a:rPr>
              <a:t>Job safety analysis(JSA) on  waste processing industries and measuring risk on risk Metrix. </a:t>
            </a:r>
            <a:endParaRPr lang="en-IN" sz="32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014FC7-4AA7-5A60-6164-41D64E2435CD}"/>
              </a:ext>
            </a:extLst>
          </p:cNvPr>
          <p:cNvSpPr txBox="1"/>
          <p:nvPr/>
        </p:nvSpPr>
        <p:spPr>
          <a:xfrm>
            <a:off x="589084" y="4510088"/>
            <a:ext cx="796583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/>
              <a:t>IPS ACADEMY INSTITUTE OF ENGINEERING &amp; SCIENCE INDUSTRIAL SAFETY ENGINEERING</a:t>
            </a:r>
          </a:p>
          <a:p>
            <a:pPr algn="ctr"/>
            <a:r>
              <a:rPr lang="en-US" b="1" dirty="0"/>
              <a:t>BY</a:t>
            </a:r>
          </a:p>
          <a:p>
            <a:pPr algn="ctr"/>
            <a:r>
              <a:rPr lang="en-US" dirty="0"/>
              <a:t>Vishawjit Patil</a:t>
            </a:r>
          </a:p>
          <a:p>
            <a:pPr algn="ctr"/>
            <a:r>
              <a:rPr lang="en-IN" dirty="0"/>
              <a:t>UNDER THE SUPERVISION OF</a:t>
            </a:r>
            <a:endParaRPr lang="en-US" dirty="0"/>
          </a:p>
          <a:p>
            <a:pPr algn="ctr">
              <a:spcAft>
                <a:spcPts val="1000"/>
              </a:spcAft>
              <a:buNone/>
            </a:pPr>
            <a:r>
              <a:rPr lang="en-US" dirty="0"/>
              <a:t>Ass. Prof Vineet Banodha</a:t>
            </a:r>
            <a:endParaRPr lang="en-IN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1915213-395C-85FC-89E5-AC4F81148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2347914"/>
            <a:ext cx="2114550" cy="196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337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B76B40-B734-83E0-15A4-005480DDD63D}"/>
              </a:ext>
            </a:extLst>
          </p:cNvPr>
          <p:cNvSpPr txBox="1"/>
          <p:nvPr/>
        </p:nvSpPr>
        <p:spPr>
          <a:xfrm>
            <a:off x="2259623" y="923192"/>
            <a:ext cx="469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/>
            </a:lvl1pPr>
          </a:lstStyle>
          <a:p>
            <a:r>
              <a:rPr lang="en-IN" dirty="0"/>
              <a:t>Table of Contents</a:t>
            </a:r>
            <a:r>
              <a:rPr lang="en-US" dirty="0"/>
              <a:t> </a:t>
            </a:r>
            <a:endParaRPr lang="en-IN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C3C7BD-7B05-275A-525C-71CE6E911208}"/>
              </a:ext>
            </a:extLst>
          </p:cNvPr>
          <p:cNvSpPr txBox="1"/>
          <p:nvPr/>
        </p:nvSpPr>
        <p:spPr>
          <a:xfrm>
            <a:off x="1174533" y="1338678"/>
            <a:ext cx="7315200" cy="4596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sz="2200" dirty="0"/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sz="2200" dirty="0">
                <a:latin typeface="+mj-lt"/>
              </a:rPr>
              <a:t>Abstract</a:t>
            </a:r>
            <a:r>
              <a:rPr lang="en-US" sz="2200" dirty="0">
                <a:latin typeface="+mj-lt"/>
              </a:rPr>
              <a:t> 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Introduction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Literature Review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Research Objectives 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Methodology 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Recommendation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US" sz="2200" dirty="0">
                <a:latin typeface="+mj-lt"/>
              </a:rPr>
              <a:t>Conclusion </a:t>
            </a:r>
          </a:p>
          <a:p>
            <a:pPr marL="514350" indent="-514350">
              <a:spcAft>
                <a:spcPts val="1000"/>
              </a:spcAft>
              <a:buFont typeface="+mj-lt"/>
              <a:buAutoNum type="arabicPeriod"/>
              <a:defRPr sz="2400">
                <a:latin typeface="Calibri"/>
              </a:defRPr>
            </a:pPr>
            <a:r>
              <a:rPr lang="en-IN" sz="2200" dirty="0">
                <a:latin typeface="+mj-lt"/>
              </a:rPr>
              <a:t>References </a:t>
            </a:r>
          </a:p>
          <a:p>
            <a:pPr>
              <a:spcAft>
                <a:spcPts val="1000"/>
              </a:spcAft>
              <a:defRPr sz="2400">
                <a:latin typeface="Calibri"/>
              </a:defRP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80788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2E1C36-73ED-CE8C-8F42-B4203D864E5D}"/>
              </a:ext>
            </a:extLst>
          </p:cNvPr>
          <p:cNvSpPr txBox="1"/>
          <p:nvPr/>
        </p:nvSpPr>
        <p:spPr>
          <a:xfrm>
            <a:off x="3068515" y="685719"/>
            <a:ext cx="30069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dirty="0"/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591C75-5979-461A-A39F-1C55591866B1}"/>
              </a:ext>
            </a:extLst>
          </p:cNvPr>
          <p:cNvSpPr txBox="1"/>
          <p:nvPr/>
        </p:nvSpPr>
        <p:spPr>
          <a:xfrm>
            <a:off x="791307" y="1647966"/>
            <a:ext cx="762293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/>
              <a:t>• Waste processing industry is crucial but poses health risks.</a:t>
            </a:r>
          </a:p>
          <a:p>
            <a:pPr algn="just"/>
            <a:endParaRPr lang="en-US" sz="2200" dirty="0"/>
          </a:p>
          <a:p>
            <a:r>
              <a:rPr lang="en-US" sz="2200" dirty="0"/>
              <a:t>• Risks include exposure to chemicals, biological agents, ergonomic issues, and injuries.</a:t>
            </a:r>
          </a:p>
          <a:p>
            <a:endParaRPr lang="en-US" sz="2200" dirty="0"/>
          </a:p>
          <a:p>
            <a:r>
              <a:rPr lang="en-US" sz="2200" dirty="0"/>
              <a:t>• Job Safety Analysis (JSA) helps identify, assess, and mitigate these hazards.</a:t>
            </a:r>
          </a:p>
          <a:p>
            <a:endParaRPr lang="en-US" sz="2200" dirty="0"/>
          </a:p>
          <a:p>
            <a:r>
              <a:rPr lang="en-US" sz="2200" dirty="0"/>
              <a:t>• JSA improves worker safety, regulatory compliance, and operational efficiency.</a:t>
            </a:r>
          </a:p>
          <a:p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723767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B78355-CA7A-0FEA-45CC-892D39CC80D8}"/>
              </a:ext>
            </a:extLst>
          </p:cNvPr>
          <p:cNvSpPr txBox="1"/>
          <p:nvPr/>
        </p:nvSpPr>
        <p:spPr>
          <a:xfrm>
            <a:off x="2690446" y="764930"/>
            <a:ext cx="5758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/>
            </a:lvl1pPr>
          </a:lstStyle>
          <a:p>
            <a:r>
              <a:rPr lang="en-US" dirty="0"/>
              <a:t>Literature Review</a:t>
            </a:r>
            <a:endParaRPr lang="en-IN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F7CB9C-8B2A-8AD1-B7ED-9445D1271C50}"/>
              </a:ext>
            </a:extLst>
          </p:cNvPr>
          <p:cNvSpPr txBox="1"/>
          <p:nvPr/>
        </p:nvSpPr>
        <p:spPr>
          <a:xfrm>
            <a:off x="835269" y="1568755"/>
            <a:ext cx="76141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Chizubem et al. (2024) </a:t>
            </a:r>
            <a:r>
              <a:rPr lang="en-US" dirty="0"/>
              <a:t>emphasize the necessity of HSE interventions in high-risk industries, implementing engineering, administrative, PPE, and behavioral controls to mitigate risks like fires, explosions, and leaks.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Huang et al. (2024) </a:t>
            </a:r>
            <a:r>
              <a:rPr lang="en-US" dirty="0"/>
              <a:t>analyze health risks from 96 waste-to-energy plants in China, using simulation models and finding hazard indices and cancer risks below accepted thresholds, advocating for advanced technologies and waste sorting.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Mandecha</a:t>
            </a:r>
            <a:r>
              <a:rPr lang="en-US" b="1" dirty="0"/>
              <a:t> et al. (2024) </a:t>
            </a:r>
            <a:r>
              <a:rPr lang="en-US" dirty="0"/>
              <a:t>highlight Indore’s municipal solid waste challenges, stressing the importance of structured waste collection, segregation, and sustainable disposal methods to mitigate environmental risks.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Isa &amp; </a:t>
            </a:r>
            <a:r>
              <a:rPr lang="en-US" b="1" dirty="0" err="1"/>
              <a:t>Gajerima</a:t>
            </a:r>
            <a:r>
              <a:rPr lang="en-US" b="1" dirty="0"/>
              <a:t> (2024) </a:t>
            </a:r>
            <a:r>
              <a:rPr lang="en-US" dirty="0"/>
              <a:t>assess hygiene attitudes among medical staff, revealing the need for stricter hygiene policies, surveillance, and awareness programs to improve patient safety.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Matagi et al. (2024) </a:t>
            </a:r>
            <a:r>
              <a:rPr lang="en-US" dirty="0"/>
              <a:t>study waste management in Fiji, advocating for policies that promote recycling and organic waste treatment to reduce landfill volume and emissions.</a:t>
            </a:r>
          </a:p>
        </p:txBody>
      </p:sp>
    </p:spTree>
    <p:extLst>
      <p:ext uri="{BB962C8B-B14F-4D97-AF65-F5344CB8AC3E}">
        <p14:creationId xmlns:p14="http://schemas.microsoft.com/office/powerpoint/2010/main" val="3568844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2BBFE5-761C-7104-FB6E-45593C19F371}"/>
              </a:ext>
            </a:extLst>
          </p:cNvPr>
          <p:cNvSpPr txBox="1"/>
          <p:nvPr/>
        </p:nvSpPr>
        <p:spPr>
          <a:xfrm>
            <a:off x="2268415" y="1138671"/>
            <a:ext cx="4607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dirty="0"/>
              <a:t>Research</a:t>
            </a:r>
            <a:r>
              <a:rPr lang="en-IN" sz="2200" dirty="0"/>
              <a:t> </a:t>
            </a:r>
            <a:r>
              <a:rPr lang="en-IN" sz="4000" dirty="0"/>
              <a:t>Objectives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B5AC67-5194-85A0-7128-637485BD1EE4}"/>
              </a:ext>
            </a:extLst>
          </p:cNvPr>
          <p:cNvSpPr txBox="1"/>
          <p:nvPr/>
        </p:nvSpPr>
        <p:spPr>
          <a:xfrm>
            <a:off x="852853" y="2461847"/>
            <a:ext cx="77987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• Identify workplace hazards in waste processing.</a:t>
            </a:r>
          </a:p>
          <a:p>
            <a:endParaRPr lang="en-US" sz="2200" dirty="0"/>
          </a:p>
          <a:p>
            <a:r>
              <a:rPr lang="en-US" sz="2200" dirty="0"/>
              <a:t>• Apply JSA to evaluate and mitigate risks.</a:t>
            </a:r>
          </a:p>
          <a:p>
            <a:endParaRPr lang="en-US" sz="2200" dirty="0"/>
          </a:p>
          <a:p>
            <a:r>
              <a:rPr lang="en-US" sz="2200" dirty="0"/>
              <a:t>• Propose effective hazard control measures.</a:t>
            </a:r>
          </a:p>
          <a:p>
            <a:endParaRPr lang="en-US" sz="2200" dirty="0"/>
          </a:p>
          <a:p>
            <a:r>
              <a:rPr lang="en-US" sz="2200" dirty="0"/>
              <a:t>• Enhance workplace safety through proactive risk management.</a:t>
            </a:r>
          </a:p>
          <a:p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651687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4CCD64-4FD0-5134-22AA-6CC829B10204}"/>
              </a:ext>
            </a:extLst>
          </p:cNvPr>
          <p:cNvSpPr txBox="1"/>
          <p:nvPr/>
        </p:nvSpPr>
        <p:spPr>
          <a:xfrm>
            <a:off x="2637692" y="753320"/>
            <a:ext cx="3868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dirty="0"/>
              <a:t>Methodology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1C92A1-543F-C056-3984-2E5A104B0740}"/>
              </a:ext>
            </a:extLst>
          </p:cNvPr>
          <p:cNvSpPr txBox="1"/>
          <p:nvPr/>
        </p:nvSpPr>
        <p:spPr>
          <a:xfrm>
            <a:off x="826477" y="1934308"/>
            <a:ext cx="735916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• Step 1: Job Identification &amp; Task Analysis.</a:t>
            </a:r>
          </a:p>
          <a:p>
            <a:endParaRPr lang="en-US" sz="2200" dirty="0"/>
          </a:p>
          <a:p>
            <a:r>
              <a:rPr lang="en-US" sz="2200" dirty="0"/>
              <a:t>• Step 2: Hazard Identification (site evaluation, interviews, past incidents).</a:t>
            </a:r>
          </a:p>
          <a:p>
            <a:endParaRPr lang="en-US" sz="2200" dirty="0"/>
          </a:p>
          <a:p>
            <a:r>
              <a:rPr lang="en-US" sz="2200" dirty="0"/>
              <a:t>• Step 3: Risk Assessment using risk matrices.</a:t>
            </a:r>
          </a:p>
          <a:p>
            <a:endParaRPr lang="en-US" sz="2200" dirty="0"/>
          </a:p>
          <a:p>
            <a:r>
              <a:rPr lang="en-US" sz="2200" dirty="0"/>
              <a:t>• Step 4: Implementation of Hazard Control Measures</a:t>
            </a:r>
          </a:p>
          <a:p>
            <a:r>
              <a:rPr lang="en-US" sz="2200" dirty="0"/>
              <a:t> (Ex Hierarchy of Controls).</a:t>
            </a:r>
          </a:p>
          <a:p>
            <a:endParaRPr lang="en-US" sz="2200" dirty="0"/>
          </a:p>
          <a:p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900839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735" y="1161522"/>
            <a:ext cx="6798734" cy="1071725"/>
          </a:xfrm>
        </p:spPr>
        <p:txBody>
          <a:bodyPr>
            <a:normAutofit fontScale="90000"/>
          </a:bodyPr>
          <a:lstStyle/>
          <a:p>
            <a:r>
              <a:rPr dirty="0"/>
              <a:t>Findings: Identified Health Hazards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734" y="2388759"/>
            <a:ext cx="6798736" cy="344499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dirty="0"/>
              <a:t>• Chemical Exposure: Ammonia, methane, heavy metals.</a:t>
            </a:r>
          </a:p>
          <a:p>
            <a:pPr marL="0" indent="0">
              <a:buNone/>
            </a:pPr>
            <a:r>
              <a:rPr dirty="0"/>
              <a:t>• Biological Hazards: Pathogens from biomedical waste.</a:t>
            </a:r>
          </a:p>
          <a:p>
            <a:pPr marL="0" indent="0">
              <a:buNone/>
            </a:pPr>
            <a:r>
              <a:rPr dirty="0"/>
              <a:t>• Physical Hazards: Heavy machinery, sharp objects.</a:t>
            </a:r>
          </a:p>
          <a:p>
            <a:pPr marL="0" indent="0">
              <a:buNone/>
            </a:pPr>
            <a:r>
              <a:rPr dirty="0"/>
              <a:t>• Ergonomic Hazards: Repetitive strain, improper lifting.</a:t>
            </a:r>
          </a:p>
          <a:p>
            <a:pPr marL="0" indent="0">
              <a:buNone/>
            </a:pPr>
            <a:r>
              <a:rPr dirty="0"/>
              <a:t>• Respiratory Risks: Dust, fumes, airborne pollutants.</a:t>
            </a:r>
          </a:p>
          <a:p>
            <a:pPr marL="0" indent="0">
              <a:buNone/>
            </a:pPr>
            <a:r>
              <a:rPr dirty="0"/>
              <a:t>• Noise Pollution: Machinery noise leading to hearing issues.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815DE5-159A-AA80-4CF7-0E88030BCC58}"/>
              </a:ext>
            </a:extLst>
          </p:cNvPr>
          <p:cNvSpPr txBox="1"/>
          <p:nvPr/>
        </p:nvSpPr>
        <p:spPr>
          <a:xfrm>
            <a:off x="835269" y="1151793"/>
            <a:ext cx="7429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dirty="0"/>
              <a:t>Findings: Identified Health Hazards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830B20-A04F-779D-A469-452D3E1E1B17}"/>
              </a:ext>
            </a:extLst>
          </p:cNvPr>
          <p:cNvSpPr txBox="1"/>
          <p:nvPr/>
        </p:nvSpPr>
        <p:spPr>
          <a:xfrm>
            <a:off x="738555" y="2088002"/>
            <a:ext cx="761413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/>
              <a:t>• Chemical Exposure: Ammonia, methane, heavy metals.</a:t>
            </a:r>
          </a:p>
          <a:p>
            <a:endParaRPr lang="en-IN" sz="2200" dirty="0"/>
          </a:p>
          <a:p>
            <a:r>
              <a:rPr lang="en-IN" sz="2200" dirty="0"/>
              <a:t>• Biological Hazards: Pathogens from biomedical waste.</a:t>
            </a:r>
          </a:p>
          <a:p>
            <a:endParaRPr lang="en-IN" sz="2200" dirty="0"/>
          </a:p>
          <a:p>
            <a:r>
              <a:rPr lang="en-IN" sz="2200" dirty="0"/>
              <a:t>• Physical Hazards: Heavy machinery, sharp objects.</a:t>
            </a:r>
          </a:p>
          <a:p>
            <a:endParaRPr lang="en-IN" sz="2200" dirty="0"/>
          </a:p>
          <a:p>
            <a:r>
              <a:rPr lang="en-IN" sz="2200" dirty="0"/>
              <a:t>• Ergonomic Hazards: Repetitive strain, improper lifting.</a:t>
            </a:r>
          </a:p>
          <a:p>
            <a:endParaRPr lang="en-IN" sz="2200" dirty="0"/>
          </a:p>
          <a:p>
            <a:r>
              <a:rPr lang="en-IN" sz="2200" dirty="0"/>
              <a:t>• Respiratory Risks: Dust, fumes, airborne pollutants.</a:t>
            </a:r>
          </a:p>
          <a:p>
            <a:endParaRPr lang="en-IN" sz="2200" dirty="0"/>
          </a:p>
          <a:p>
            <a:r>
              <a:rPr lang="en-IN" sz="2200" dirty="0"/>
              <a:t>• Noise Pollution: Machinery noise leading to hearing issues.</a:t>
            </a:r>
          </a:p>
          <a:p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107459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Risk Assessment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2632" y="2402212"/>
            <a:ext cx="6798736" cy="298747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dirty="0"/>
              <a:t> Risk value calculated as R = P × S (Probability × Severity).</a:t>
            </a:r>
          </a:p>
          <a:p>
            <a:pPr marL="0" indent="0">
              <a:buNone/>
            </a:pPr>
            <a:r>
              <a:rPr dirty="0"/>
              <a:t> Example: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dirty="0"/>
              <a:t>Pushing waste manually: R = </a:t>
            </a:r>
            <a:r>
              <a:rPr lang="en-US" dirty="0"/>
              <a:t>2</a:t>
            </a:r>
            <a:r>
              <a:rPr dirty="0"/>
              <a:t>×</a:t>
            </a:r>
            <a:r>
              <a:rPr lang="en-US" dirty="0"/>
              <a:t>2</a:t>
            </a:r>
            <a:r>
              <a:rPr dirty="0"/>
              <a:t>  = </a:t>
            </a:r>
            <a:r>
              <a:rPr lang="en-US" dirty="0"/>
              <a:t>4</a:t>
            </a:r>
            <a:r>
              <a:rPr dirty="0"/>
              <a:t> (Significant Risk).</a:t>
            </a:r>
            <a:endParaRPr lang="en-US" dirty="0"/>
          </a:p>
          <a:p>
            <a:r>
              <a:rPr lang="en-US" dirty="0"/>
              <a:t>Using caustic in scrubber: R = 3 ×2  = 6 (Manageable Risk).</a:t>
            </a:r>
          </a:p>
          <a:p>
            <a:r>
              <a:rPr dirty="0"/>
              <a:t>  - Landfill operations (Excavators/Dozers): R = 9 × </a:t>
            </a:r>
            <a:r>
              <a:rPr lang="en-US" dirty="0"/>
              <a:t>2</a:t>
            </a:r>
            <a:r>
              <a:rPr dirty="0"/>
              <a:t> = 18 (Severe Risk).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03A41B-39CC-61E9-FB30-9462676CFC61}"/>
              </a:ext>
            </a:extLst>
          </p:cNvPr>
          <p:cNvSpPr txBox="1"/>
          <p:nvPr/>
        </p:nvSpPr>
        <p:spPr>
          <a:xfrm>
            <a:off x="1776046" y="1037493"/>
            <a:ext cx="5240216" cy="86164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Risk Matrix</a:t>
            </a:r>
            <a:endParaRPr lang="en-IN" dirty="0"/>
          </a:p>
          <a:p>
            <a:endParaRPr lang="en-IN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18297-8F2F-6856-A01C-E46B3C544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38" y="2022231"/>
            <a:ext cx="7482254" cy="32971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4413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Hazard Control 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138" y="2490135"/>
            <a:ext cx="7596554" cy="34449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dirty="0"/>
              <a:t>• Engineering Controls: Ventilation, noise reduction, process automation.</a:t>
            </a:r>
          </a:p>
          <a:p>
            <a:pPr marL="0" indent="0">
              <a:buNone/>
            </a:pPr>
            <a:r>
              <a:rPr dirty="0"/>
              <a:t>• Administrative Controls: SOPs, training, job rotation.</a:t>
            </a:r>
          </a:p>
          <a:p>
            <a:pPr marL="0" indent="0">
              <a:buNone/>
            </a:pPr>
            <a:r>
              <a:rPr dirty="0"/>
              <a:t>• PPE: Gloves, masks, goggles, hearing protection, steel-toed shoes.</a:t>
            </a:r>
          </a:p>
          <a:p>
            <a:pPr marL="0" indent="0">
              <a:buNone/>
            </a:pPr>
            <a:r>
              <a:rPr dirty="0"/>
              <a:t>• Emergency Preparedness: Fire drills, chemical spill response training.</a:t>
            </a:r>
          </a:p>
          <a:p>
            <a:pPr marL="0" indent="0">
              <a:buNone/>
            </a:pPr>
            <a:r>
              <a:rPr dirty="0"/>
              <a:t>• Health Surveillance: Regular health checkups for employees.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dirty="0"/>
              <a:t>• Conduct regular JSA evaluations to identify hazards.</a:t>
            </a:r>
          </a:p>
          <a:p>
            <a:pPr marL="0" indent="0">
              <a:buNone/>
            </a:pPr>
            <a:r>
              <a:rPr dirty="0"/>
              <a:t>• Implement engineering and administrative controls effectively.</a:t>
            </a:r>
          </a:p>
          <a:p>
            <a:pPr marL="0" indent="0">
              <a:buNone/>
            </a:pPr>
            <a:r>
              <a:rPr dirty="0"/>
              <a:t>• Provide comprehensive training and PPE to workers.</a:t>
            </a:r>
          </a:p>
          <a:p>
            <a:pPr marL="0" indent="0">
              <a:buNone/>
            </a:pPr>
            <a:r>
              <a:rPr dirty="0"/>
              <a:t>• Monitor workplace conditions and revise safety protocols as needed.</a:t>
            </a:r>
          </a:p>
          <a:p>
            <a:pPr marL="0" indent="0">
              <a:buNone/>
            </a:pPr>
            <a:r>
              <a:rPr dirty="0"/>
              <a:t>• Foster a culture of safety and compliance in the industry.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1064806"/>
            <a:ext cx="6798734" cy="1303867"/>
          </a:xfrm>
        </p:spPr>
        <p:txBody>
          <a:bodyPr/>
          <a:lstStyle/>
          <a:p>
            <a:r>
              <a:rPr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dirty="0"/>
              <a:t>• Waste processing industry presents significant health hazards.</a:t>
            </a:r>
          </a:p>
          <a:p>
            <a:pPr marL="0" indent="0">
              <a:buNone/>
            </a:pPr>
            <a:r>
              <a:rPr dirty="0"/>
              <a:t>• JSA-based evaluation is a vital tool for proactive risk management.</a:t>
            </a:r>
          </a:p>
          <a:p>
            <a:pPr marL="0" indent="0">
              <a:buNone/>
            </a:pPr>
            <a:r>
              <a:rPr dirty="0"/>
              <a:t>• Implementing safety measures ensures worker well-being.</a:t>
            </a:r>
          </a:p>
          <a:p>
            <a:pPr marL="0" indent="0">
              <a:buNone/>
            </a:pPr>
            <a:r>
              <a:rPr dirty="0"/>
              <a:t>• Continuous monitoring and improvements are necessary.</a:t>
            </a:r>
          </a:p>
          <a:p>
            <a:pPr marL="0" indent="0">
              <a:buNone/>
            </a:pPr>
            <a:r>
              <a:rPr dirty="0"/>
              <a:t>• A strong safety culture leads to sustainable and responsible operations.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1C5B7C-2375-8645-4806-86BDE7BBC854}"/>
              </a:ext>
            </a:extLst>
          </p:cNvPr>
          <p:cNvSpPr txBox="1"/>
          <p:nvPr/>
        </p:nvSpPr>
        <p:spPr>
          <a:xfrm>
            <a:off x="773723" y="1501432"/>
            <a:ext cx="7596554" cy="4483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Chizubem, B., Izuchukwu Chukwuma, O., Damola Victor, A., &amp; Chinonso, I. (2024). “The impact of interventions on health, safety and environment in the process industry”, :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2"/>
              </a:rPr>
              <a:t>www.cell.com/heliyon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heliyon10(2024)e23604</a:t>
            </a:r>
            <a:endParaRPr lang="en-IN" sz="1400" dirty="0">
              <a:latin typeface="+mj-lt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Zhuoshi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Huang,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Jicui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Cui, Abdoulaye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Bor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Wenchao Ma , Ziyi Zhang , Zhi Qiao , Ziyang Lou  , Johann Fellner , “Health risk assessment of municipal solid waste incineration emissions based on regression analysis”, Eco-Environment &amp; Health 3 (2024) 338–346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3"/>
              </a:rPr>
              <a:t>www.journals.elsevier.com/eco-environment-and health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r>
              <a:rPr lang="en-IN" sz="1400" dirty="0"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4"/>
              </a:rPr>
              <a:t>https://doi.org/10.1016/j.eehl.2024.01.009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</a:t>
            </a:r>
            <a:endParaRPr lang="en-IN" sz="1400" dirty="0">
              <a:latin typeface="+mj-lt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Chetanya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Mandecha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Jay Vyas, Mahesh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Badole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Savan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Awashya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Urvashi Mahajan, “a study of solid waste management in Indore (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m.p.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)”, International Research Journal of Modernization in Engineering Technology and Science, Volume:06/Issue:05/May-2024, e-ISSN: 2582-5208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5"/>
              </a:rPr>
              <a:t>www.irjmets.com</a:t>
            </a:r>
            <a:r>
              <a:rPr lang="en-IN" sz="1400" u="sng" dirty="0"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.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Ali Isa, Abubakar Lawan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Gajerima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 “Assessment on the attitude of health personnel towards hygiene practice: a case study” , Biological Sciences, An International Journal of Medical, Pharmaceutical, and Life Sciences, :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6"/>
              </a:rPr>
              <a:t>https://irrespub.com/biolsciences/index.php/1/index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,</a:t>
            </a:r>
            <a:endParaRPr lang="en-IN" sz="1400" dirty="0">
              <a:effectLst/>
              <a:latin typeface="+mj-lt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171450" indent="-171450" algn="just">
              <a:spcAft>
                <a:spcPts val="1000"/>
              </a:spcAft>
              <a:buSzPts val="12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Laisa Matagi  ,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Delmaria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Richards , Helmut Yabar  , Takeshi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Mizunoya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, Gia Hong Tran , Christian </a:t>
            </a:r>
            <a:r>
              <a:rPr lang="en-US" sz="14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Toochukwu</a:t>
            </a:r>
            <a:r>
              <a:rPr lang="en-US" sz="1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</a:rPr>
              <a:t> Ogbonna , “Enhancing Solid Waste Management in Fiji: A Comprehensive Approach with LCA, GIS, and Waste Treatment Strategies” , : www.sciencedirect.com/journal/ Resources-Conservation-and-Recycling-Advances, resources, conservation &amp; recycling advances 23 ( 2024) 20028 </a:t>
            </a:r>
            <a:r>
              <a:rPr lang="en-US" sz="1400" u="sng" dirty="0"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Mangal" panose="02040503050203030202" pitchFamily="18" charset="0"/>
                <a:hlinkClick r:id="rId7"/>
              </a:rPr>
              <a:t>https://doi.org/10.55006/biolsciences.2024.4207</a:t>
            </a:r>
            <a:endParaRPr lang="en-IN" sz="1400" dirty="0">
              <a:effectLst/>
              <a:latin typeface="+mj-lt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9EB2A5-4CF4-772F-2C35-73AFD038927B}"/>
              </a:ext>
            </a:extLst>
          </p:cNvPr>
          <p:cNvSpPr txBox="1"/>
          <p:nvPr/>
        </p:nvSpPr>
        <p:spPr>
          <a:xfrm>
            <a:off x="1310054" y="536331"/>
            <a:ext cx="5653454" cy="36933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>
              <a:spcBef>
                <a:spcPct val="0"/>
              </a:spcBef>
              <a:buNone/>
              <a:defRPr sz="40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References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91873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152C11-38DF-9373-8C1C-C8E2BE94F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2635" y="2998800"/>
            <a:ext cx="6798730" cy="860400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Thank You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137224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112</TotalTime>
  <Words>1058</Words>
  <Application>Microsoft Office PowerPoint</Application>
  <PresentationFormat>On-screen Show (4:3)</PresentationFormat>
  <Paragraphs>99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Garamond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Findings: Identified Health Hazards</vt:lpstr>
      <vt:lpstr>PowerPoint Presentation</vt:lpstr>
      <vt:lpstr>Risk Assessment Matrix</vt:lpstr>
      <vt:lpstr>PowerPoint Presentation</vt:lpstr>
      <vt:lpstr>Hazard Control Measures</vt:lpstr>
      <vt:lpstr>Recommendations</vt:lpstr>
      <vt:lpstr>Conclusion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intel</cp:lastModifiedBy>
  <cp:revision>35</cp:revision>
  <dcterms:created xsi:type="dcterms:W3CDTF">2013-01-27T09:14:16Z</dcterms:created>
  <dcterms:modified xsi:type="dcterms:W3CDTF">2025-05-17T12:40:41Z</dcterms:modified>
  <cp:category/>
</cp:coreProperties>
</file>