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23" autoAdjust="0"/>
    <p:restoredTop sz="94660"/>
  </p:normalViewPr>
  <p:slideViewPr>
    <p:cSldViewPr snapToGrid="0">
      <p:cViewPr varScale="1">
        <p:scale>
          <a:sx n="61" d="100"/>
          <a:sy n="61" d="100"/>
        </p:scale>
        <p:origin x="102"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1206083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2125078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2024483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384329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FD7790-C0B3-47A9-A5B9-FA67E473A82A}" type="datetimeFigureOut">
              <a:rPr lang="en-US" smtClean="0"/>
              <a:t>8/12/2024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344834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FD7790-C0B3-47A9-A5B9-FA67E473A82A}" type="datetimeFigureOut">
              <a:rPr lang="en-US" smtClean="0"/>
              <a:t>8/12/2024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2841290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D7790-C0B3-47A9-A5B9-FA67E473A82A}" type="datetimeFigureOut">
              <a:rPr lang="en-US" smtClean="0"/>
              <a:t>8/12/2024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849556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1814688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4202924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516041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3AA8F17-0394-44BC-9A67-962B35FF013E}"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50710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3226676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AA8F17-0394-44BC-9A67-962B35FF013E}"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7674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EFD7790-C0B3-47A9-A5B9-FA67E473A82A}" type="datetimeFigureOut">
              <a:rPr lang="en-US" smtClean="0"/>
              <a:t>8/12/2024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4225493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724663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D7790-C0B3-47A9-A5B9-FA67E473A82A}" type="datetimeFigureOut">
              <a:rPr lang="en-US" smtClean="0"/>
              <a:t>8/12/2024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3AA8F17-0394-44BC-9A67-962B35FF013E}" type="slidenum">
              <a:rPr lang="en-US" smtClean="0"/>
              <a:t>‹#›</a:t>
            </a:fld>
            <a:endParaRPr lang="en-US"/>
          </a:p>
        </p:txBody>
      </p:sp>
    </p:spTree>
    <p:extLst>
      <p:ext uri="{BB962C8B-B14F-4D97-AF65-F5344CB8AC3E}">
        <p14:creationId xmlns:p14="http://schemas.microsoft.com/office/powerpoint/2010/main" val="2722857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EFD7790-C0B3-47A9-A5B9-FA67E473A82A}" type="datetimeFigureOut">
              <a:rPr lang="en-US" smtClean="0"/>
              <a:t>8/12/2024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3AA8F17-0394-44BC-9A67-962B35FF013E}" type="slidenum">
              <a:rPr lang="en-US" smtClean="0"/>
              <a:t>‹#›</a:t>
            </a:fld>
            <a:endParaRPr lang="en-US"/>
          </a:p>
        </p:txBody>
      </p:sp>
    </p:spTree>
    <p:extLst>
      <p:ext uri="{BB962C8B-B14F-4D97-AF65-F5344CB8AC3E}">
        <p14:creationId xmlns:p14="http://schemas.microsoft.com/office/powerpoint/2010/main" val="1173106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998E9-4C09-1886-54C7-6583A72DF48D}"/>
              </a:ext>
            </a:extLst>
          </p:cNvPr>
          <p:cNvSpPr>
            <a:spLocks noGrp="1"/>
          </p:cNvSpPr>
          <p:nvPr>
            <p:ph type="ctrTitle"/>
          </p:nvPr>
        </p:nvSpPr>
        <p:spPr>
          <a:xfrm>
            <a:off x="1841068" y="852054"/>
            <a:ext cx="7981805" cy="2809039"/>
          </a:xfrm>
        </p:spPr>
        <p:txBody>
          <a:bodyPr>
            <a:normAutofit fontScale="90000"/>
          </a:bodyPr>
          <a:lstStyle/>
          <a:p>
            <a:pPr algn="ctr"/>
            <a:r>
              <a:rPr lang="en-US" sz="2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DEVELOPING A SOLAR-POWERED ELECTRIC VEHICLES CHARGING SYSTEM UTILIZING VEHICLE -TO - GRID-ENABLED SMART TECHNOLOGY</a:t>
            </a:r>
            <a:br>
              <a:rPr lang="en-US" sz="2800" dirty="0">
                <a:effectLst/>
                <a:latin typeface="Calibri" panose="020F0502020204030204" pitchFamily="34" charset="0"/>
                <a:ea typeface="Calibri" panose="020F0502020204030204" pitchFamily="34" charset="0"/>
                <a:cs typeface="Mangal" panose="02040503050203030202" pitchFamily="18" charset="0"/>
              </a:rPr>
            </a:br>
            <a:endParaRPr lang="en-US" sz="8000" dirty="0"/>
          </a:p>
        </p:txBody>
      </p:sp>
      <p:sp>
        <p:nvSpPr>
          <p:cNvPr id="5" name="TextBox 4">
            <a:extLst>
              <a:ext uri="{FF2B5EF4-FFF2-40B4-BE49-F238E27FC236}">
                <a16:creationId xmlns:a16="http://schemas.microsoft.com/office/drawing/2014/main" id="{4855973D-3A35-8435-DB13-FAB2C2B27E01}"/>
              </a:ext>
            </a:extLst>
          </p:cNvPr>
          <p:cNvSpPr txBox="1"/>
          <p:nvPr/>
        </p:nvSpPr>
        <p:spPr>
          <a:xfrm>
            <a:off x="8009361" y="4673346"/>
            <a:ext cx="4031672" cy="2029786"/>
          </a:xfrm>
          <a:prstGeom prst="rect">
            <a:avLst/>
          </a:prstGeom>
          <a:noFill/>
        </p:spPr>
        <p:txBody>
          <a:bodyPr wrap="square">
            <a:spAutoFit/>
          </a:bodyPr>
          <a:lstStyle/>
          <a:p>
            <a:pPr marL="0" marR="0" algn="r">
              <a:lnSpc>
                <a:spcPct val="115000"/>
              </a:lnSpc>
              <a:spcBef>
                <a:spcPts val="0"/>
              </a:spcBef>
              <a:spcAft>
                <a:spcPts val="1000"/>
              </a:spcAft>
            </a:pPr>
            <a:r>
              <a:rPr lang="en-US" sz="1600" b="1" dirty="0">
                <a:effectLst/>
                <a:latin typeface="Times New Roman" panose="02020603050405020304" pitchFamily="18" charset="0"/>
                <a:ea typeface="Calibri" panose="020F0502020204030204" pitchFamily="34" charset="0"/>
                <a:cs typeface="Mangal" panose="02040503050203030202" pitchFamily="18" charset="0"/>
              </a:rPr>
              <a:t>Praveen Kumar Sharma </a:t>
            </a:r>
            <a:r>
              <a:rPr lang="en-US" sz="1600" b="1" baseline="30000" dirty="0">
                <a:effectLst/>
                <a:latin typeface="Times New Roman" panose="02020603050405020304" pitchFamily="18" charset="0"/>
                <a:ea typeface="Calibri" panose="020F0502020204030204" pitchFamily="34" charset="0"/>
                <a:cs typeface="Mangal" panose="02040503050203030202" pitchFamily="18" charset="0"/>
              </a:rPr>
              <a:t>1 </a:t>
            </a:r>
            <a:r>
              <a:rPr lang="en-US" sz="1600" b="1" dirty="0">
                <a:effectLst/>
                <a:latin typeface="Times New Roman" panose="02020603050405020304" pitchFamily="18" charset="0"/>
                <a:ea typeface="Calibri" panose="020F0502020204030204" pitchFamily="34" charset="0"/>
                <a:cs typeface="Mangal" panose="02040503050203030202" pitchFamily="18" charset="0"/>
              </a:rPr>
              <a:t>Anjana Tiwari </a:t>
            </a:r>
            <a:r>
              <a:rPr lang="en-US" sz="1600" b="1" baseline="30000" dirty="0">
                <a:effectLst/>
                <a:latin typeface="Times New Roman" panose="02020603050405020304" pitchFamily="18" charset="0"/>
                <a:ea typeface="Calibri" panose="020F0502020204030204" pitchFamily="34" charset="0"/>
                <a:cs typeface="Mangal" panose="02040503050203030202" pitchFamily="18" charset="0"/>
              </a:rPr>
              <a:t>2</a:t>
            </a:r>
            <a:endParaRPr lang="en-US" sz="1400"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1000"/>
              </a:spcAft>
            </a:pPr>
            <a:r>
              <a:rPr lang="en-US" sz="1400" b="1" dirty="0">
                <a:effectLst/>
                <a:latin typeface="Times New Roman" panose="02020603050405020304" pitchFamily="18" charset="0"/>
                <a:ea typeface="Calibri" panose="020F0502020204030204" pitchFamily="34" charset="0"/>
                <a:cs typeface="Mangal" panose="02040503050203030202" pitchFamily="18" charset="0"/>
              </a:rPr>
              <a:t>1</a:t>
            </a:r>
            <a:r>
              <a:rPr lang="en-US" sz="1600" b="1" dirty="0">
                <a:effectLst/>
                <a:latin typeface="Times New Roman" panose="02020603050405020304" pitchFamily="18" charset="0"/>
                <a:ea typeface="Calibri" panose="020F0502020204030204" pitchFamily="34" charset="0"/>
                <a:cs typeface="Mangal" panose="02040503050203030202" pitchFamily="18" charset="0"/>
              </a:rPr>
              <a:t> Research Scholar, University of Technology, Jaipur, Rajasthan, India.</a:t>
            </a:r>
            <a:endParaRPr lang="en-US" sz="1400"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1000"/>
              </a:spcAft>
            </a:pPr>
            <a:r>
              <a:rPr lang="en-US" sz="1400" b="1" dirty="0">
                <a:effectLst/>
                <a:latin typeface="Times New Roman" panose="02020603050405020304" pitchFamily="18" charset="0"/>
                <a:ea typeface="Calibri" panose="020F0502020204030204" pitchFamily="34" charset="0"/>
                <a:cs typeface="Mangal" panose="02040503050203030202" pitchFamily="18" charset="0"/>
              </a:rPr>
              <a:t>2</a:t>
            </a:r>
            <a:r>
              <a:rPr lang="en-US" sz="1600" b="1" dirty="0">
                <a:effectLst/>
                <a:latin typeface="Times New Roman" panose="02020603050405020304" pitchFamily="18" charset="0"/>
                <a:ea typeface="Calibri" panose="020F0502020204030204" pitchFamily="34" charset="0"/>
                <a:cs typeface="Mangal" panose="02040503050203030202" pitchFamily="18" charset="0"/>
              </a:rPr>
              <a:t> Professor Department of Electrical Engineering, LIET College, Alwar Rajasthan</a:t>
            </a:r>
            <a:r>
              <a:rPr lang="en-US" sz="1600" b="1">
                <a:effectLst/>
                <a:latin typeface="Times New Roman" panose="02020603050405020304" pitchFamily="18" charset="0"/>
                <a:ea typeface="Calibri" panose="020F0502020204030204" pitchFamily="34" charset="0"/>
                <a:cs typeface="Mangal" panose="02040503050203030202" pitchFamily="18" charset="0"/>
              </a:rPr>
              <a:t>,  India</a:t>
            </a:r>
            <a:r>
              <a:rPr lang="en-US" sz="1600" b="1" dirty="0">
                <a:latin typeface="Times New Roman" panose="02020603050405020304" pitchFamily="18" charset="0"/>
                <a:ea typeface="Calibri" panose="020F0502020204030204" pitchFamily="34" charset="0"/>
                <a:cs typeface="Mangal" panose="02040503050203030202" pitchFamily="18" charset="0"/>
              </a:rPr>
              <a:t>.</a:t>
            </a:r>
            <a:endParaRPr lang="en-US" sz="1400" b="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2678983"/>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C29F8-6C63-A7B6-B016-E3ACF7F8D823}"/>
              </a:ext>
            </a:extLst>
          </p:cNvPr>
          <p:cNvSpPr>
            <a:spLocks noGrp="1"/>
          </p:cNvSpPr>
          <p:nvPr>
            <p:ph type="title"/>
          </p:nvPr>
        </p:nvSpPr>
        <p:spPr/>
        <p:txBody>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INTRODUCTION</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4D4AF77B-6F37-8644-D433-4883E00C2156}"/>
              </a:ext>
            </a:extLst>
          </p:cNvPr>
          <p:cNvSpPr>
            <a:spLocks noGrp="1"/>
          </p:cNvSpPr>
          <p:nvPr>
            <p:ph idx="1"/>
          </p:nvPr>
        </p:nvSpPr>
        <p:spPr/>
        <p:txBody>
          <a:bodyPr>
            <a:normAutofit fontScale="85000" lnSpcReduction="20000"/>
          </a:bodyPr>
          <a:lstStyle/>
          <a:p>
            <a:r>
              <a:rPr lang="en-US" sz="1800" dirty="0">
                <a:solidFill>
                  <a:srgbClr val="000000"/>
                </a:solidFill>
                <a:effectLst/>
                <a:latin typeface="Times New Roman" panose="02020603050405020304" pitchFamily="18" charset="0"/>
                <a:ea typeface="Calibri" panose="020F0502020204030204" pitchFamily="34" charset="0"/>
              </a:rPr>
              <a:t>Globally, electric vehicles (EVs) are a novel concept in the transportation sector. In 2030, EVs are projected to make up 24% of the U.S. light vehicle fleet, compared to 64% of light vehicle sales in 2018.</a:t>
            </a:r>
          </a:p>
          <a:p>
            <a:r>
              <a:rPr lang="en-US" sz="1800" dirty="0">
                <a:solidFill>
                  <a:srgbClr val="000000"/>
                </a:solidFill>
                <a:effectLst/>
                <a:latin typeface="Times New Roman" panose="02020603050405020304" pitchFamily="18" charset="0"/>
                <a:ea typeface="Calibri" panose="020F0502020204030204" pitchFamily="34" charset="0"/>
              </a:rPr>
              <a:t>In this context, the battery charging process of EVs must be managed in order to maintain the power quality of the power grids</a:t>
            </a:r>
            <a:endParaRPr lang="en-US" sz="1800" dirty="0">
              <a:solidFill>
                <a:srgbClr val="000000"/>
              </a:solidFill>
              <a:latin typeface="Times New Roman" panose="02020603050405020304" pitchFamily="18" charset="0"/>
              <a:ea typeface="Calibri" panose="020F0502020204030204" pitchFamily="34" charset="0"/>
            </a:endParaRPr>
          </a:p>
          <a:p>
            <a:r>
              <a:rPr lang="en-US" sz="1800" dirty="0">
                <a:solidFill>
                  <a:srgbClr val="000000"/>
                </a:solidFill>
                <a:effectLst/>
                <a:latin typeface="Times New Roman" panose="02020603050405020304" pitchFamily="18" charset="0"/>
                <a:ea typeface="Calibri" panose="020F0502020204030204" pitchFamily="34" charset="0"/>
              </a:rPr>
              <a:t>The notion of an on-board bidirectional charger utilising V2G and V2H technologies is presented</a:t>
            </a:r>
          </a:p>
          <a:p>
            <a:r>
              <a:rPr lang="en-US" sz="1800" dirty="0">
                <a:solidFill>
                  <a:srgbClr val="000000"/>
                </a:solidFill>
                <a:effectLst/>
                <a:latin typeface="Times New Roman" panose="02020603050405020304" pitchFamily="18" charset="0"/>
                <a:ea typeface="Calibri" panose="020F0502020204030204" pitchFamily="34" charset="0"/>
              </a:rPr>
              <a:t>However, the EV was not generally embraced on the market due to restrictions such as expensive car costs; Limited charging infrastructure and limited all-electric driving range</a:t>
            </a:r>
            <a:endParaRPr lang="en-US" sz="1800" dirty="0">
              <a:solidFill>
                <a:srgbClr val="000000"/>
              </a:solidFill>
              <a:latin typeface="Times New Roman" panose="02020603050405020304" pitchFamily="18" charset="0"/>
              <a:ea typeface="Calibri" panose="020F0502020204030204" pitchFamily="34" charset="0"/>
            </a:endParaRPr>
          </a:p>
          <a:p>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EVs are cars that are partially or completely electric-powered. Electric vehicles offer minimal operating expenses since there are fewer moving parts that need to be maintained, and they are also very environmentally friendly because they consume little or no fossil fuel.</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r>
              <a:rPr lang="en-US" sz="1800" dirty="0">
                <a:solidFill>
                  <a:srgbClr val="000000"/>
                </a:solidFill>
                <a:effectLst/>
                <a:latin typeface="Times New Roman" panose="02020603050405020304" pitchFamily="18" charset="0"/>
                <a:ea typeface="Calibri" panose="020F0502020204030204" pitchFamily="34" charset="0"/>
              </a:rPr>
              <a:t>A vehicle that propels itself using one or more electric motors or traction motors is referred to as an electric vehicle (EV). </a:t>
            </a:r>
          </a:p>
          <a:p>
            <a:r>
              <a:rPr lang="en-US" sz="1800" dirty="0">
                <a:solidFill>
                  <a:srgbClr val="000000"/>
                </a:solidFill>
                <a:effectLst/>
                <a:latin typeface="Times New Roman" panose="02020603050405020304" pitchFamily="18" charset="0"/>
                <a:ea typeface="Calibri" panose="020F0502020204030204" pitchFamily="34" charset="0"/>
              </a:rPr>
              <a:t>The total solar energy incident on Earth far exceeds both the present and future energy needs of the planet. This highly diffused source might potentially provide all of the energy required in the future if properly harnessed</a:t>
            </a:r>
            <a:endParaRPr lang="en-US" dirty="0"/>
          </a:p>
        </p:txBody>
      </p:sp>
    </p:spTree>
    <p:extLst>
      <p:ext uri="{BB962C8B-B14F-4D97-AF65-F5344CB8AC3E}">
        <p14:creationId xmlns:p14="http://schemas.microsoft.com/office/powerpoint/2010/main" val="159186794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FF998-6F22-1CC7-7B7B-DDF4B6956CC5}"/>
              </a:ext>
            </a:extLst>
          </p:cNvPr>
          <p:cNvSpPr>
            <a:spLocks noGrp="1"/>
          </p:cNvSpPr>
          <p:nvPr>
            <p:ph type="title"/>
          </p:nvPr>
        </p:nvSpPr>
        <p:spPr/>
        <p:txBody>
          <a:bodyPr>
            <a:normAutofit fontScale="90000"/>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REVIEW OF LITERATURE</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CFBAD286-DF5C-ABBA-E393-7982AE5F123A}"/>
              </a:ext>
            </a:extLst>
          </p:cNvPr>
          <p:cNvSpPr>
            <a:spLocks noGrp="1"/>
          </p:cNvSpPr>
          <p:nvPr>
            <p:ph idx="1"/>
          </p:nvPr>
        </p:nvSpPr>
        <p:spPr/>
        <p:txBody>
          <a:bodyPr>
            <a:normAutofit fontScale="85000" lnSpcReduction="10000"/>
          </a:bodyPr>
          <a:lstStyle/>
          <a:p>
            <a:r>
              <a:rPr lang="en-US" sz="1800" b="1" dirty="0">
                <a:solidFill>
                  <a:srgbClr val="000000"/>
                </a:solidFill>
                <a:effectLst/>
                <a:latin typeface="Times New Roman" panose="02020603050405020304" pitchFamily="18" charset="0"/>
                <a:ea typeface="Calibri" panose="020F0502020204030204" pitchFamily="34" charset="0"/>
              </a:rPr>
              <a:t>Ram Vara Prasad, </a:t>
            </a:r>
            <a:r>
              <a:rPr lang="en-US" sz="1800" b="1" dirty="0" err="1">
                <a:solidFill>
                  <a:srgbClr val="000000"/>
                </a:solidFill>
                <a:effectLst/>
                <a:latin typeface="Times New Roman" panose="02020603050405020304" pitchFamily="18" charset="0"/>
                <a:ea typeface="Calibri" panose="020F0502020204030204" pitchFamily="34" charset="0"/>
              </a:rPr>
              <a:t>Bugatha</a:t>
            </a:r>
            <a:r>
              <a:rPr lang="en-US" sz="1800" b="1" dirty="0">
                <a:solidFill>
                  <a:srgbClr val="000000"/>
                </a:solidFill>
                <a:effectLst/>
                <a:latin typeface="Times New Roman" panose="02020603050405020304" pitchFamily="18" charset="0"/>
                <a:ea typeface="Calibri" panose="020F0502020204030204" pitchFamily="34" charset="0"/>
              </a:rPr>
              <a:t> et. al (2022)</a:t>
            </a:r>
            <a:r>
              <a:rPr lang="en-US" sz="1800" dirty="0">
                <a:solidFill>
                  <a:srgbClr val="000000"/>
                </a:solidFill>
                <a:effectLst/>
                <a:latin typeface="Times New Roman" panose="02020603050405020304" pitchFamily="18" charset="0"/>
                <a:ea typeface="Calibri" panose="020F0502020204030204" pitchFamily="34" charset="0"/>
              </a:rPr>
              <a:t> This study outlines the concept of a solar-powered charging station for electric vehicles that eliminates the major drawbacks of fuel and air pollution. Globally, electric vehicles are currently on the road, and their number is gradually increasing. In addition to their positive effects on the environment, electric vehicles have been shown to reduce travel expenses by substituting petrol with energy, which is significantly less expensive. Consequently, we create an electric vehicle (EV) charging system that offers a novel and revolutionary solution</a:t>
            </a:r>
          </a:p>
          <a:p>
            <a:r>
              <a:rPr lang="en-US" sz="1800" b="1" dirty="0" err="1">
                <a:solidFill>
                  <a:srgbClr val="000000"/>
                </a:solidFill>
                <a:effectLst/>
                <a:latin typeface="Times New Roman" panose="02020603050405020304" pitchFamily="18" charset="0"/>
                <a:ea typeface="Calibri" panose="020F0502020204030204" pitchFamily="34" charset="0"/>
              </a:rPr>
              <a:t>Dighe</a:t>
            </a:r>
            <a:r>
              <a:rPr lang="en-US" sz="1800" b="1" dirty="0">
                <a:solidFill>
                  <a:srgbClr val="000000"/>
                </a:solidFill>
                <a:effectLst/>
                <a:latin typeface="Times New Roman" panose="02020603050405020304" pitchFamily="18" charset="0"/>
                <a:ea typeface="Calibri" panose="020F0502020204030204" pitchFamily="34" charset="0"/>
              </a:rPr>
              <a:t>, Amol &amp; Rakesh et. al. (2022)</a:t>
            </a:r>
            <a:r>
              <a:rPr lang="en-US" sz="1800" dirty="0">
                <a:solidFill>
                  <a:srgbClr val="000000"/>
                </a:solidFill>
                <a:effectLst/>
                <a:latin typeface="Times New Roman" panose="02020603050405020304" pitchFamily="18" charset="0"/>
                <a:ea typeface="Calibri" panose="020F0502020204030204" pitchFamily="34" charset="0"/>
              </a:rPr>
              <a:t> the charging infrastructure for electric vehicles (EV) could be the most crucial aspect in ensuring a smooth transition to e-mobility. This study focuses on five developments that have the potential to play an alphabetical role in this regard: shrewd charging, vehicle-to-matrix (V2G), charging of electric vehicles using solar panels (PV), and. Contactless and on-street charging alternatives are available for EVs.</a:t>
            </a:r>
          </a:p>
          <a:p>
            <a:r>
              <a:rPr lang="en-US" sz="1800" dirty="0">
                <a:solidFill>
                  <a:srgbClr val="000000"/>
                </a:solidFill>
                <a:effectLst/>
                <a:latin typeface="Times New Roman" panose="02020603050405020304" pitchFamily="18" charset="0"/>
                <a:ea typeface="Calibri" panose="020F0502020204030204" pitchFamily="34" charset="0"/>
              </a:rPr>
              <a:t> </a:t>
            </a:r>
            <a:r>
              <a:rPr lang="en-US" sz="1800" b="1" dirty="0">
                <a:solidFill>
                  <a:srgbClr val="000000"/>
                </a:solidFill>
                <a:effectLst/>
                <a:latin typeface="Times New Roman" panose="02020603050405020304" pitchFamily="18" charset="0"/>
                <a:ea typeface="Calibri" panose="020F0502020204030204" pitchFamily="34" charset="0"/>
              </a:rPr>
              <a:t>Sasikumar, </a:t>
            </a:r>
            <a:r>
              <a:rPr lang="en-US" sz="1800" b="1" dirty="0" err="1">
                <a:solidFill>
                  <a:srgbClr val="000000"/>
                </a:solidFill>
                <a:effectLst/>
                <a:latin typeface="Times New Roman" panose="02020603050405020304" pitchFamily="18" charset="0"/>
                <a:ea typeface="Calibri" panose="020F0502020204030204" pitchFamily="34" charset="0"/>
              </a:rPr>
              <a:t>Gnanasekaran</a:t>
            </a:r>
            <a:r>
              <a:rPr lang="en-US" sz="1800" b="1" dirty="0">
                <a:solidFill>
                  <a:srgbClr val="000000"/>
                </a:solidFill>
                <a:effectLst/>
                <a:latin typeface="Times New Roman" panose="02020603050405020304" pitchFamily="18" charset="0"/>
                <a:ea typeface="Calibri" panose="020F0502020204030204" pitchFamily="34" charset="0"/>
              </a:rPr>
              <a:t> &amp; </a:t>
            </a:r>
            <a:r>
              <a:rPr lang="en-US" sz="1800" b="1" dirty="0" err="1">
                <a:solidFill>
                  <a:srgbClr val="000000"/>
                </a:solidFill>
                <a:effectLst/>
                <a:latin typeface="Times New Roman" panose="02020603050405020304" pitchFamily="18" charset="0"/>
                <a:ea typeface="Calibri" panose="020F0502020204030204" pitchFamily="34" charset="0"/>
              </a:rPr>
              <a:t>Sivasangari</a:t>
            </a:r>
            <a:r>
              <a:rPr lang="en-US" sz="1800" b="1" dirty="0">
                <a:solidFill>
                  <a:srgbClr val="000000"/>
                </a:solidFill>
                <a:effectLst/>
                <a:latin typeface="Times New Roman" panose="02020603050405020304" pitchFamily="18" charset="0"/>
                <a:ea typeface="Calibri" panose="020F0502020204030204" pitchFamily="34" charset="0"/>
              </a:rPr>
              <a:t> (2021)</a:t>
            </a:r>
            <a:r>
              <a:rPr lang="en-US" sz="1800" dirty="0">
                <a:solidFill>
                  <a:srgbClr val="000000"/>
                </a:solidFill>
                <a:effectLst/>
                <a:latin typeface="Times New Roman" panose="02020603050405020304" pitchFamily="18" charset="0"/>
                <a:ea typeface="Calibri" panose="020F0502020204030204" pitchFamily="34" charset="0"/>
              </a:rPr>
              <a:t> Renewable energy is a type of energy derived from a variety of sources, such as sunshine, wind, tides, geothermal, etc. It provides renewable energy derived from renewable natural resources. Increasing the use of renewable energy will reduce the demand for and price of fossil fuels. Solar photovoltaic energy is largely used for numerous uses, including heating, cooking, and electricity generating</a:t>
            </a:r>
            <a:endParaRPr lang="en-US" dirty="0"/>
          </a:p>
        </p:txBody>
      </p:sp>
    </p:spTree>
    <p:extLst>
      <p:ext uri="{BB962C8B-B14F-4D97-AF65-F5344CB8AC3E}">
        <p14:creationId xmlns:p14="http://schemas.microsoft.com/office/powerpoint/2010/main" val="18552730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7B4-41B5-8276-05D3-51FE5B6CB0C2}"/>
              </a:ext>
            </a:extLst>
          </p:cNvPr>
          <p:cNvSpPr>
            <a:spLocks noGrp="1"/>
          </p:cNvSpPr>
          <p:nvPr>
            <p:ph type="title"/>
          </p:nvPr>
        </p:nvSpPr>
        <p:spPr/>
        <p:txBody>
          <a:bodyPr>
            <a:normAutofit fontScale="90000"/>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RESEARCH METHODOLOGY</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80267403-E335-D7F8-0430-483114AA1F2A}"/>
              </a:ext>
            </a:extLst>
          </p:cNvPr>
          <p:cNvSpPr>
            <a:spLocks noGrp="1"/>
          </p:cNvSpPr>
          <p:nvPr>
            <p:ph idx="1"/>
          </p:nvPr>
        </p:nvSpPr>
        <p:spPr/>
        <p:txBody>
          <a:bodyPr>
            <a:normAutofit fontScale="92500" lnSpcReduction="20000"/>
          </a:bodyPr>
          <a:lstStyle/>
          <a:p>
            <a:pPr marL="0" indent="0" algn="ctr">
              <a:buNone/>
            </a:pP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PROBLEM STATEMENT</a:t>
            </a:r>
          </a:p>
          <a:p>
            <a:pPr algn="just"/>
            <a:r>
              <a:rPr lang="en-US" sz="1800" dirty="0">
                <a:solidFill>
                  <a:srgbClr val="000000"/>
                </a:solidFill>
                <a:effectLst/>
                <a:latin typeface="Times New Roman" panose="02020603050405020304" pitchFamily="18" charset="0"/>
                <a:ea typeface="Calibri" panose="020F0502020204030204" pitchFamily="34" charset="0"/>
              </a:rPr>
              <a:t>The government has outlined numerous strategies to address environmental issues. Electric mobility and renewable energy are two such priority sectors that has been identified</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r>
              <a:rPr lang="en-US" sz="1800" dirty="0">
                <a:solidFill>
                  <a:srgbClr val="000000"/>
                </a:solidFill>
                <a:effectLst/>
                <a:latin typeface="Times New Roman" panose="02020603050405020304" pitchFamily="18" charset="0"/>
                <a:ea typeface="Calibri" panose="020F0502020204030204" pitchFamily="34" charset="0"/>
              </a:rPr>
              <a:t>India has an energy shortage, and the majority of its cities frequently experience power outages. Therefore, in light of electricity fluctuations, the current plan to target EVs on a mass scale cannot be realized. </a:t>
            </a:r>
          </a:p>
          <a:p>
            <a:pPr algn="just"/>
            <a:r>
              <a:rPr lang="en-US" sz="1800" dirty="0">
                <a:solidFill>
                  <a:srgbClr val="000000"/>
                </a:solidFill>
                <a:effectLst/>
                <a:latin typeface="Times New Roman" panose="02020603050405020304" pitchFamily="18" charset="0"/>
                <a:ea typeface="Calibri" panose="020F0502020204030204" pitchFamily="34" charset="0"/>
              </a:rPr>
              <a:t>Rooftop solar still faces challenges, however, from institutional inconsistencies to slow grant and funding processing to low consumer awareness</a:t>
            </a:r>
            <a:endParaRPr lang="en-US" sz="1800" dirty="0">
              <a:solidFill>
                <a:srgbClr val="000000"/>
              </a:solidFill>
              <a:latin typeface="Times New Roman" panose="02020603050405020304" pitchFamily="18" charset="0"/>
              <a:ea typeface="Calibri" panose="020F0502020204030204" pitchFamily="34" charset="0"/>
            </a:endParaRPr>
          </a:p>
          <a:p>
            <a:pPr algn="just"/>
            <a:r>
              <a:rPr lang="en-US" sz="1800" dirty="0">
                <a:solidFill>
                  <a:srgbClr val="000000"/>
                </a:solidFill>
                <a:effectLst/>
                <a:latin typeface="Times New Roman" panose="02020603050405020304" pitchFamily="18" charset="0"/>
                <a:ea typeface="Calibri" panose="020F0502020204030204" pitchFamily="34" charset="0"/>
              </a:rPr>
              <a:t>The distribution grid network needs to be strengthened for greater bidirectional power flow due to the future energy demand growth that will be exponential and the high penetration of RE.</a:t>
            </a:r>
          </a:p>
          <a:p>
            <a:pPr algn="just"/>
            <a:r>
              <a:rPr lang="en-US" sz="1800" dirty="0">
                <a:solidFill>
                  <a:srgbClr val="000000"/>
                </a:solidFill>
                <a:effectLst/>
                <a:latin typeface="Times New Roman" panose="02020603050405020304" pitchFamily="18" charset="0"/>
                <a:ea typeface="Calibri" panose="020F0502020204030204" pitchFamily="34" charset="0"/>
              </a:rPr>
              <a:t>Charging electric vehicles with photovoltaic panels can make EVs completely sustainable and reduce the infrastructure's net cost. </a:t>
            </a:r>
            <a:endParaRPr lang="en-US" sz="1800" dirty="0">
              <a:solidFill>
                <a:srgbClr val="000000"/>
              </a:solidFill>
              <a:latin typeface="Times New Roman" panose="02020603050405020304" pitchFamily="18" charset="0"/>
              <a:ea typeface="Calibri" panose="020F0502020204030204" pitchFamily="34" charset="0"/>
            </a:endParaRPr>
          </a:p>
          <a:p>
            <a:pPr algn="just"/>
            <a:r>
              <a:rPr lang="en-US" sz="1800" dirty="0">
                <a:solidFill>
                  <a:srgbClr val="000000"/>
                </a:solidFill>
                <a:effectLst/>
                <a:latin typeface="Times New Roman" panose="02020603050405020304" pitchFamily="18" charset="0"/>
                <a:ea typeface="Calibri" panose="020F0502020204030204" pitchFamily="34" charset="0"/>
              </a:rPr>
              <a:t>Three aspects are required to establish a solar-powered EV charging infrastructure: system-level design, the development of a solar EV charger, and the formulation of smart charging algorithms</a:t>
            </a:r>
            <a:endParaRPr lang="en-US" dirty="0"/>
          </a:p>
        </p:txBody>
      </p:sp>
    </p:spTree>
    <p:extLst>
      <p:ext uri="{BB962C8B-B14F-4D97-AF65-F5344CB8AC3E}">
        <p14:creationId xmlns:p14="http://schemas.microsoft.com/office/powerpoint/2010/main" val="187019009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2BF60-6215-34FB-ADBD-6BA7DFD18100}"/>
              </a:ext>
            </a:extLst>
          </p:cNvPr>
          <p:cNvSpPr>
            <a:spLocks noGrp="1"/>
          </p:cNvSpPr>
          <p:nvPr>
            <p:ph type="title"/>
          </p:nvPr>
        </p:nvSpPr>
        <p:spPr/>
        <p:txBody>
          <a:bodyPr>
            <a:normAutofit fontScale="90000"/>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AIMS &amp;OBJECTIVES </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88B30FAA-8CED-8DD2-5FAC-BB880533F794}"/>
              </a:ext>
            </a:extLst>
          </p:cNvPr>
          <p:cNvSpPr>
            <a:spLocks noGrp="1"/>
          </p:cNvSpPr>
          <p:nvPr>
            <p:ph idx="1"/>
          </p:nvPr>
        </p:nvSpPr>
        <p:spPr/>
        <p:txBody>
          <a:bodyPr>
            <a:normAutofit fontScale="77500" lnSpcReduction="20000"/>
          </a:bodyPr>
          <a:lstStyle/>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 study the concept of solar energy, V2G technology and solar power electric vehicles.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 </a:t>
            </a:r>
            <a:r>
              <a:rPr lang="en-US" sz="1800" dirty="0">
                <a:effectLst/>
                <a:latin typeface="Times New Roman" panose="02020603050405020304" pitchFamily="18" charset="0"/>
                <a:ea typeface="Calibri" panose="020F0502020204030204" pitchFamily="34" charset="0"/>
                <a:cs typeface="Mangal" panose="02040503050203030202" pitchFamily="18" charset="0"/>
              </a:rPr>
              <a:t>develop a highly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efficient</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solar</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-powered, V2G-enabled smart charging system for electric vehicles at workplaces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 discuss the system architecture and </a:t>
            </a:r>
            <a:r>
              <a:rPr lang="en-US" sz="1800" dirty="0">
                <a:effectLst/>
                <a:latin typeface="Times New Roman" panose="02020603050405020304" pitchFamily="18" charset="0"/>
                <a:ea typeface="Calibri" panose="020F0502020204030204" pitchFamily="34" charset="0"/>
                <a:cs typeface="Mangal" panose="02040503050203030202" pitchFamily="18" charset="0"/>
              </a:rPr>
              <a:t>power converter topologies for three-port EV-PV- charging system using detailed modeling</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effectLst/>
                <a:latin typeface="Times New Roman" panose="02020603050405020304" pitchFamily="18" charset="0"/>
                <a:ea typeface="Calibri" panose="020F0502020204030204" pitchFamily="34" charset="0"/>
                <a:cs typeface="Mangal" panose="02040503050203030202" pitchFamily="18" charset="0"/>
              </a:rPr>
              <a:t>To examine the smart EV charging algorithms to reduce the cost of charging EVs using the developed EV-PV converter</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effectLst/>
                <a:latin typeface="Times New Roman" panose="02020603050405020304" pitchFamily="18" charset="0"/>
                <a:ea typeface="Calibri" panose="020F0502020204030204" pitchFamily="34" charset="0"/>
                <a:cs typeface="Mangal" panose="02040503050203030202" pitchFamily="18" charset="0"/>
              </a:rPr>
              <a:t>To conduct the experimental testing on the Two CHAdeMO and CCS compatible EVs with the implementation of smart charging and V2G,</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 assess the ideal PV system and local storage for charging electric vehicles at offices building</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362887634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F8A144-B672-903A-A529-72216B017BAE}"/>
              </a:ext>
            </a:extLst>
          </p:cNvPr>
          <p:cNvSpPr>
            <a:spLocks noGrp="1"/>
          </p:cNvSpPr>
          <p:nvPr>
            <p:ph idx="1"/>
          </p:nvPr>
        </p:nvSpPr>
        <p:spPr>
          <a:xfrm>
            <a:off x="838200" y="1163782"/>
            <a:ext cx="10515600" cy="5013181"/>
          </a:xfrm>
        </p:spPr>
        <p:txBody>
          <a:bodyPr>
            <a:normAutofit lnSpcReduction="10000"/>
          </a:bodyPr>
          <a:lstStyle/>
          <a:p>
            <a:pPr marL="0" indent="0" algn="ctr">
              <a:buNone/>
            </a:pP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RESEARCH DESIGN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r>
              <a:rPr lang="en-US" sz="1800" dirty="0">
                <a:solidFill>
                  <a:srgbClr val="000000"/>
                </a:solidFill>
                <a:effectLst/>
                <a:latin typeface="Times New Roman" panose="02020603050405020304" pitchFamily="18" charset="0"/>
                <a:ea typeface="Calibri" panose="020F0502020204030204" pitchFamily="34" charset="0"/>
              </a:rPr>
              <a:t>The design of this research will be three-fold in nature means the analysis will be divided into 3 parts</a:t>
            </a:r>
          </a:p>
          <a:p>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For a solar powered EV charging infrastructure, three elements will be essential which is </a:t>
            </a:r>
            <a:r>
              <a:rPr lang="en-US" sz="1800" dirty="0">
                <a:effectLst/>
                <a:latin typeface="Times New Roman" panose="02020603050405020304" pitchFamily="18" charset="0"/>
                <a:ea typeface="Calibri" panose="020F0502020204030204" pitchFamily="34" charset="0"/>
                <a:cs typeface="Mangal" panose="02040503050203030202" pitchFamily="18" charset="0"/>
              </a:rPr>
              <a:t>system-level design, development of a solar EV charger and formulation of smart charging algorithms.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r>
              <a:rPr lang="en-US" sz="1800" dirty="0">
                <a:effectLst/>
                <a:latin typeface="Times New Roman" panose="02020603050405020304" pitchFamily="18" charset="0"/>
                <a:ea typeface="Calibri" panose="020F0502020204030204" pitchFamily="34" charset="0"/>
              </a:rPr>
              <a:t>In order to design a converter topology for maximum efficiency and power density, this section will discuss how to take into account a variety of design factors, including switching frequency, magnetic core, copper windings, semiconductor devices, capacitors, and heat sinks. </a:t>
            </a:r>
            <a:endParaRPr lang="en-US" sz="1800" dirty="0">
              <a:solidFill>
                <a:srgbClr val="000000"/>
              </a:solidFill>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cs typeface="Mangal" panose="02040503050203030202" pitchFamily="18" charset="0"/>
              </a:rPr>
              <a:t>The converter components, volume, and efficiency (i.e., losses) of the optimized design will be obtained at the end of the iterations</a:t>
            </a: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r>
              <a:rPr lang="en-US" sz="1800" dirty="0">
                <a:effectLst/>
                <a:latin typeface="Times New Roman" panose="02020603050405020304" pitchFamily="18" charset="0"/>
                <a:ea typeface="Calibri" panose="020F0502020204030204" pitchFamily="34" charset="0"/>
              </a:rPr>
              <a:t>The developed EV-PV converter prototype is shown above along with the grid inverter, PV IBC, and EV IBFC. </a:t>
            </a:r>
            <a:endParaRPr lang="en-US" sz="1800" dirty="0">
              <a:solidFill>
                <a:srgbClr val="000000"/>
              </a:solidFill>
              <a:effectLst/>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The converter will be constructed modularly as two power modules to give the user flexibility and to improve the EV-PV charger's commercial viability</a:t>
            </a:r>
            <a:endParaRPr lang="en-US" sz="1800" dirty="0">
              <a:solidFill>
                <a:srgbClr val="000000"/>
              </a:solidFill>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The IBFC, three-phase inverter, and their controllers will be located on one PCB and one PCB, respectively, in the second power module</a:t>
            </a:r>
            <a:endParaRPr lang="en-US" dirty="0"/>
          </a:p>
        </p:txBody>
      </p:sp>
    </p:spTree>
    <p:extLst>
      <p:ext uri="{BB962C8B-B14F-4D97-AF65-F5344CB8AC3E}">
        <p14:creationId xmlns:p14="http://schemas.microsoft.com/office/powerpoint/2010/main" val="289742497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E48F32-0AA3-D93B-6663-B8E5DE029EA0}"/>
              </a:ext>
            </a:extLst>
          </p:cNvPr>
          <p:cNvSpPr>
            <a:spLocks noGrp="1"/>
          </p:cNvSpPr>
          <p:nvPr>
            <p:ph idx="1"/>
          </p:nvPr>
        </p:nvSpPr>
        <p:spPr>
          <a:xfrm>
            <a:off x="838200" y="1108364"/>
            <a:ext cx="6726382" cy="4433454"/>
          </a:xfrm>
        </p:spPr>
        <p:txBody>
          <a:bodyPr>
            <a:normAutofit fontScale="85000" lnSpcReduction="20000"/>
          </a:bodyPr>
          <a:lstStyle/>
          <a:p>
            <a:pPr marL="0" indent="0" algn="ctr">
              <a:buNone/>
            </a:pP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SYSTEM DESIGN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60000"/>
              </a:lnSpc>
            </a:pPr>
            <a:r>
              <a:rPr lang="en-US" sz="1800" dirty="0">
                <a:solidFill>
                  <a:srgbClr val="000000"/>
                </a:solidFill>
                <a:effectLst/>
                <a:latin typeface="Times New Roman" panose="02020603050405020304" pitchFamily="18" charset="0"/>
                <a:ea typeface="Calibri" panose="020F0502020204030204" pitchFamily="34" charset="0"/>
              </a:rPr>
              <a:t>The system design of the solar EV charging station will examine the optimal design for the photovoltaic (PV) system to satisfy the EV charging requirements. </a:t>
            </a:r>
          </a:p>
          <a:p>
            <a:pPr algn="just">
              <a:lnSpc>
                <a:spcPct val="160000"/>
              </a:lnSpc>
            </a:pPr>
            <a:r>
              <a:rPr lang="en-US" sz="1800" dirty="0">
                <a:solidFill>
                  <a:srgbClr val="000000"/>
                </a:solidFill>
                <a:effectLst/>
                <a:latin typeface="Times New Roman" panose="02020603050405020304" pitchFamily="18" charset="0"/>
                <a:ea typeface="Calibri" panose="020F0502020204030204" pitchFamily="34" charset="0"/>
              </a:rPr>
              <a:t>Simple charging systems, such as Gaussian EV charging, will be developed to assist in synchronizing EV charging with PV generation and reducing grid dependence</a:t>
            </a:r>
            <a:endParaRPr lang="en-US" sz="1800" dirty="0">
              <a:solidFill>
                <a:srgbClr val="000000"/>
              </a:solidFill>
              <a:latin typeface="Times New Roman" panose="02020603050405020304" pitchFamily="18" charset="0"/>
              <a:ea typeface="Calibri" panose="020F0502020204030204" pitchFamily="34" charset="0"/>
            </a:endParaRPr>
          </a:p>
          <a:p>
            <a:pPr algn="just">
              <a:lnSpc>
                <a:spcPct val="160000"/>
              </a:lnSpc>
            </a:pPr>
            <a:r>
              <a:rPr lang="en-US" sz="1800" dirty="0">
                <a:effectLst/>
                <a:latin typeface="Times New Roman" panose="02020603050405020304" pitchFamily="18" charset="0"/>
                <a:ea typeface="Calibri" panose="020F0502020204030204" pitchFamily="34" charset="0"/>
              </a:rPr>
              <a:t>Despite the India’s lower solar insolation, a 10kWp PV system will produce an average of 30kWh per day. </a:t>
            </a:r>
            <a:endParaRPr lang="en-US" sz="1800" dirty="0">
              <a:solidFill>
                <a:srgbClr val="000000"/>
              </a:solidFill>
              <a:effectLst/>
              <a:latin typeface="Times New Roman" panose="02020603050405020304" pitchFamily="18" charset="0"/>
              <a:ea typeface="Calibri" panose="020F0502020204030204" pitchFamily="34" charset="0"/>
            </a:endParaRPr>
          </a:p>
          <a:p>
            <a:pPr marL="0" indent="0">
              <a:buNone/>
            </a:pPr>
            <a:endParaRPr lang="en-US" sz="1800" dirty="0">
              <a:solidFill>
                <a:srgbClr val="000000"/>
              </a:solidFill>
              <a:latin typeface="Times New Roman" panose="02020603050405020304" pitchFamily="18" charset="0"/>
              <a:ea typeface="Calibri" panose="020F0502020204030204" pitchFamily="34" charset="0"/>
            </a:endParaRPr>
          </a:p>
          <a:p>
            <a:pPr marL="0" indent="0">
              <a:buNone/>
            </a:pPr>
            <a:r>
              <a:rPr lang="en-US" sz="18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PV System Design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12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current methods for solar-powered EV charging will involve using a DC/AC solar inverter to draw power from a PV array and an AC/DC EV charger to recharge the vehicles. Figure 3 illustrates this using separate power converters for EV and PV.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894AC384-2F47-2ECA-C999-26976D07FAFA}"/>
              </a:ext>
            </a:extLst>
          </p:cNvPr>
          <p:cNvPicPr>
            <a:picLocks noChangeAspect="1"/>
          </p:cNvPicPr>
          <p:nvPr/>
        </p:nvPicPr>
        <p:blipFill>
          <a:blip r:embed="rId2"/>
          <a:stretch>
            <a:fillRect/>
          </a:stretch>
        </p:blipFill>
        <p:spPr>
          <a:xfrm>
            <a:off x="7716380" y="1773382"/>
            <a:ext cx="4129858" cy="3311236"/>
          </a:xfrm>
          <a:prstGeom prst="rect">
            <a:avLst/>
          </a:prstGeom>
        </p:spPr>
      </p:pic>
      <p:sp>
        <p:nvSpPr>
          <p:cNvPr id="6" name="TextBox 5">
            <a:extLst>
              <a:ext uri="{FF2B5EF4-FFF2-40B4-BE49-F238E27FC236}">
                <a16:creationId xmlns:a16="http://schemas.microsoft.com/office/drawing/2014/main" id="{E163DEA2-425C-4D6A-8B3B-F66565C09F46}"/>
              </a:ext>
            </a:extLst>
          </p:cNvPr>
          <p:cNvSpPr txBox="1"/>
          <p:nvPr/>
        </p:nvSpPr>
        <p:spPr>
          <a:xfrm>
            <a:off x="6303818" y="404260"/>
            <a:ext cx="6096000" cy="704104"/>
          </a:xfrm>
          <a:prstGeom prst="rect">
            <a:avLst/>
          </a:prstGeom>
          <a:noFill/>
        </p:spPr>
        <p:txBody>
          <a:bodyPr wrap="square">
            <a:spAutoFit/>
          </a:bodyPr>
          <a:lstStyle/>
          <a:p>
            <a:pPr marL="0" marR="0" algn="ctr">
              <a:lnSpc>
                <a:spcPct val="150000"/>
              </a:lnSpc>
              <a:spcBef>
                <a:spcPts val="0"/>
              </a:spcBef>
              <a:spcAft>
                <a:spcPts val="1200"/>
              </a:spcAft>
            </a:pPr>
            <a:r>
              <a:rPr lang="en-US" sz="1400" b="1" dirty="0">
                <a:effectLst/>
                <a:latin typeface="Times New Roman" panose="02020603050405020304" pitchFamily="18" charset="0"/>
                <a:ea typeface="Calibri" panose="020F0502020204030204" pitchFamily="34" charset="0"/>
                <a:cs typeface="Mangal" panose="02040503050203030202" pitchFamily="18" charset="0"/>
              </a:rPr>
              <a:t>The current method for solar-powering EVs uses a DC/AC solar inverter to extract PV power, followed by an AC/DC EV charger to recharge the EV</a:t>
            </a:r>
            <a:endParaRPr lang="en-US" sz="12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5698941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33066B-5623-FF8D-CDB7-58679121621D}"/>
              </a:ext>
            </a:extLst>
          </p:cNvPr>
          <p:cNvSpPr>
            <a:spLocks noGrp="1"/>
          </p:cNvSpPr>
          <p:nvPr>
            <p:ph idx="1"/>
          </p:nvPr>
        </p:nvSpPr>
        <p:spPr>
          <a:xfrm>
            <a:off x="304800" y="1087581"/>
            <a:ext cx="10612581" cy="5257801"/>
          </a:xfrm>
        </p:spPr>
        <p:txBody>
          <a:bodyPr>
            <a:normAutofit fontScale="92500" lnSpcReduction="20000"/>
          </a:bodyPr>
          <a:lstStyle/>
          <a:p>
            <a:pPr marL="0" indent="0" algn="ctr">
              <a:lnSpc>
                <a:spcPct val="150000"/>
              </a:lnSpc>
              <a:buNone/>
            </a:pPr>
            <a:r>
              <a:rPr lang="en-US" sz="1800" b="1" dirty="0">
                <a:effectLst/>
                <a:latin typeface="Times New Roman" panose="02020603050405020304" pitchFamily="18" charset="0"/>
                <a:ea typeface="Calibri" panose="020F0502020204030204" pitchFamily="34" charset="0"/>
                <a:cs typeface="Mangal" panose="02040503050203030202" pitchFamily="18" charset="0"/>
              </a:rPr>
              <a:t>Smart charging algorithms </a:t>
            </a:r>
          </a:p>
          <a:p>
            <a:pPr algn="just">
              <a:lnSpc>
                <a:spcPct val="150000"/>
              </a:lnSpc>
            </a:pPr>
            <a:r>
              <a:rPr lang="en-US" sz="1800" dirty="0">
                <a:effectLst/>
                <a:latin typeface="Times New Roman" panose="02020603050405020304" pitchFamily="18" charset="0"/>
                <a:ea typeface="Calibri" panose="020F0502020204030204" pitchFamily="34" charset="0"/>
              </a:rPr>
              <a:t>Smart charging is a technique that enables the charging of electric vehicles to be intelligently controlled and/or shifted in order to accomplish one or more useful goals in addition to having a fully charged EV battery</a:t>
            </a:r>
            <a:endParaRPr lang="en-US" sz="1800" b="1"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Smart charging will be used to schedule EV charging in the afternoon rather than the morning, for instance, if solar forecast data will indicate that it will be cloudy in the morning and sunny in the afternoon. </a:t>
            </a:r>
            <a:endParaRPr lang="en-US" sz="1800" b="1" dirty="0">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Electric vehicle fleet charging will be scheduled using a number of smart charging algorithms that take into account factors like EV user preferences, energy prices, the availability of ancillary services, and reactive power support. </a:t>
            </a:r>
            <a:endParaRPr lang="en-US" sz="1800" b="1" dirty="0">
              <a:latin typeface="Times New Roman" panose="02020603050405020304" pitchFamily="18" charset="0"/>
              <a:ea typeface="Calibri" panose="020F0502020204030204" pitchFamily="34" charset="0"/>
              <a:cs typeface="Mangal" panose="02040503050203030202" pitchFamily="18" charset="0"/>
            </a:endParaRPr>
          </a:p>
          <a:p>
            <a:pPr marL="0" indent="0" algn="ctr">
              <a:lnSpc>
                <a:spcPct val="150000"/>
              </a:lnSpc>
              <a:buNone/>
            </a:pPr>
            <a:r>
              <a:rPr lang="en-US" sz="16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Data Collection</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The data will be collected through the primary and secondary sources. In primary source, the data will be collected from the experimental values that help the design process to help electric vehicle companies to manufacture batteries for their vehicle will be collected.</a:t>
            </a:r>
          </a:p>
          <a:p>
            <a:pPr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rPr>
              <a:t>In secondary source the data will be collected through the internet, magazines, research papers, books, thesis, dissertation etc.</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155384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BD0D10-8D8A-F0B2-D424-F796EC5371DD}"/>
              </a:ext>
            </a:extLst>
          </p:cNvPr>
          <p:cNvSpPr>
            <a:spLocks noGrp="1"/>
          </p:cNvSpPr>
          <p:nvPr>
            <p:ph idx="1"/>
          </p:nvPr>
        </p:nvSpPr>
        <p:spPr>
          <a:xfrm>
            <a:off x="838200" y="1825625"/>
            <a:ext cx="10515600" cy="3023466"/>
          </a:xfrm>
        </p:spPr>
        <p:txBody>
          <a:bodyPr/>
          <a:lstStyle/>
          <a:p>
            <a:endParaRPr lang="en-US" sz="1800" dirty="0">
              <a:effectLst/>
              <a:latin typeface="Times New Roman" panose="02020603050405020304" pitchFamily="18" charset="0"/>
              <a:ea typeface="Calibri" panose="020F0502020204030204" pitchFamily="34" charset="0"/>
            </a:endParaRPr>
          </a:p>
          <a:p>
            <a:pPr marL="0" indent="0" algn="ctr">
              <a:buNone/>
            </a:pPr>
            <a:r>
              <a:rPr lang="en-US" sz="16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TOOLS AND TECHNIQUES USED FOR ANALYSIS</a:t>
            </a:r>
            <a:br>
              <a:rPr lang="en-US" sz="1600" dirty="0">
                <a:effectLst/>
                <a:latin typeface="Calibri" panose="020F0502020204030204" pitchFamily="34" charset="0"/>
                <a:ea typeface="Calibri" panose="020F0502020204030204" pitchFamily="34" charset="0"/>
                <a:cs typeface="Mangal" panose="02040503050203030202" pitchFamily="18" charset="0"/>
              </a:rPr>
            </a:br>
            <a:endParaRPr lang="en-US" sz="16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Inductor current and inductance will be estimated by the four methods such as No variation, peak current, Middle current and proposed model using MATLAB. PV array will be modeled in MATLAB using 30 modules of Sun power E20-327 modules rated at 327W</a:t>
            </a:r>
          </a:p>
          <a:p>
            <a:pPr algn="just"/>
            <a:r>
              <a:rPr lang="en-US" sz="1800" dirty="0">
                <a:effectLst/>
                <a:latin typeface="Times New Roman" panose="02020603050405020304" pitchFamily="18" charset="0"/>
                <a:ea typeface="Calibri" panose="020F0502020204030204" pitchFamily="34" charset="0"/>
                <a:cs typeface="Mangal" panose="02040503050203030202" pitchFamily="18" charset="0"/>
              </a:rPr>
              <a:t>Further the irradiance on a panel with specific orientation (A</a:t>
            </a:r>
            <a:r>
              <a:rPr lang="en-US" sz="1800" baseline="-25000" dirty="0">
                <a:effectLst/>
                <a:latin typeface="Times New Roman" panose="02020603050405020304" pitchFamily="18" charset="0"/>
                <a:ea typeface="Calibri" panose="020F0502020204030204" pitchFamily="34" charset="0"/>
                <a:cs typeface="Mangal" panose="02040503050203030202" pitchFamily="18" charset="0"/>
              </a:rPr>
              <a:t>m</a:t>
            </a: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θ</a:t>
            </a:r>
            <a:r>
              <a:rPr lang="en-US" sz="1800" baseline="-25000" dirty="0" err="1">
                <a:effectLst/>
                <a:latin typeface="Times New Roman" panose="02020603050405020304" pitchFamily="18" charset="0"/>
                <a:ea typeface="Calibri" panose="020F0502020204030204" pitchFamily="34" charset="0"/>
                <a:cs typeface="Mangal" panose="02040503050203030202" pitchFamily="18" charset="0"/>
              </a:rPr>
              <a:t>m</a:t>
            </a:r>
            <a:r>
              <a:rPr lang="en-US" sz="1800" dirty="0">
                <a:effectLst/>
                <a:latin typeface="Times New Roman" panose="02020603050405020304" pitchFamily="18" charset="0"/>
                <a:ea typeface="Calibri" panose="020F0502020204030204" pitchFamily="34" charset="0"/>
                <a:cs typeface="Mangal" panose="02040503050203030202" pitchFamily="18" charset="0"/>
              </a:rPr>
              <a:t>) will be estimated using the geometric models and the Isotropic sky diffused model.</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75070312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DAB40-7C46-C2E3-6539-2352726662A4}"/>
              </a:ext>
            </a:extLst>
          </p:cNvPr>
          <p:cNvSpPr>
            <a:spLocks noGrp="1"/>
          </p:cNvSpPr>
          <p:nvPr>
            <p:ph type="title"/>
          </p:nvPr>
        </p:nvSpPr>
        <p:spPr/>
        <p:txBody>
          <a:bodyPr>
            <a:normAutofit fontScale="90000"/>
          </a:bodyPr>
          <a:lstStyle/>
          <a:p>
            <a:pPr algn="ctr"/>
            <a:r>
              <a:rPr lang="en-US" sz="40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WORK PLAN AND CHAPTERIZATION</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B1AED975-1DA2-FFDD-E300-678A38A49997}"/>
              </a:ext>
            </a:extLst>
          </p:cNvPr>
          <p:cNvSpPr>
            <a:spLocks noGrp="1"/>
          </p:cNvSpPr>
          <p:nvPr>
            <p:ph idx="1"/>
          </p:nvPr>
        </p:nvSpPr>
        <p:spPr>
          <a:xfrm>
            <a:off x="838200" y="1368425"/>
            <a:ext cx="10515600" cy="4351338"/>
          </a:xfrm>
        </p:spPr>
        <p:txBody>
          <a:bodyPr/>
          <a:lstStyle/>
          <a:p>
            <a:pPr marL="0" indent="0">
              <a:buNone/>
            </a:pPr>
            <a:r>
              <a:rPr lang="en-US" sz="1800" dirty="0">
                <a:effectLst/>
                <a:latin typeface="Times New Roman" panose="02020603050405020304" pitchFamily="18" charset="0"/>
                <a:ea typeface="Calibri" panose="020F0502020204030204" pitchFamily="34" charset="0"/>
                <a:cs typeface="Mangal" panose="02040503050203030202" pitchFamily="18" charset="0"/>
              </a:rPr>
              <a:t>The research plan includes a detailed timetable and structure for completing the research project, as detailed below:</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lgn="ctr">
              <a:buNone/>
            </a:pPr>
            <a:endParaRPr lang="en-US" dirty="0"/>
          </a:p>
        </p:txBody>
      </p:sp>
      <p:graphicFrame>
        <p:nvGraphicFramePr>
          <p:cNvPr id="4" name="Table 3">
            <a:extLst>
              <a:ext uri="{FF2B5EF4-FFF2-40B4-BE49-F238E27FC236}">
                <a16:creationId xmlns:a16="http://schemas.microsoft.com/office/drawing/2014/main" id="{BB8F8716-464A-0304-2FA1-89A2FE27AD8D}"/>
              </a:ext>
            </a:extLst>
          </p:cNvPr>
          <p:cNvGraphicFramePr>
            <a:graphicFrameLocks noGrp="1"/>
          </p:cNvGraphicFramePr>
          <p:nvPr>
            <p:extLst>
              <p:ext uri="{D42A27DB-BD31-4B8C-83A1-F6EECF244321}">
                <p14:modId xmlns:p14="http://schemas.microsoft.com/office/powerpoint/2010/main" val="559618495"/>
              </p:ext>
            </p:extLst>
          </p:nvPr>
        </p:nvGraphicFramePr>
        <p:xfrm>
          <a:off x="838200" y="2291715"/>
          <a:ext cx="10515600" cy="4370261"/>
        </p:xfrm>
        <a:graphic>
          <a:graphicData uri="http://schemas.openxmlformats.org/drawingml/2006/table">
            <a:tbl>
              <a:tblPr firstRow="1" firstCol="1" lastRow="1" lastCol="1" bandRow="1" bandCol="1">
                <a:tableStyleId>{5C22544A-7EE6-4342-B048-85BDC9FD1C3A}</a:tableStyleId>
              </a:tblPr>
              <a:tblGrid>
                <a:gridCol w="1070488">
                  <a:extLst>
                    <a:ext uri="{9D8B030D-6E8A-4147-A177-3AD203B41FA5}">
                      <a16:colId xmlns:a16="http://schemas.microsoft.com/office/drawing/2014/main" val="1923210509"/>
                    </a:ext>
                  </a:extLst>
                </a:gridCol>
                <a:gridCol w="4511192">
                  <a:extLst>
                    <a:ext uri="{9D8B030D-6E8A-4147-A177-3AD203B41FA5}">
                      <a16:colId xmlns:a16="http://schemas.microsoft.com/office/drawing/2014/main" val="3803894237"/>
                    </a:ext>
                  </a:extLst>
                </a:gridCol>
                <a:gridCol w="4933920">
                  <a:extLst>
                    <a:ext uri="{9D8B030D-6E8A-4147-A177-3AD203B41FA5}">
                      <a16:colId xmlns:a16="http://schemas.microsoft.com/office/drawing/2014/main" val="1999371902"/>
                    </a:ext>
                  </a:extLst>
                </a:gridCol>
              </a:tblGrid>
              <a:tr h="351155">
                <a:tc>
                  <a:txBody>
                    <a:bodyPr/>
                    <a:lstStyle/>
                    <a:p>
                      <a:pPr marL="0" marR="0" algn="ctr">
                        <a:lnSpc>
                          <a:spcPct val="150000"/>
                        </a:lnSpc>
                        <a:spcBef>
                          <a:spcPts val="0"/>
                        </a:spcBef>
                        <a:spcAft>
                          <a:spcPts val="0"/>
                        </a:spcAft>
                      </a:pPr>
                      <a:r>
                        <a:rPr lang="en-US" sz="1200">
                          <a:effectLst/>
                        </a:rPr>
                        <a:t>Sr. No</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Particulars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Time /Duration</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97405547"/>
                  </a:ext>
                </a:extLst>
              </a:tr>
              <a:tr h="349885">
                <a:tc>
                  <a:txBody>
                    <a:bodyPr/>
                    <a:lstStyle/>
                    <a:p>
                      <a:pPr marL="0" marR="0" algn="ctr">
                        <a:lnSpc>
                          <a:spcPct val="150000"/>
                        </a:lnSpc>
                        <a:spcBef>
                          <a:spcPts val="0"/>
                        </a:spcBef>
                        <a:spcAft>
                          <a:spcPts val="0"/>
                        </a:spcAft>
                      </a:pPr>
                      <a:r>
                        <a:rPr lang="en-US" sz="1200">
                          <a:effectLst/>
                        </a:rPr>
                        <a:t>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Submission of proposal and Pre- Presentation of Synopsis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3 Months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022740996"/>
                  </a:ext>
                </a:extLst>
              </a:tr>
              <a:tr h="274955">
                <a:tc>
                  <a:txBody>
                    <a:bodyPr/>
                    <a:lstStyle/>
                    <a:p>
                      <a:pPr marL="0" marR="0" algn="ctr">
                        <a:lnSpc>
                          <a:spcPct val="150000"/>
                        </a:lnSpc>
                        <a:spcBef>
                          <a:spcPts val="0"/>
                        </a:spcBef>
                        <a:spcAft>
                          <a:spcPts val="0"/>
                        </a:spcAft>
                      </a:pPr>
                      <a:r>
                        <a:rPr lang="en-US" sz="1200">
                          <a:effectLst/>
                        </a:rPr>
                        <a:t>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dirty="0">
                          <a:effectLst/>
                        </a:rPr>
                        <a:t>Six Month Progress Report</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Every Six Month</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679700772"/>
                  </a:ext>
                </a:extLst>
              </a:tr>
              <a:tr h="249555">
                <a:tc>
                  <a:txBody>
                    <a:bodyPr/>
                    <a:lstStyle/>
                    <a:p>
                      <a:pPr marL="0" marR="0" algn="ctr">
                        <a:lnSpc>
                          <a:spcPct val="150000"/>
                        </a:lnSpc>
                        <a:spcBef>
                          <a:spcPts val="0"/>
                        </a:spcBef>
                        <a:spcAft>
                          <a:spcPts val="0"/>
                        </a:spcAft>
                      </a:pPr>
                      <a:r>
                        <a:rPr lang="en-US" sz="1200">
                          <a:effectLst/>
                        </a:rPr>
                        <a:t>3)</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Course Work-I</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As per Schedule of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182749178"/>
                  </a:ext>
                </a:extLst>
              </a:tr>
              <a:tr h="351790">
                <a:tc>
                  <a:txBody>
                    <a:bodyPr/>
                    <a:lstStyle/>
                    <a:p>
                      <a:pPr marL="0" marR="0" algn="ctr">
                        <a:lnSpc>
                          <a:spcPct val="150000"/>
                        </a:lnSpc>
                        <a:spcBef>
                          <a:spcPts val="0"/>
                        </a:spcBef>
                        <a:spcAft>
                          <a:spcPts val="0"/>
                        </a:spcAft>
                      </a:pPr>
                      <a:r>
                        <a:rPr lang="en-US" sz="1200">
                          <a:effectLst/>
                        </a:rPr>
                        <a:t>4)</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Course Work-II</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After one year as per schedule of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320666476"/>
                  </a:ext>
                </a:extLst>
              </a:tr>
              <a:tr h="349885">
                <a:tc>
                  <a:txBody>
                    <a:bodyPr/>
                    <a:lstStyle/>
                    <a:p>
                      <a:pPr marL="0" marR="0" algn="ctr">
                        <a:lnSpc>
                          <a:spcPct val="150000"/>
                        </a:lnSpc>
                        <a:spcBef>
                          <a:spcPts val="0"/>
                        </a:spcBef>
                        <a:spcAft>
                          <a:spcPts val="0"/>
                        </a:spcAft>
                      </a:pPr>
                      <a:r>
                        <a:rPr lang="en-US" sz="1200">
                          <a:effectLst/>
                        </a:rPr>
                        <a:t>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Publication of Research paper-I based on Review of Literature</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On or before Six Months from the submission of Synopsis to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2564167160"/>
                  </a:ext>
                </a:extLst>
              </a:tr>
              <a:tr h="349885">
                <a:tc>
                  <a:txBody>
                    <a:bodyPr/>
                    <a:lstStyle/>
                    <a:p>
                      <a:pPr marL="0" marR="0" algn="ctr">
                        <a:lnSpc>
                          <a:spcPct val="150000"/>
                        </a:lnSpc>
                        <a:spcBef>
                          <a:spcPts val="0"/>
                        </a:spcBef>
                        <a:spcAft>
                          <a:spcPts val="0"/>
                        </a:spcAft>
                      </a:pPr>
                      <a:r>
                        <a:rPr lang="en-US" sz="1200">
                          <a:effectLst/>
                        </a:rPr>
                        <a:t>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Pilot Study Submission</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After a year as per schedule of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592041957"/>
                  </a:ext>
                </a:extLst>
              </a:tr>
              <a:tr h="699770">
                <a:tc>
                  <a:txBody>
                    <a:bodyPr/>
                    <a:lstStyle/>
                    <a:p>
                      <a:pPr marL="0" marR="0" algn="ctr">
                        <a:lnSpc>
                          <a:spcPct val="150000"/>
                        </a:lnSpc>
                        <a:spcBef>
                          <a:spcPts val="0"/>
                        </a:spcBef>
                        <a:spcAft>
                          <a:spcPts val="0"/>
                        </a:spcAft>
                      </a:pPr>
                      <a:r>
                        <a:rPr lang="en-US" sz="1200">
                          <a:effectLst/>
                        </a:rPr>
                        <a:t>7)</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dirty="0">
                          <a:effectLst/>
                        </a:rPr>
                        <a:t>Publication of Research paper-II based on Analysis and Inferences drawn from the selected poems</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After one and half year as per schedule of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1537108724"/>
                  </a:ext>
                </a:extLst>
              </a:tr>
              <a:tr h="699770">
                <a:tc>
                  <a:txBody>
                    <a:bodyPr/>
                    <a:lstStyle/>
                    <a:p>
                      <a:pPr marL="0" marR="0" algn="ctr">
                        <a:lnSpc>
                          <a:spcPct val="150000"/>
                        </a:lnSpc>
                        <a:spcBef>
                          <a:spcPts val="0"/>
                        </a:spcBef>
                        <a:spcAft>
                          <a:spcPts val="0"/>
                        </a:spcAft>
                      </a:pPr>
                      <a:r>
                        <a:rPr lang="en-US" sz="1200">
                          <a:effectLst/>
                        </a:rPr>
                        <a:t>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Pre-submission of Ph.D. Presentation and submission of</a:t>
                      </a:r>
                      <a:endParaRPr lang="en-US" sz="1100">
                        <a:effectLst/>
                      </a:endParaRPr>
                    </a:p>
                    <a:p>
                      <a:pPr marL="0" marR="0" algn="ctr">
                        <a:lnSpc>
                          <a:spcPct val="150000"/>
                        </a:lnSpc>
                        <a:spcBef>
                          <a:spcPts val="0"/>
                        </a:spcBef>
                        <a:spcAft>
                          <a:spcPts val="0"/>
                        </a:spcAft>
                      </a:pPr>
                      <a:r>
                        <a:rPr lang="en-US" sz="1200">
                          <a:effectLst/>
                        </a:rPr>
                        <a:t>Synopsis along with Pre-Ph.D. Report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After 2 Years as per rules of university</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305386026"/>
                  </a:ext>
                </a:extLst>
              </a:tr>
              <a:tr h="524510">
                <a:tc>
                  <a:txBody>
                    <a:bodyPr/>
                    <a:lstStyle/>
                    <a:p>
                      <a:pPr marL="0" marR="0" algn="ctr">
                        <a:lnSpc>
                          <a:spcPct val="150000"/>
                        </a:lnSpc>
                        <a:spcBef>
                          <a:spcPts val="0"/>
                        </a:spcBef>
                        <a:spcAft>
                          <a:spcPts val="0"/>
                        </a:spcAft>
                      </a:pPr>
                      <a:r>
                        <a:rPr lang="en-US" sz="1200">
                          <a:effectLst/>
                        </a:rPr>
                        <a:t>9)</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a:effectLst/>
                        </a:rPr>
                        <a:t>Final Ph.D. Thesis submission along with Plagiarism Report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tc>
                  <a:txBody>
                    <a:bodyPr/>
                    <a:lstStyle/>
                    <a:p>
                      <a:pPr marL="0" marR="0" algn="ctr">
                        <a:lnSpc>
                          <a:spcPct val="150000"/>
                        </a:lnSpc>
                        <a:spcBef>
                          <a:spcPts val="0"/>
                        </a:spcBef>
                        <a:spcAft>
                          <a:spcPts val="0"/>
                        </a:spcAft>
                      </a:pPr>
                      <a:r>
                        <a:rPr lang="en-US" sz="1200" dirty="0">
                          <a:effectLst/>
                        </a:rPr>
                        <a:t>After 36 Months, as per given stipulated time frame and rules and regulations of university</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0" marR="0" marT="0" marB="0" anchor="ctr"/>
                </a:tc>
                <a:extLst>
                  <a:ext uri="{0D108BD9-81ED-4DB2-BD59-A6C34878D82A}">
                    <a16:rowId xmlns:a16="http://schemas.microsoft.com/office/drawing/2014/main" val="3450686139"/>
                  </a:ext>
                </a:extLst>
              </a:tr>
            </a:tbl>
          </a:graphicData>
        </a:graphic>
      </p:graphicFrame>
    </p:spTree>
    <p:extLst>
      <p:ext uri="{BB962C8B-B14F-4D97-AF65-F5344CB8AC3E}">
        <p14:creationId xmlns:p14="http://schemas.microsoft.com/office/powerpoint/2010/main" val="394479134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4085C-3D73-2843-4EDC-B858C9FE0CC3}"/>
              </a:ext>
            </a:extLst>
          </p:cNvPr>
          <p:cNvSpPr>
            <a:spLocks noGrp="1"/>
          </p:cNvSpPr>
          <p:nvPr>
            <p:ph type="title"/>
          </p:nvPr>
        </p:nvSpPr>
        <p:spPr/>
        <p:txBody>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EXPECTED OUTCOME</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4959D9AA-30F7-9A14-78D7-067A47952353}"/>
              </a:ext>
            </a:extLst>
          </p:cNvPr>
          <p:cNvSpPr>
            <a:spLocks noGrp="1"/>
          </p:cNvSpPr>
          <p:nvPr>
            <p:ph idx="1"/>
          </p:nvPr>
        </p:nvSpPr>
        <p:spPr>
          <a:xfrm>
            <a:off x="838200" y="1825625"/>
            <a:ext cx="10515600" cy="4034848"/>
          </a:xfrm>
        </p:spPr>
        <p:txBody>
          <a:bodyPr>
            <a:normAutofit lnSpcReduction="10000"/>
          </a:bodyPr>
          <a:lstStyle/>
          <a:p>
            <a:r>
              <a:rPr lang="en-US" sz="1800" dirty="0">
                <a:effectLst/>
                <a:latin typeface="Times New Roman" panose="02020603050405020304" pitchFamily="18" charset="0"/>
                <a:ea typeface="Calibri" panose="020F0502020204030204" pitchFamily="34" charset="0"/>
              </a:rPr>
              <a:t>This will demonstrate how the use of </a:t>
            </a:r>
            <a:r>
              <a:rPr lang="en-US" sz="1800" dirty="0" err="1">
                <a:effectLst/>
                <a:latin typeface="Times New Roman" panose="02020603050405020304" pitchFamily="18" charset="0"/>
                <a:ea typeface="Calibri" panose="020F0502020204030204" pitchFamily="34" charset="0"/>
              </a:rPr>
              <a:t>SiC</a:t>
            </a:r>
            <a:r>
              <a:rPr lang="en-US" sz="1800" dirty="0">
                <a:effectLst/>
                <a:latin typeface="Times New Roman" panose="02020603050405020304" pitchFamily="18" charset="0"/>
                <a:ea typeface="Calibri" panose="020F0502020204030204" pitchFamily="34" charset="0"/>
              </a:rPr>
              <a:t> devices in a QR mode flyback converter can achieve excellent efficiency even at high powers, despite though the flyback will be typically thought to be only suited for low powers</a:t>
            </a:r>
          </a:p>
          <a:p>
            <a:r>
              <a:rPr lang="en-US" sz="1800" dirty="0">
                <a:effectLst/>
                <a:latin typeface="Times New Roman" panose="02020603050405020304" pitchFamily="18" charset="0"/>
                <a:ea typeface="Calibri" panose="020F0502020204030204" pitchFamily="34" charset="0"/>
              </a:rPr>
              <a:t>For the three sub-converters that permit four power flows, three closed loop controls will be created and put through testing</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A 10kW prototype that will be constructed and put through testing will show a peak efficiency of 96.4%. </a:t>
            </a:r>
          </a:p>
          <a:p>
            <a:r>
              <a:rPr lang="en-US" sz="1800" dirty="0">
                <a:effectLst/>
                <a:latin typeface="Times New Roman" panose="02020603050405020304" pitchFamily="18" charset="0"/>
                <a:ea typeface="Calibri" panose="020F0502020204030204" pitchFamily="34" charset="0"/>
              </a:rPr>
              <a:t>The designed prototype will outperform currently available alternatives in terms of peak efficiency and partial load efficiency.</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Due to the size of the impedance network needed to manage high currents at low ripple, it will be determined from the evaluation that impedance-based converters will not be suitable for high power solar EV charging.</a:t>
            </a:r>
          </a:p>
          <a:p>
            <a:r>
              <a:rPr lang="en-US" sz="1800" dirty="0">
                <a:effectLst/>
                <a:latin typeface="Times New Roman" panose="02020603050405020304" pitchFamily="18" charset="0"/>
                <a:ea typeface="Calibri" panose="020F0502020204030204" pitchFamily="34" charset="0"/>
              </a:rPr>
              <a:t>This configuration will enable bidirectional EV charging from solar panels on DC while also allowing for a link to the AC grid for power balance</a:t>
            </a:r>
            <a:endParaRPr lang="en-US" dirty="0"/>
          </a:p>
        </p:txBody>
      </p:sp>
    </p:spTree>
    <p:extLst>
      <p:ext uri="{BB962C8B-B14F-4D97-AF65-F5344CB8AC3E}">
        <p14:creationId xmlns:p14="http://schemas.microsoft.com/office/powerpoint/2010/main" val="1101576660"/>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92451-FD33-B85D-ACB3-43D71D9F9A01}"/>
              </a:ext>
            </a:extLst>
          </p:cNvPr>
          <p:cNvSpPr>
            <a:spLocks noGrp="1"/>
          </p:cNvSpPr>
          <p:nvPr>
            <p:ph type="title"/>
          </p:nvPr>
        </p:nvSpPr>
        <p:spPr/>
        <p:txBody>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REFERENCES</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14B1BE39-9797-DABE-CDF5-0F7F762E4354}"/>
              </a:ext>
            </a:extLst>
          </p:cNvPr>
          <p:cNvSpPr>
            <a:spLocks noGrp="1"/>
          </p:cNvSpPr>
          <p:nvPr>
            <p:ph idx="1"/>
          </p:nvPr>
        </p:nvSpPr>
        <p:spPr/>
        <p:txBody>
          <a:bodyPr>
            <a:normAutofit fontScale="77500" lnSpcReduction="20000"/>
          </a:bodyPr>
          <a:lstStyle/>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Ahmad, Furkan &amp; Shariff, Samir &amp; Alam, Mohammad &amp;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Alsaidan</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Ibrahim. (2019). Optimal Designing of Solar Powered Electric Vehicle Charging Station.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it-IT"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Alsomali, A. &amp; Alotaibi, Fahad &amp; Al-Awami, Ali. </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(2017). Charging strategy for electric vehicles using solar energy. 1-5. 10.1109/SASG.2017.8356485.</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Benela</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R. &amp; Kamaraj, Jamuna. (2013). Design of charging unit for electric vehicles using solar power. 919-924. 10.1109/ICICES.2013.6508236.</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C, Sagar. (2021). Solar Powered Electric Vehicle Charging Station. International Journal for Research in Applied Science and Engineering Technology. 9. 937-941. 10.22214/ijraset.2021.37016.</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200"/>
              </a:spcAft>
              <a:buFont typeface="+mj-lt"/>
              <a:buAutoNum type="arabicParen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Chandra </a:t>
            </a:r>
            <a:r>
              <a:rPr lang="en-US"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Mouli</a:t>
            </a: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Gautham Ram &amp; Bauer, P. &amp; Zeman, Miro. (2016). System design for a solar powered electric vehicle charging station for workplaces. Applied Energy. 168. 434-443. 10.1016/j.apenergy.2016.01.110.</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118970797"/>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60440-FBAF-6CEB-C30C-E6D7ED5AA751}"/>
              </a:ext>
            </a:extLst>
          </p:cNvPr>
          <p:cNvSpPr>
            <a:spLocks noGrp="1"/>
          </p:cNvSpPr>
          <p:nvPr>
            <p:ph type="title"/>
          </p:nvPr>
        </p:nvSpPr>
        <p:spPr>
          <a:xfrm>
            <a:off x="4627418" y="2304762"/>
            <a:ext cx="2937164" cy="992620"/>
          </a:xfrm>
        </p:spPr>
        <p:txBody>
          <a:bodyPr>
            <a:normAutofit/>
          </a:bodyPr>
          <a:lstStyle/>
          <a:p>
            <a:r>
              <a:rPr lang="en-US" sz="4000" dirty="0">
                <a:latin typeface="Tahoma" panose="020B0604030504040204" pitchFamily="34" charset="0"/>
                <a:ea typeface="Tahoma" panose="020B0604030504040204" pitchFamily="34" charset="0"/>
                <a:cs typeface="Tahoma" panose="020B0604030504040204" pitchFamily="34" charset="0"/>
              </a:rPr>
              <a:t>THANK YOU </a:t>
            </a:r>
          </a:p>
        </p:txBody>
      </p:sp>
    </p:spTree>
    <p:extLst>
      <p:ext uri="{BB962C8B-B14F-4D97-AF65-F5344CB8AC3E}">
        <p14:creationId xmlns:p14="http://schemas.microsoft.com/office/powerpoint/2010/main" val="1492309685"/>
      </p:ext>
    </p:extLst>
  </p:cSld>
  <p:clrMapOvr>
    <a:masterClrMapping/>
  </p:clrMapOvr>
  <p:transition spd="slow">
    <p:push dir="u"/>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48</TotalTime>
  <Words>1980</Words>
  <Application>Microsoft Office PowerPoint</Application>
  <PresentationFormat>Widescreen</PresentationFormat>
  <Paragraphs>105</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Tahoma</vt:lpstr>
      <vt:lpstr>Times New Roman</vt:lpstr>
      <vt:lpstr>Wingdings 3</vt:lpstr>
      <vt:lpstr>Wisp</vt:lpstr>
      <vt:lpstr>DEVELOPING A SOLAR-POWERED ELECTRIC VEHICLES CHARGING SYSTEM UTILIZING VEHICLE -TO - GRID-ENABLED SMART TECHNOLOGY </vt:lpstr>
      <vt:lpstr>INTRODUCTION </vt:lpstr>
      <vt:lpstr>REVIEW OF LITERATURE </vt:lpstr>
      <vt:lpstr>RESEARCH METHODOLOGY </vt:lpstr>
      <vt:lpstr>AIMS &amp;OBJECTIVES  </vt:lpstr>
      <vt:lpstr>PowerPoint Presentation</vt:lpstr>
      <vt:lpstr>PowerPoint Presentation</vt:lpstr>
      <vt:lpstr>PowerPoint Presentation</vt:lpstr>
      <vt:lpstr>PowerPoint Presentation</vt:lpstr>
      <vt:lpstr>WORK PLAN AND CHAPTERIZATION </vt:lpstr>
      <vt:lpstr>EXPECTED OUTCOME </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 SOLAR-POWERED ELECTRIC VEHICLES CHARGING SYSTEM UTILIZING VEHICLE -TO - GRID-ENABLED SMART TECHNOLOGY </dc:title>
  <dc:creator>intel</dc:creator>
  <cp:lastModifiedBy>intel</cp:lastModifiedBy>
  <cp:revision>78</cp:revision>
  <dcterms:created xsi:type="dcterms:W3CDTF">2024-08-12T11:40:37Z</dcterms:created>
  <dcterms:modified xsi:type="dcterms:W3CDTF">2024-08-12T12:35:35Z</dcterms:modified>
</cp:coreProperties>
</file>