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296132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42272591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33476766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55A377-1DF9-4E17-A716-65B6EFCBF6DB}"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35039047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55A377-1DF9-4E17-A716-65B6EFCBF6DB}"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981815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4837284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36194426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4341449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555A377-1DF9-4E17-A716-65B6EFCBF6DB}"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32831901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555A377-1DF9-4E17-A716-65B6EFCBF6DB}"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32305146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10584331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2198806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26518190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166194577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26988194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6467878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55A377-1DF9-4E17-A716-65B6EFCBF6DB}"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27ABB7F-2304-4E2D-BB89-397914381D9A}" type="slidenum">
              <a:rPr lang="en-IN" smtClean="0"/>
              <a:t>‹#›</a:t>
            </a:fld>
            <a:endParaRPr lang="en-IN"/>
          </a:p>
        </p:txBody>
      </p:sp>
    </p:spTree>
    <p:extLst>
      <p:ext uri="{BB962C8B-B14F-4D97-AF65-F5344CB8AC3E}">
        <p14:creationId xmlns:p14="http://schemas.microsoft.com/office/powerpoint/2010/main" val="21794170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555A377-1DF9-4E17-A716-65B6EFCBF6DB}" type="datetimeFigureOut">
              <a:rPr lang="en-IN" smtClean="0"/>
              <a:t>27-11-2024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27ABB7F-2304-4E2D-BB89-397914381D9A}" type="slidenum">
              <a:rPr lang="en-IN" smtClean="0"/>
              <a:t>‹#›</a:t>
            </a:fld>
            <a:endParaRPr lang="en-IN"/>
          </a:p>
        </p:txBody>
      </p:sp>
    </p:spTree>
    <p:extLst>
      <p:ext uri="{BB962C8B-B14F-4D97-AF65-F5344CB8AC3E}">
        <p14:creationId xmlns:p14="http://schemas.microsoft.com/office/powerpoint/2010/main" val="69959237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vaibhav2499jiju@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25CC-34E2-413B-BEC9-785DBF63EEBA}"/>
              </a:ext>
            </a:extLst>
          </p:cNvPr>
          <p:cNvSpPr>
            <a:spLocks noGrp="1"/>
          </p:cNvSpPr>
          <p:nvPr>
            <p:ph type="ctrTitle"/>
          </p:nvPr>
        </p:nvSpPr>
        <p:spPr>
          <a:xfrm>
            <a:off x="1652788" y="1519708"/>
            <a:ext cx="9144000" cy="911650"/>
          </a:xfrm>
        </p:spPr>
        <p:txBody>
          <a:bodyPr>
            <a:noAutofit/>
          </a:bodyPr>
          <a:lstStyle/>
          <a:p>
            <a:pPr algn="ctr"/>
            <a:r>
              <a:rPr lang="en-IN" sz="2500" b="1" dirty="0">
                <a:latin typeface="Times New Roman" panose="02020603050405020304" pitchFamily="18" charset="0"/>
                <a:cs typeface="Times New Roman" panose="02020603050405020304" pitchFamily="18" charset="0"/>
              </a:rPr>
              <a:t>The Silent Crisis: Understanding Suicide Risk Factors Among College Students in Metropolitan Cities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E83C20C-2744-47DB-98A0-D1C4C3B66E81}"/>
              </a:ext>
            </a:extLst>
          </p:cNvPr>
          <p:cNvSpPr/>
          <p:nvPr/>
        </p:nvSpPr>
        <p:spPr>
          <a:xfrm>
            <a:off x="5752563" y="4033490"/>
            <a:ext cx="6096000" cy="2448619"/>
          </a:xfrm>
          <a:prstGeom prst="rect">
            <a:avLst/>
          </a:prstGeom>
        </p:spPr>
        <p:txBody>
          <a:bodyPr>
            <a:spAutoFit/>
          </a:bodyPr>
          <a:lstStyle/>
          <a:p>
            <a:pPr algn="r">
              <a:lnSpc>
                <a:spcPct val="107000"/>
              </a:lnSpc>
              <a:spcAft>
                <a:spcPts val="0"/>
              </a:spcAft>
            </a:pPr>
            <a:r>
              <a:rPr lang="en-IN" b="1" dirty="0">
                <a:latin typeface="Times New Roman" panose="02020603050405020304" pitchFamily="18" charset="0"/>
                <a:ea typeface="Calibri" panose="020F0502020204030204" pitchFamily="34" charset="0"/>
                <a:cs typeface="Mangal" panose="02040503050203030202" pitchFamily="18" charset="0"/>
              </a:rPr>
              <a:t>S. Vaibhav</a:t>
            </a:r>
            <a:r>
              <a:rPr lang="en-IN" b="1" baseline="30000" dirty="0">
                <a:latin typeface="Times New Roman" panose="02020603050405020304" pitchFamily="18" charset="0"/>
                <a:ea typeface="Calibri" panose="020F0502020204030204" pitchFamily="34" charset="0"/>
                <a:cs typeface="Mangal" panose="02040503050203030202" pitchFamily="18" charset="0"/>
              </a:rPr>
              <a:t>*1</a:t>
            </a:r>
            <a:r>
              <a:rPr lang="en-IN" b="1" dirty="0">
                <a:latin typeface="Times New Roman" panose="02020603050405020304" pitchFamily="18" charset="0"/>
                <a:ea typeface="Calibri" panose="020F0502020204030204" pitchFamily="34" charset="0"/>
                <a:cs typeface="Mangal" panose="02040503050203030202" pitchFamily="18" charset="0"/>
              </a:rPr>
              <a:t> &amp; R. Mythreyi</a:t>
            </a:r>
            <a:r>
              <a:rPr lang="en-IN" b="1" baseline="30000" dirty="0">
                <a:latin typeface="Times New Roman" panose="02020603050405020304" pitchFamily="18" charset="0"/>
                <a:ea typeface="Calibri" panose="020F0502020204030204" pitchFamily="34" charset="0"/>
                <a:cs typeface="Mangal" panose="02040503050203030202" pitchFamily="18" charset="0"/>
              </a:rPr>
              <a:t>2</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baseline="30000" dirty="0">
                <a:latin typeface="Times New Roman" panose="02020603050405020304" pitchFamily="18" charset="0"/>
                <a:ea typeface="Calibri" panose="020F0502020204030204" pitchFamily="34" charset="0"/>
                <a:cs typeface="Mangal" panose="02040503050203030202" pitchFamily="18" charset="0"/>
              </a:rPr>
              <a:t>*1: </a:t>
            </a:r>
            <a:r>
              <a:rPr lang="en-IN" dirty="0">
                <a:latin typeface="Times New Roman" panose="02020603050405020304" pitchFamily="18" charset="0"/>
                <a:ea typeface="Calibri" panose="020F0502020204030204" pitchFamily="34" charset="0"/>
                <a:cs typeface="Mangal" panose="02040503050203030202" pitchFamily="18" charset="0"/>
              </a:rPr>
              <a:t>School of Medicine, University of Perpetual Help System </a:t>
            </a:r>
            <a:r>
              <a:rPr lang="en-IN" dirty="0" err="1">
                <a:latin typeface="Times New Roman" panose="02020603050405020304" pitchFamily="18" charset="0"/>
                <a:ea typeface="Calibri" panose="020F0502020204030204" pitchFamily="34" charset="0"/>
                <a:cs typeface="Mangal" panose="02040503050203030202" pitchFamily="18" charset="0"/>
              </a:rPr>
              <a:t>Dalta</a:t>
            </a:r>
            <a:r>
              <a:rPr lang="en-IN" dirty="0">
                <a:latin typeface="Times New Roman" panose="02020603050405020304" pitchFamily="18" charset="0"/>
                <a:ea typeface="Calibri" panose="020F0502020204030204" pitchFamily="34" charset="0"/>
                <a:cs typeface="Mangal" panose="02040503050203030202" pitchFamily="18" charset="0"/>
              </a:rPr>
              <a:t>, </a:t>
            </a:r>
            <a:r>
              <a:rPr lang="en-IN" dirty="0" err="1">
                <a:latin typeface="Times New Roman" panose="02020603050405020304" pitchFamily="18" charset="0"/>
                <a:ea typeface="Calibri" panose="020F0502020204030204" pitchFamily="34" charset="0"/>
                <a:cs typeface="Mangal" panose="02040503050203030202" pitchFamily="18" charset="0"/>
              </a:rPr>
              <a:t>Jonelta</a:t>
            </a:r>
            <a:r>
              <a:rPr lang="en-IN" dirty="0">
                <a:latin typeface="Times New Roman" panose="02020603050405020304" pitchFamily="18" charset="0"/>
                <a:ea typeface="Calibri" panose="020F0502020204030204" pitchFamily="34" charset="0"/>
                <a:cs typeface="Mangal" panose="02040503050203030202" pitchFamily="18" charset="0"/>
              </a:rPr>
              <a:t> Foundation School of Medicine, Las </a:t>
            </a:r>
            <a:r>
              <a:rPr lang="en-IN" dirty="0" err="1">
                <a:latin typeface="Times New Roman" panose="02020603050405020304" pitchFamily="18" charset="0"/>
                <a:ea typeface="Calibri" panose="020F0502020204030204" pitchFamily="34" charset="0"/>
                <a:cs typeface="Mangal" panose="02040503050203030202" pitchFamily="18" charset="0"/>
              </a:rPr>
              <a:t>Piñas</a:t>
            </a:r>
            <a:r>
              <a:rPr lang="en-IN" dirty="0">
                <a:latin typeface="Times New Roman" panose="02020603050405020304" pitchFamily="18" charset="0"/>
                <a:ea typeface="Calibri" panose="020F0502020204030204" pitchFamily="34" charset="0"/>
                <a:cs typeface="Mangal" panose="02040503050203030202" pitchFamily="18" charset="0"/>
              </a:rPr>
              <a:t>, Philippines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baseline="30000" dirty="0">
                <a:latin typeface="Times New Roman" panose="02020603050405020304" pitchFamily="18" charset="0"/>
                <a:ea typeface="Calibri" panose="020F0502020204030204" pitchFamily="34" charset="0"/>
                <a:cs typeface="Mangal" panose="02040503050203030202" pitchFamily="18" charset="0"/>
              </a:rPr>
              <a:t>2:</a:t>
            </a:r>
            <a:r>
              <a:rPr lang="en-IN" dirty="0">
                <a:latin typeface="Times New Roman" panose="02020603050405020304" pitchFamily="18" charset="0"/>
                <a:ea typeface="Calibri" panose="020F0502020204030204" pitchFamily="34" charset="0"/>
                <a:cs typeface="Mangal" panose="02040503050203030202" pitchFamily="18" charset="0"/>
              </a:rPr>
              <a:t> </a:t>
            </a:r>
            <a:r>
              <a:rPr lang="en-IN" dirty="0" err="1">
                <a:latin typeface="Times New Roman" panose="02020603050405020304" pitchFamily="18" charset="0"/>
                <a:ea typeface="Calibri" panose="020F0502020204030204" pitchFamily="34" charset="0"/>
                <a:cs typeface="Mangal" panose="02040503050203030202" pitchFamily="18" charset="0"/>
              </a:rPr>
              <a:t>Chettinad</a:t>
            </a:r>
            <a:r>
              <a:rPr lang="en-IN" dirty="0">
                <a:latin typeface="Times New Roman" panose="02020603050405020304" pitchFamily="18" charset="0"/>
                <a:ea typeface="Calibri" panose="020F0502020204030204" pitchFamily="34" charset="0"/>
                <a:cs typeface="Mangal" panose="02040503050203030202" pitchFamily="18" charset="0"/>
              </a:rPr>
              <a:t> School of Pharmaceutical Sciences, </a:t>
            </a:r>
            <a:r>
              <a:rPr lang="en-IN" dirty="0" err="1">
                <a:latin typeface="Times New Roman" panose="02020603050405020304" pitchFamily="18" charset="0"/>
                <a:ea typeface="Calibri" panose="020F0502020204030204" pitchFamily="34" charset="0"/>
                <a:cs typeface="Mangal" panose="02040503050203030202" pitchFamily="18" charset="0"/>
              </a:rPr>
              <a:t>Chettinad</a:t>
            </a:r>
            <a:r>
              <a:rPr lang="en-IN" dirty="0">
                <a:latin typeface="Times New Roman" panose="02020603050405020304" pitchFamily="18" charset="0"/>
                <a:ea typeface="Calibri" panose="020F0502020204030204" pitchFamily="34" charset="0"/>
                <a:cs typeface="Mangal" panose="02040503050203030202" pitchFamily="18" charset="0"/>
              </a:rPr>
              <a:t> Hospitals and Research Institute, </a:t>
            </a:r>
            <a:r>
              <a:rPr lang="en-IN" dirty="0" err="1">
                <a:latin typeface="Times New Roman" panose="02020603050405020304" pitchFamily="18" charset="0"/>
                <a:ea typeface="Calibri" panose="020F0502020204030204" pitchFamily="34" charset="0"/>
                <a:cs typeface="Mangal" panose="02040503050203030202" pitchFamily="18" charset="0"/>
              </a:rPr>
              <a:t>Chettinad</a:t>
            </a:r>
            <a:r>
              <a:rPr lang="en-IN" dirty="0">
                <a:latin typeface="Times New Roman" panose="02020603050405020304" pitchFamily="18" charset="0"/>
                <a:ea typeface="Calibri" panose="020F0502020204030204" pitchFamily="34" charset="0"/>
                <a:cs typeface="Mangal" panose="02040503050203030202" pitchFamily="18" charset="0"/>
              </a:rPr>
              <a:t> Academy of Research Education, </a:t>
            </a:r>
            <a:r>
              <a:rPr lang="en-IN" dirty="0" err="1">
                <a:latin typeface="Times New Roman" panose="02020603050405020304" pitchFamily="18" charset="0"/>
                <a:ea typeface="Calibri" panose="020F0502020204030204" pitchFamily="34" charset="0"/>
                <a:cs typeface="Mangal" panose="02040503050203030202" pitchFamily="18" charset="0"/>
              </a:rPr>
              <a:t>kelambakkam</a:t>
            </a:r>
            <a:r>
              <a:rPr lang="en-IN" dirty="0">
                <a:latin typeface="Times New Roman" panose="02020603050405020304" pitchFamily="18" charset="0"/>
                <a:ea typeface="Calibri" panose="020F0502020204030204" pitchFamily="34" charset="0"/>
                <a:cs typeface="Mangal" panose="02040503050203030202" pitchFamily="18" charset="0"/>
              </a:rPr>
              <a:t>, Tamil Nadu 603 103.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r">
              <a:lnSpc>
                <a:spcPct val="107000"/>
              </a:lnSpc>
              <a:spcAft>
                <a:spcPts val="0"/>
              </a:spcAft>
            </a:pPr>
            <a:r>
              <a:rPr lang="en-IN" dirty="0">
                <a:latin typeface="Times New Roman" panose="02020603050405020304" pitchFamily="18" charset="0"/>
                <a:ea typeface="Calibri" panose="020F0502020204030204" pitchFamily="34" charset="0"/>
                <a:cs typeface="Mangal" panose="02040503050203030202" pitchFamily="18" charset="0"/>
              </a:rPr>
              <a:t>*1: Presenting Author: </a:t>
            </a:r>
            <a:r>
              <a:rPr lang="en-IN" u="sng" dirty="0">
                <a:solidFill>
                  <a:srgbClr val="0563C1"/>
                </a:solidFill>
                <a:latin typeface="Times New Roman" panose="02020603050405020304" pitchFamily="18" charset="0"/>
                <a:ea typeface="Calibri" panose="020F0502020204030204" pitchFamily="34" charset="0"/>
                <a:cs typeface="Mangal" panose="02040503050203030202" pitchFamily="18" charset="0"/>
                <a:hlinkClick r:id="rId2"/>
              </a:rPr>
              <a:t>vaibhav2499jiju@gmail.com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255527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32550-2404-40EF-AF57-A498C8A15052}"/>
              </a:ext>
            </a:extLst>
          </p:cNvPr>
          <p:cNvSpPr>
            <a:spLocks noGrp="1"/>
          </p:cNvSpPr>
          <p:nvPr>
            <p:ph type="title"/>
          </p:nvPr>
        </p:nvSpPr>
        <p:spPr>
          <a:xfrm>
            <a:off x="838200" y="558309"/>
            <a:ext cx="10515600" cy="716700"/>
          </a:xfrm>
        </p:spPr>
        <p:txBody>
          <a:bodyPr>
            <a:normAutofit/>
          </a:bodyPr>
          <a:lstStyle/>
          <a:p>
            <a:pPr algn="ctr"/>
            <a:r>
              <a:rPr lang="en-GB"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0005E61-C7C5-4E46-BFF8-EDB180D2A240}"/>
              </a:ext>
            </a:extLst>
          </p:cNvPr>
          <p:cNvSpPr/>
          <p:nvPr/>
        </p:nvSpPr>
        <p:spPr>
          <a:xfrm>
            <a:off x="1081825" y="1697673"/>
            <a:ext cx="9981127" cy="2956387"/>
          </a:xfrm>
          <a:prstGeom prst="rect">
            <a:avLst/>
          </a:prstGeom>
        </p:spPr>
        <p:txBody>
          <a:bodyPr wrap="square">
            <a:spAutoFit/>
          </a:bodyPr>
          <a:lstStyle/>
          <a:p>
            <a:pPr algn="just">
              <a:lnSpc>
                <a:spcPct val="150000"/>
              </a:lnSpc>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Rates of suicide among college students in urban areas/metropolitan cities has emerged as a significant concern of public health. This review indulges into various factors contributing to this alarming trend, encompassing academic pressures, mental health challenges, social isolation, financial constraints, and failure to meet societal-expectations. The impact of social media, inadequate coping mechanisms, substance abuse, relationship problems, incompetence and limited emotional support are also explored. By understanding the underlying causes, we can develop effective strategies to prevent suicide and promote mental well-being among college students in urban environments.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356810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DBCFD-51CA-485F-8D3F-35C15C60D9A8}"/>
              </a:ext>
            </a:extLst>
          </p:cNvPr>
          <p:cNvSpPr>
            <a:spLocks noGrp="1"/>
          </p:cNvSpPr>
          <p:nvPr>
            <p:ph type="title"/>
          </p:nvPr>
        </p:nvSpPr>
        <p:spPr>
          <a:xfrm>
            <a:off x="838200" y="493915"/>
            <a:ext cx="10515600" cy="781093"/>
          </a:xfrm>
        </p:spPr>
        <p:txBody>
          <a:bodyPr>
            <a:normAutofit/>
          </a:bodyPr>
          <a:lstStyle/>
          <a:p>
            <a:pPr algn="ctr"/>
            <a:r>
              <a:rPr lang="en-GB"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BBE9EDA-FB30-41C2-ACEC-139C51008603}"/>
              </a:ext>
            </a:extLst>
          </p:cNvPr>
          <p:cNvSpPr/>
          <p:nvPr/>
        </p:nvSpPr>
        <p:spPr>
          <a:xfrm>
            <a:off x="1079679" y="1275008"/>
            <a:ext cx="10032642" cy="3161571"/>
          </a:xfrm>
          <a:prstGeom prst="rect">
            <a:avLst/>
          </a:prstGeom>
        </p:spPr>
        <p:txBody>
          <a:bodyPr wrap="square">
            <a:spAutoFit/>
          </a:bodyPr>
          <a:lstStyle/>
          <a:p>
            <a:pPr algn="just">
              <a:lnSpc>
                <a:spcPct val="150000"/>
              </a:lnSpc>
              <a:spcAft>
                <a:spcPts val="800"/>
              </a:spcAft>
            </a:pPr>
            <a:r>
              <a:rPr lang="en-GB" dirty="0">
                <a:latin typeface="Times New Roman" panose="02020603050405020304" pitchFamily="18" charset="0"/>
                <a:ea typeface="Calibri" panose="020F0502020204030204" pitchFamily="34" charset="0"/>
                <a:cs typeface="Mangal" panose="02040503050203030202" pitchFamily="18" charset="0"/>
              </a:rPr>
              <a:t>In this article, we shall discuss about the rising suicide-rates among college students located in urban/metropolitan cities. Three out of four suicides occur in low and middle-income countries, </a:t>
            </a:r>
            <a:r>
              <a:rPr lang="en-IN" dirty="0">
                <a:latin typeface="Times New Roman" panose="02020603050405020304" pitchFamily="18" charset="0"/>
                <a:ea typeface="Calibri" panose="020F0502020204030204" pitchFamily="34" charset="0"/>
                <a:cs typeface="Mangal" panose="02040503050203030202" pitchFamily="18" charset="0"/>
              </a:rPr>
              <a:t>which is a topic of concern. The confluence of academic demands, social pressures, and mental health challenges can create a perfect storm for vulnerable individuals. This review aims to identify and analyze the primary factors contributing to suicide risk among college students in urban settings.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b="1" dirty="0">
                <a:latin typeface="Times New Roman" panose="02020603050405020304" pitchFamily="18" charset="0"/>
                <a:ea typeface="Calibri" panose="020F0502020204030204" pitchFamily="34" charset="0"/>
                <a:cs typeface="Mangal" panose="02040503050203030202" pitchFamily="18" charset="0"/>
              </a:rPr>
              <a:t>Purpose/Objectives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GB" dirty="0">
                <a:latin typeface="Times New Roman" panose="02020603050405020304" pitchFamily="18" charset="0"/>
                <a:ea typeface="Calibri" panose="020F0502020204030204" pitchFamily="34" charset="0"/>
                <a:cs typeface="Mangal" panose="02040503050203030202" pitchFamily="18" charset="0"/>
              </a:rPr>
              <a:t>To identify the reason for a rise in suicide-rates among college-students, particularly in urban areas.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2303132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28B79-DBDF-43C1-9B52-93C853B74774}"/>
              </a:ext>
            </a:extLst>
          </p:cNvPr>
          <p:cNvSpPr>
            <a:spLocks noGrp="1"/>
          </p:cNvSpPr>
          <p:nvPr>
            <p:ph type="title"/>
          </p:nvPr>
        </p:nvSpPr>
        <p:spPr>
          <a:xfrm>
            <a:off x="838200" y="545429"/>
            <a:ext cx="10515600" cy="729579"/>
          </a:xfrm>
        </p:spPr>
        <p:txBody>
          <a:bodyPr>
            <a:normAutofit/>
          </a:bodyPr>
          <a:lstStyle/>
          <a:p>
            <a:pPr algn="ctr"/>
            <a:r>
              <a:rPr lang="en-GB" sz="4000" b="1" dirty="0">
                <a:latin typeface="Times New Roman" panose="02020603050405020304" pitchFamily="18" charset="0"/>
                <a:cs typeface="Times New Roman" panose="02020603050405020304" pitchFamily="18" charset="0"/>
              </a:rPr>
              <a:t>METHODOLOGY/APPROACH</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59817C7-A0E0-41F1-A363-0E6A1C26C5AC}"/>
              </a:ext>
            </a:extLst>
          </p:cNvPr>
          <p:cNvSpPr/>
          <p:nvPr/>
        </p:nvSpPr>
        <p:spPr>
          <a:xfrm>
            <a:off x="838200" y="1275008"/>
            <a:ext cx="6336405" cy="5201424"/>
          </a:xfrm>
          <a:prstGeom prst="rect">
            <a:avLst/>
          </a:prstGeom>
        </p:spPr>
        <p:txBody>
          <a:bodyPr wrap="square">
            <a:spAutoFit/>
          </a:bodyPr>
          <a:lstStyle/>
          <a:p>
            <a:pPr algn="just">
              <a:spcAft>
                <a:spcPts val="800"/>
              </a:spcAft>
            </a:pPr>
            <a:r>
              <a:rPr lang="en-IN" b="1" dirty="0">
                <a:latin typeface="Times New Roman" panose="02020603050405020304" pitchFamily="18" charset="0"/>
                <a:ea typeface="Times New Roman" panose="02020603050405020304" pitchFamily="18" charset="0"/>
                <a:cs typeface="Times New Roman" panose="02020603050405020304" pitchFamily="18" charset="0"/>
              </a:rPr>
              <a:t>1. Academic Pressure and Performance Anxiety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Rigorous academic schedules and high expectations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Fear of failure and parental pressure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Intense competition for academic honours and job opportunities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dirty="0">
                <a:latin typeface="Times New Roman" panose="02020603050405020304" pitchFamily="18" charset="0"/>
                <a:ea typeface="Times New Roman" panose="02020603050405020304" pitchFamily="18" charset="0"/>
                <a:cs typeface="Times New Roman" panose="02020603050405020304" pitchFamily="18" charset="0"/>
              </a:rPr>
              <a:t>2. Mental Health Issues and Mental Turbulence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Prevalence of depression, anxiety, and substance abuse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Stigma associated with mental illness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Limited access to mental health services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Impact of sedentary lifestyle on mental health</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dirty="0">
                <a:latin typeface="Times New Roman" panose="02020603050405020304" pitchFamily="18" charset="0"/>
                <a:ea typeface="Times New Roman" panose="02020603050405020304" pitchFamily="18" charset="0"/>
                <a:cs typeface="Times New Roman" panose="02020603050405020304" pitchFamily="18" charset="0"/>
              </a:rPr>
              <a:t>3. Social Isolation and Loneliness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Difficulty in forming social connections in urban environments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Impact of social media on social interactions and self-esteem</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Cultural and societal barriers to seeking help</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05833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249E9A-3BC9-48D1-975D-4FFFDA22D211}"/>
              </a:ext>
            </a:extLst>
          </p:cNvPr>
          <p:cNvSpPr/>
          <p:nvPr/>
        </p:nvSpPr>
        <p:spPr>
          <a:xfrm>
            <a:off x="442174" y="180304"/>
            <a:ext cx="5344733" cy="6237605"/>
          </a:xfrm>
          <a:prstGeom prst="rect">
            <a:avLst/>
          </a:prstGeom>
        </p:spPr>
        <p:txBody>
          <a:bodyPr wrap="square">
            <a:spAutoFit/>
          </a:bodyPr>
          <a:lstStyle/>
          <a:p>
            <a:pPr algn="just">
              <a:spcAft>
                <a:spcPts val="800"/>
              </a:spcAft>
            </a:pPr>
            <a:r>
              <a:rPr lang="en-IN" b="1" dirty="0">
                <a:latin typeface="Times New Roman" panose="02020603050405020304" pitchFamily="18" charset="0"/>
                <a:ea typeface="Times New Roman" panose="02020603050405020304" pitchFamily="18" charset="0"/>
                <a:cs typeface="Times New Roman" panose="02020603050405020304" pitchFamily="18" charset="0"/>
              </a:rPr>
              <a:t>4. Financial Constraints and Uncertainty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High cost of living in metropolitan areas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Financial stress and academic performance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Job insecurity and future uncertainty</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b="1" dirty="0">
                <a:latin typeface="Times New Roman" panose="02020603050405020304" pitchFamily="18" charset="0"/>
                <a:ea typeface="Times New Roman" panose="02020603050405020304" pitchFamily="18" charset="0"/>
                <a:cs typeface="Times New Roman" panose="02020603050405020304" pitchFamily="18" charset="0"/>
              </a:rPr>
              <a:t>5. Parental and Societal Expectations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Pressure to meet unrealistic expectations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Cultural norms and family dynamics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Times New Roman" panose="02020603050405020304" pitchFamily="18" charset="0"/>
              </a:rPr>
              <a:t>Fear of disappointing family and society</a:t>
            </a:r>
            <a:endParaRPr lang="en-IN" sz="1600" dirty="0">
              <a:latin typeface="Times New Roman" panose="02020603050405020304" pitchFamily="18" charset="0"/>
              <a:ea typeface="Times New Roman" panose="02020603050405020304" pitchFamily="18" charset="0"/>
              <a:cs typeface="Times New Roman" panose="02020603050405020304" pitchFamily="18" charset="0"/>
            </a:endParaRPr>
          </a:p>
          <a:p>
            <a:pPr lvl="0" algn="just">
              <a:spcAft>
                <a:spcPts val="800"/>
              </a:spcAft>
              <a:buSzPts val="1000"/>
              <a:tabLst>
                <a:tab pos="457200"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6. Impact of Social Media</a:t>
            </a:r>
          </a:p>
          <a:p>
            <a:pPr lvl="0" algn="just">
              <a:spcAft>
                <a:spcPts val="800"/>
              </a:spcAft>
              <a:buSzPts val="1000"/>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	Social comparison and negative self-perception</a:t>
            </a:r>
          </a:p>
          <a:p>
            <a:pPr lvl="0" algn="just">
              <a:spcAft>
                <a:spcPts val="800"/>
              </a:spcAft>
              <a:buSzPts val="1000"/>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	Cyberbullying and online harassment</a:t>
            </a:r>
          </a:p>
          <a:p>
            <a:pPr lvl="0" algn="just">
              <a:spcAft>
                <a:spcPts val="800"/>
              </a:spcAft>
              <a:buSzPts val="1000"/>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	Addiction to social media and decreased face-to-face interaction</a:t>
            </a:r>
          </a:p>
          <a:p>
            <a:pPr algn="just">
              <a:spcAft>
                <a:spcPts val="800"/>
              </a:spcAft>
            </a:pPr>
            <a:r>
              <a:rPr lang="en-IN" b="1" dirty="0">
                <a:latin typeface="Times New Roman" panose="02020603050405020304" pitchFamily="18" charset="0"/>
                <a:ea typeface="Times New Roman" panose="02020603050405020304" pitchFamily="18" charset="0"/>
                <a:cs typeface="Mangal" panose="02040503050203030202" pitchFamily="18" charset="0"/>
              </a:rPr>
              <a:t>7. Inadequate Coping Mechanisms and Life Skills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Lack of emotional intelligence and stress management skills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Difficulty in seeking help and support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E9D3ADC-D9D3-4EF7-93A8-17BB78DF0BBB}"/>
              </a:ext>
            </a:extLst>
          </p:cNvPr>
          <p:cNvSpPr/>
          <p:nvPr/>
        </p:nvSpPr>
        <p:spPr>
          <a:xfrm>
            <a:off x="5786907" y="440091"/>
            <a:ext cx="6138930" cy="4165243"/>
          </a:xfrm>
          <a:prstGeom prst="rect">
            <a:avLst/>
          </a:prstGeom>
        </p:spPr>
        <p:txBody>
          <a:bodyPr wrap="square">
            <a:spAutoFit/>
          </a:bodyPr>
          <a:lstStyle/>
          <a:p>
            <a:pPr algn="just">
              <a:spcAft>
                <a:spcPts val="800"/>
              </a:spcAft>
            </a:pPr>
            <a:r>
              <a:rPr lang="en-IN" b="1" dirty="0">
                <a:latin typeface="Times New Roman" panose="02020603050405020304" pitchFamily="18" charset="0"/>
                <a:ea typeface="Times New Roman" panose="02020603050405020304" pitchFamily="18" charset="0"/>
                <a:cs typeface="Mangal" panose="02040503050203030202" pitchFamily="18" charset="0"/>
              </a:rPr>
              <a:t>8. Substance Abuse and Risky Behaviour</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Use of substances as a coping mechanism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Increased risk-taking behaviour and impulsive decisions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b="1" dirty="0">
                <a:latin typeface="Times New Roman" panose="02020603050405020304" pitchFamily="18" charset="0"/>
                <a:ea typeface="Times New Roman" panose="02020603050405020304" pitchFamily="18" charset="0"/>
                <a:cs typeface="Mangal" panose="02040503050203030202" pitchFamily="18" charset="0"/>
              </a:rPr>
              <a:t>9. Relationship Problems and Identity Struggles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Romantic relationship difficulties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Family conflicts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Sexual orientation and gender identity issues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b="1" dirty="0">
                <a:latin typeface="Times New Roman" panose="02020603050405020304" pitchFamily="18" charset="0"/>
                <a:ea typeface="Times New Roman" panose="02020603050405020304" pitchFamily="18" charset="0"/>
                <a:cs typeface="Mangal" panose="02040503050203030202" pitchFamily="18" charset="0"/>
              </a:rPr>
              <a:t>10. Limited Institutional Support and Awareness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Inadequate mental health services on campus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Lack of awareness and training among faculty and staff</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spcAft>
                <a:spcPts val="800"/>
              </a:spcAft>
              <a:buSzPts val="1000"/>
              <a:buFont typeface="Symbol" panose="05050102010706020507" pitchFamily="18" charset="2"/>
              <a:buChar char=""/>
              <a:tabLst>
                <a:tab pos="457200" algn="l"/>
              </a:tabLst>
            </a:pPr>
            <a:r>
              <a:rPr lang="en-IN" dirty="0">
                <a:latin typeface="Times New Roman" panose="02020603050405020304" pitchFamily="18" charset="0"/>
                <a:ea typeface="Times New Roman" panose="02020603050405020304" pitchFamily="18" charset="0"/>
                <a:cs typeface="Mangal" panose="02040503050203030202" pitchFamily="18" charset="0"/>
              </a:rPr>
              <a:t>Stigma associated with seeking help</a:t>
            </a:r>
            <a:endParaRPr lang="en-IN"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86877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E0F45-88C2-4A44-A949-514895E68C20}"/>
              </a:ext>
            </a:extLst>
          </p:cNvPr>
          <p:cNvSpPr>
            <a:spLocks noGrp="1"/>
          </p:cNvSpPr>
          <p:nvPr>
            <p:ph type="title"/>
          </p:nvPr>
        </p:nvSpPr>
        <p:spPr>
          <a:xfrm>
            <a:off x="539303" y="321972"/>
            <a:ext cx="9493340" cy="1184856"/>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CONCLUSION/IMPLICATIONS</a:t>
            </a:r>
            <a:r>
              <a:rPr lang="en-GB" sz="3200" b="1" dirty="0">
                <a:latin typeface="Times New Roman" panose="02020603050405020304" pitchFamily="18" charset="0"/>
                <a:cs typeface="Times New Roman" panose="02020603050405020304" pitchFamily="18" charset="0"/>
              </a:rPr>
              <a:t>/</a:t>
            </a:r>
            <a:br>
              <a:rPr lang="en-GB" sz="3200" b="1" dirty="0">
                <a:latin typeface="Times New Roman" panose="02020603050405020304" pitchFamily="18" charset="0"/>
                <a:cs typeface="Times New Roman" panose="02020603050405020304" pitchFamily="18" charset="0"/>
              </a:rPr>
            </a:br>
            <a:r>
              <a:rPr lang="en-GB" sz="4000" b="1" dirty="0">
                <a:latin typeface="Times New Roman" panose="02020603050405020304" pitchFamily="18" charset="0"/>
                <a:cs typeface="Times New Roman" panose="02020603050405020304" pitchFamily="18" charset="0"/>
              </a:rPr>
              <a:t>RECOMMENDATIONS</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10BA41A-F492-4327-9A32-E0F8EF03A34B}"/>
              </a:ext>
            </a:extLst>
          </p:cNvPr>
          <p:cNvSpPr/>
          <p:nvPr/>
        </p:nvSpPr>
        <p:spPr>
          <a:xfrm>
            <a:off x="1141927" y="1836585"/>
            <a:ext cx="9367234" cy="1709892"/>
          </a:xfrm>
          <a:prstGeom prst="rect">
            <a:avLst/>
          </a:prstGeom>
        </p:spPr>
        <p:txBody>
          <a:bodyPr wrap="square">
            <a:spAutoFit/>
          </a:bodyPr>
          <a:lstStyle/>
          <a:p>
            <a:pPr algn="just">
              <a:lnSpc>
                <a:spcPct val="150000"/>
              </a:lnSpc>
              <a:spcAft>
                <a:spcPts val="800"/>
              </a:spcAft>
            </a:pPr>
            <a:r>
              <a:rPr lang="en-IN" dirty="0">
                <a:latin typeface="Times New Roman" panose="02020603050405020304" pitchFamily="18" charset="0"/>
                <a:ea typeface="Times New Roman" panose="02020603050405020304" pitchFamily="18" charset="0"/>
                <a:cs typeface="Mangal" panose="02040503050203030202" pitchFamily="18" charset="0"/>
              </a:rPr>
              <a:t>Suicide among college students in metropolitan cities is a serious public health issue with far-reaching consequences. By understanding the underlying causes and implementing effective prevention strategies, we can work towards creating a more supportive and compassionate environment for young people.</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627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8240B-A6B0-4C60-8A06-8DCE42F19E34}"/>
              </a:ext>
            </a:extLst>
          </p:cNvPr>
          <p:cNvSpPr>
            <a:spLocks noGrp="1"/>
          </p:cNvSpPr>
          <p:nvPr>
            <p:ph type="title"/>
          </p:nvPr>
        </p:nvSpPr>
        <p:spPr>
          <a:xfrm>
            <a:off x="838200" y="584066"/>
            <a:ext cx="10515600" cy="665186"/>
          </a:xfrm>
        </p:spPr>
        <p:txBody>
          <a:bodyPr>
            <a:normAutofit fontScale="90000"/>
          </a:bodyPr>
          <a:lstStyle/>
          <a:p>
            <a:pPr algn="ctr"/>
            <a:r>
              <a:rPr lang="en-GB"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A47FD8C-0E6C-4996-9B8F-EFBF6172FF30}"/>
              </a:ext>
            </a:extLst>
          </p:cNvPr>
          <p:cNvSpPr/>
          <p:nvPr/>
        </p:nvSpPr>
        <p:spPr>
          <a:xfrm>
            <a:off x="461493" y="1249252"/>
            <a:ext cx="11269014" cy="5442837"/>
          </a:xfrm>
          <a:prstGeom prst="rect">
            <a:avLst/>
          </a:prstGeom>
        </p:spPr>
        <p:txBody>
          <a:bodyPr wrap="square">
            <a:spAutoFit/>
          </a:bodyPr>
          <a:lstStyle/>
          <a:p>
            <a:pPr marL="285750" lvl="0" indent="-285750" algn="just">
              <a:lnSpc>
                <a:spcPct val="150000"/>
              </a:lnSpc>
              <a:spcAft>
                <a:spcPts val="0"/>
              </a:spcAft>
              <a:buFont typeface="Wingdings" panose="05000000000000000000" pitchFamily="2" charset="2"/>
              <a:buChar char="q"/>
            </a:pPr>
            <a:r>
              <a:rPr lang="en-IN" i="1" dirty="0">
                <a:latin typeface="Times New Roman" panose="02020603050405020304" pitchFamily="18" charset="0"/>
                <a:ea typeface="Calibri" panose="020F0502020204030204" pitchFamily="34" charset="0"/>
                <a:cs typeface="Times New Roman" panose="02020603050405020304" pitchFamily="18" charset="0"/>
              </a:rPr>
              <a:t>G. Borges, C. </a:t>
            </a:r>
            <a:r>
              <a:rPr lang="en-IN" i="1" dirty="0" err="1">
                <a:latin typeface="Times New Roman" panose="02020603050405020304" pitchFamily="18" charset="0"/>
                <a:ea typeface="Calibri" panose="020F0502020204030204" pitchFamily="34" charset="0"/>
                <a:cs typeface="Times New Roman" panose="02020603050405020304" pitchFamily="18" charset="0"/>
              </a:rPr>
              <a:t>Benjet</a:t>
            </a:r>
            <a:r>
              <a:rPr lang="en-IN" i="1" dirty="0">
                <a:latin typeface="Times New Roman" panose="02020603050405020304" pitchFamily="18" charset="0"/>
                <a:ea typeface="Calibri" panose="020F0502020204030204" pitchFamily="34" charset="0"/>
                <a:cs typeface="Times New Roman" panose="02020603050405020304" pitchFamily="18" charset="0"/>
              </a:rPr>
              <a:t>, R. Orozco and M.E. Medina-Mora. The growth of suicide ideation, plan and attempt among young adults in the Mexico City metropolitan area [2016] Vol.26, Issue No.6, pg.635-643</a:t>
            </a:r>
          </a:p>
          <a:p>
            <a:pPr marL="285750" lvl="0" indent="-285750" algn="just">
              <a:lnSpc>
                <a:spcPct val="150000"/>
              </a:lnSpc>
              <a:spcAft>
                <a:spcPts val="0"/>
              </a:spcAft>
              <a:buFont typeface="Wingdings" panose="05000000000000000000" pitchFamily="2" charset="2"/>
              <a:buChar char="q"/>
            </a:pPr>
            <a:r>
              <a:rPr lang="en-IN" i="1" dirty="0">
                <a:latin typeface="Times New Roman" panose="02020603050405020304" pitchFamily="18" charset="0"/>
                <a:ea typeface="Calibri" panose="020F0502020204030204" pitchFamily="34" charset="0"/>
                <a:cs typeface="Times New Roman" panose="02020603050405020304" pitchFamily="18" charset="0"/>
              </a:rPr>
              <a:t>Lin-Sheng Yang, </a:t>
            </a:r>
            <a:r>
              <a:rPr lang="en-IN" i="1" dirty="0" err="1">
                <a:latin typeface="Times New Roman" panose="02020603050405020304" pitchFamily="18" charset="0"/>
                <a:ea typeface="Calibri" panose="020F0502020204030204" pitchFamily="34" charset="0"/>
                <a:cs typeface="Times New Roman" panose="02020603050405020304" pitchFamily="18" charset="0"/>
              </a:rPr>
              <a:t>Zhi</a:t>
            </a:r>
            <a:r>
              <a:rPr lang="en-IN" i="1" dirty="0">
                <a:latin typeface="Times New Roman" panose="02020603050405020304" pitchFamily="18" charset="0"/>
                <a:ea typeface="Calibri" panose="020F0502020204030204" pitchFamily="34" charset="0"/>
                <a:cs typeface="Times New Roman" panose="02020603050405020304" pitchFamily="18" charset="0"/>
              </a:rPr>
              <a:t>-Hua Zhang, Liang Sun, Ye-Huan Sun, Dong-Qing Ye Prevalence of suicide-attempts among college-students in China: A meta-analysis [2015]</a:t>
            </a:r>
          </a:p>
          <a:p>
            <a:pPr marL="285750" lvl="0" indent="-285750" algn="just">
              <a:lnSpc>
                <a:spcPct val="150000"/>
              </a:lnSpc>
              <a:spcAft>
                <a:spcPts val="0"/>
              </a:spcAft>
              <a:buFont typeface="Wingdings" panose="05000000000000000000" pitchFamily="2" charset="2"/>
              <a:buChar char="q"/>
            </a:pPr>
            <a:r>
              <a:rPr lang="en-IN" i="1" dirty="0" err="1">
                <a:latin typeface="Times New Roman" panose="02020603050405020304" pitchFamily="18" charset="0"/>
                <a:ea typeface="Calibri" panose="020F0502020204030204" pitchFamily="34" charset="0"/>
                <a:cs typeface="Times New Roman" panose="02020603050405020304" pitchFamily="18" charset="0"/>
              </a:rPr>
              <a:t>Marília</a:t>
            </a:r>
            <a:r>
              <a:rPr lang="en-IN" i="1" dirty="0">
                <a:latin typeface="Times New Roman" panose="02020603050405020304" pitchFamily="18" charset="0"/>
                <a:ea typeface="Calibri" panose="020F0502020204030204" pitchFamily="34" charset="0"/>
                <a:cs typeface="Times New Roman" panose="02020603050405020304" pitchFamily="18" charset="0"/>
              </a:rPr>
              <a:t> de Oliveira </a:t>
            </a:r>
            <a:r>
              <a:rPr lang="en-IN" i="1" dirty="0" err="1">
                <a:latin typeface="Times New Roman" panose="02020603050405020304" pitchFamily="18" charset="0"/>
                <a:ea typeface="Calibri" panose="020F0502020204030204" pitchFamily="34" charset="0"/>
                <a:cs typeface="Times New Roman" panose="02020603050405020304" pitchFamily="18" charset="0"/>
              </a:rPr>
              <a:t>Crispim</a:t>
            </a:r>
            <a:r>
              <a:rPr lang="en-IN" i="1" dirty="0">
                <a:latin typeface="Times New Roman" panose="02020603050405020304" pitchFamily="18" charset="0"/>
                <a:ea typeface="Calibri" panose="020F0502020204030204" pitchFamily="34" charset="0"/>
                <a:cs typeface="Times New Roman" panose="02020603050405020304" pitchFamily="18" charset="0"/>
              </a:rPr>
              <a:t>, </a:t>
            </a:r>
            <a:r>
              <a:rPr lang="en-IN" i="1" dirty="0" err="1">
                <a:latin typeface="Times New Roman" panose="02020603050405020304" pitchFamily="18" charset="0"/>
                <a:ea typeface="Calibri" panose="020F0502020204030204" pitchFamily="34" charset="0"/>
                <a:cs typeface="Times New Roman" panose="02020603050405020304" pitchFamily="18" charset="0"/>
              </a:rPr>
              <a:t>Cândida</a:t>
            </a:r>
            <a:r>
              <a:rPr lang="en-IN" i="1" dirty="0">
                <a:latin typeface="Times New Roman" panose="02020603050405020304" pitchFamily="18" charset="0"/>
                <a:ea typeface="Calibri" panose="020F0502020204030204" pitchFamily="34" charset="0"/>
                <a:cs typeface="Times New Roman" panose="02020603050405020304" pitchFamily="18" charset="0"/>
              </a:rPr>
              <a:t>    Maria Rodrigues dos Santos, </a:t>
            </a:r>
            <a:r>
              <a:rPr lang="en-IN" i="1" dirty="0" err="1">
                <a:latin typeface="Times New Roman" panose="02020603050405020304" pitchFamily="18" charset="0"/>
                <a:ea typeface="Calibri" panose="020F0502020204030204" pitchFamily="34" charset="0"/>
                <a:cs typeface="Times New Roman" panose="02020603050405020304" pitchFamily="18" charset="0"/>
              </a:rPr>
              <a:t>Iracema</a:t>
            </a:r>
            <a:r>
              <a:rPr lang="en-IN" i="1" dirty="0">
                <a:latin typeface="Times New Roman" panose="02020603050405020304" pitchFamily="18" charset="0"/>
                <a:ea typeface="Calibri" panose="020F0502020204030204" pitchFamily="34" charset="0"/>
                <a:cs typeface="Times New Roman" panose="02020603050405020304" pitchFamily="18" charset="0"/>
              </a:rPr>
              <a:t> da Silva </a:t>
            </a:r>
            <a:r>
              <a:rPr lang="en-IN" i="1" dirty="0" err="1">
                <a:latin typeface="Times New Roman" panose="02020603050405020304" pitchFamily="18" charset="0"/>
                <a:ea typeface="Calibri" panose="020F0502020204030204" pitchFamily="34" charset="0"/>
                <a:cs typeface="Times New Roman" panose="02020603050405020304" pitchFamily="18" charset="0"/>
              </a:rPr>
              <a:t>Frazão</a:t>
            </a:r>
            <a:r>
              <a:rPr lang="en-IN" i="1" dirty="0">
                <a:latin typeface="Times New Roman" panose="02020603050405020304" pitchFamily="18" charset="0"/>
                <a:ea typeface="Calibri" panose="020F0502020204030204" pitchFamily="34" charset="0"/>
                <a:cs typeface="Times New Roman" panose="02020603050405020304" pitchFamily="18" charset="0"/>
              </a:rPr>
              <a:t>, </a:t>
            </a:r>
            <a:r>
              <a:rPr lang="en-IN" i="1" dirty="0" err="1">
                <a:latin typeface="Times New Roman" panose="02020603050405020304" pitchFamily="18" charset="0"/>
                <a:ea typeface="Calibri" panose="020F0502020204030204" pitchFamily="34" charset="0"/>
                <a:cs typeface="Times New Roman" panose="02020603050405020304" pitchFamily="18" charset="0"/>
              </a:rPr>
              <a:t>Cecília</a:t>
            </a:r>
            <a:r>
              <a:rPr lang="en-IN" i="1" dirty="0">
                <a:latin typeface="Times New Roman" panose="02020603050405020304" pitchFamily="18" charset="0"/>
                <a:ea typeface="Calibri" panose="020F0502020204030204" pitchFamily="34" charset="0"/>
                <a:cs typeface="Times New Roman" panose="02020603050405020304" pitchFamily="18" charset="0"/>
              </a:rPr>
              <a:t> Maria Farias de Queiroz </a:t>
            </a:r>
            <a:r>
              <a:rPr lang="en-IN" i="1" dirty="0" err="1">
                <a:latin typeface="Times New Roman" panose="02020603050405020304" pitchFamily="18" charset="0"/>
                <a:ea typeface="Calibri" panose="020F0502020204030204" pitchFamily="34" charset="0"/>
                <a:cs typeface="Times New Roman" panose="02020603050405020304" pitchFamily="18" charset="0"/>
              </a:rPr>
              <a:t>Frazão</a:t>
            </a:r>
            <a:r>
              <a:rPr lang="en-IN" i="1" dirty="0">
                <a:latin typeface="Times New Roman" panose="02020603050405020304" pitchFamily="18" charset="0"/>
                <a:ea typeface="Calibri" panose="020F0502020204030204" pitchFamily="34" charset="0"/>
                <a:cs typeface="Times New Roman" panose="02020603050405020304" pitchFamily="18" charset="0"/>
              </a:rPr>
              <a:t>, Rossana Carla </a:t>
            </a:r>
            <a:r>
              <a:rPr lang="en-IN" i="1" dirty="0" err="1">
                <a:latin typeface="Times New Roman" panose="02020603050405020304" pitchFamily="18" charset="0"/>
                <a:ea typeface="Calibri" panose="020F0502020204030204" pitchFamily="34" charset="0"/>
                <a:cs typeface="Times New Roman" panose="02020603050405020304" pitchFamily="18" charset="0"/>
              </a:rPr>
              <a:t>Rameh</a:t>
            </a:r>
            <a:r>
              <a:rPr lang="en-IN" i="1" dirty="0">
                <a:latin typeface="Times New Roman" panose="02020603050405020304" pitchFamily="18" charset="0"/>
                <a:ea typeface="Calibri" panose="020F0502020204030204" pitchFamily="34" charset="0"/>
                <a:cs typeface="Times New Roman" panose="02020603050405020304" pitchFamily="18" charset="0"/>
              </a:rPr>
              <a:t> de Albuquerque, Jaqueline </a:t>
            </a:r>
            <a:r>
              <a:rPr lang="en-IN" i="1" dirty="0" err="1">
                <a:latin typeface="Times New Roman" panose="02020603050405020304" pitchFamily="18" charset="0"/>
                <a:ea typeface="Calibri" panose="020F0502020204030204" pitchFamily="34" charset="0"/>
                <a:cs typeface="Times New Roman" panose="02020603050405020304" pitchFamily="18" charset="0"/>
              </a:rPr>
              <a:t>Galdino</a:t>
            </a:r>
            <a:r>
              <a:rPr lang="en-IN" i="1" dirty="0">
                <a:latin typeface="Times New Roman" panose="02020603050405020304" pitchFamily="18" charset="0"/>
                <a:ea typeface="Calibri" panose="020F0502020204030204" pitchFamily="34" charset="0"/>
                <a:cs typeface="Times New Roman" panose="02020603050405020304" pitchFamily="18" charset="0"/>
              </a:rPr>
              <a:t> Albuquerque </a:t>
            </a:r>
            <a:r>
              <a:rPr lang="en-IN" i="1" dirty="0" err="1">
                <a:latin typeface="Times New Roman" panose="02020603050405020304" pitchFamily="18" charset="0"/>
                <a:ea typeface="Calibri" panose="020F0502020204030204" pitchFamily="34" charset="0"/>
                <a:cs typeface="Times New Roman" panose="02020603050405020304" pitchFamily="18" charset="0"/>
              </a:rPr>
              <a:t>Perrelli</a:t>
            </a:r>
            <a:r>
              <a:rPr lang="en-IN" i="1" dirty="0">
                <a:latin typeface="Times New Roman" panose="02020603050405020304" pitchFamily="18" charset="0"/>
                <a:ea typeface="Calibri" panose="020F0502020204030204" pitchFamily="34" charset="0"/>
                <a:cs typeface="Times New Roman" panose="02020603050405020304" pitchFamily="18" charset="0"/>
              </a:rPr>
              <a:t> Prevalence of suicidal behaviour in young university students: A systematic review with meta-analysis [2016]</a:t>
            </a:r>
          </a:p>
          <a:p>
            <a:pPr marL="285750" lvl="0" indent="-285750" algn="just">
              <a:lnSpc>
                <a:spcPct val="150000"/>
              </a:lnSpc>
              <a:spcAft>
                <a:spcPts val="0"/>
              </a:spcAft>
              <a:buFont typeface="Wingdings" panose="05000000000000000000" pitchFamily="2" charset="2"/>
              <a:buChar char="q"/>
            </a:pPr>
            <a:r>
              <a:rPr lang="en-IN" i="1" dirty="0">
                <a:latin typeface="Times New Roman" panose="02020603050405020304" pitchFamily="18" charset="0"/>
                <a:ea typeface="Calibri" panose="020F0502020204030204" pitchFamily="34" charset="0"/>
                <a:cs typeface="Times New Roman" panose="02020603050405020304" pitchFamily="18" charset="0"/>
              </a:rPr>
              <a:t>Heng Meng, Jian Li, Adrian </a:t>
            </a:r>
            <a:r>
              <a:rPr lang="en-IN" i="1" dirty="0" err="1">
                <a:latin typeface="Times New Roman" panose="02020603050405020304" pitchFamily="18" charset="0"/>
                <a:ea typeface="Calibri" panose="020F0502020204030204" pitchFamily="34" charset="0"/>
                <a:cs typeface="Times New Roman" panose="02020603050405020304" pitchFamily="18" charset="0"/>
              </a:rPr>
              <a:t>Loerbroks</a:t>
            </a:r>
            <a:r>
              <a:rPr lang="en-IN" i="1" dirty="0">
                <a:latin typeface="Times New Roman" panose="02020603050405020304" pitchFamily="18" charset="0"/>
                <a:ea typeface="Calibri" panose="020F0502020204030204" pitchFamily="34" charset="0"/>
                <a:cs typeface="Times New Roman" panose="02020603050405020304" pitchFamily="18" charset="0"/>
              </a:rPr>
              <a:t>, Jiao Wu, Hui Chen Rural/urban Background, Depression and Suicidal Ideation in Chinese College Students: A Cross-Sectional Study [2013]</a:t>
            </a:r>
          </a:p>
          <a:p>
            <a:pPr marL="285750" lvl="0" indent="-285750" algn="just">
              <a:lnSpc>
                <a:spcPct val="150000"/>
              </a:lnSpc>
              <a:spcAft>
                <a:spcPts val="0"/>
              </a:spcAft>
              <a:buFont typeface="Wingdings" panose="05000000000000000000" pitchFamily="2" charset="2"/>
              <a:buChar char="q"/>
            </a:pPr>
            <a:r>
              <a:rPr lang="en-IN" i="1" dirty="0">
                <a:latin typeface="Times New Roman" panose="02020603050405020304" pitchFamily="18" charset="0"/>
                <a:ea typeface="Calibri" panose="020F0502020204030204" pitchFamily="34" charset="0"/>
                <a:cs typeface="Times New Roman" panose="02020603050405020304" pitchFamily="18" charset="0"/>
              </a:rPr>
              <a:t>Suicide: A 15-year review of the Sociological Literature Part-I: Cultural and Economic Factors [2010] Vol.30, Issue.2, Pg.145-162</a:t>
            </a:r>
          </a:p>
          <a:p>
            <a:pPr marL="285750" lvl="0" indent="-285750" algn="just">
              <a:lnSpc>
                <a:spcPct val="150000"/>
              </a:lnSpc>
              <a:spcAft>
                <a:spcPts val="0"/>
              </a:spcAft>
              <a:buFont typeface="Wingdings" panose="05000000000000000000" pitchFamily="2" charset="2"/>
              <a:buChar char="q"/>
            </a:pPr>
            <a:r>
              <a:rPr lang="en-IN" i="1" dirty="0">
                <a:latin typeface="Times New Roman" panose="02020603050405020304" pitchFamily="18" charset="0"/>
                <a:ea typeface="Calibri" panose="020F0502020204030204" pitchFamily="34" charset="0"/>
                <a:cs typeface="Times New Roman" panose="02020603050405020304" pitchFamily="18" charset="0"/>
              </a:rPr>
              <a:t>Suicide and Depression among college students: A decade later [2001] Furr, S.R., </a:t>
            </a:r>
            <a:r>
              <a:rPr lang="en-IN" i="1" dirty="0" err="1">
                <a:latin typeface="Times New Roman" panose="02020603050405020304" pitchFamily="18" charset="0"/>
                <a:ea typeface="Calibri" panose="020F0502020204030204" pitchFamily="34" charset="0"/>
                <a:cs typeface="Times New Roman" panose="02020603050405020304" pitchFamily="18" charset="0"/>
              </a:rPr>
              <a:t>Westefeld</a:t>
            </a:r>
            <a:r>
              <a:rPr lang="en-IN" i="1" dirty="0">
                <a:latin typeface="Times New Roman" panose="02020603050405020304" pitchFamily="18" charset="0"/>
                <a:ea typeface="Calibri" panose="020F0502020204030204" pitchFamily="34" charset="0"/>
                <a:cs typeface="Times New Roman" panose="02020603050405020304" pitchFamily="18" charset="0"/>
              </a:rPr>
              <a:t>, J.S., McConnell, G.N., &amp; Jenkins, J.M. Professional Psychology: Research and Practice, 32(1), 97-100.</a:t>
            </a:r>
          </a:p>
        </p:txBody>
      </p:sp>
    </p:spTree>
    <p:extLst>
      <p:ext uri="{BB962C8B-B14F-4D97-AF65-F5344CB8AC3E}">
        <p14:creationId xmlns:p14="http://schemas.microsoft.com/office/powerpoint/2010/main" val="34508871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F4EBA-96B9-496B-BD21-46AF19F856B3}"/>
              </a:ext>
            </a:extLst>
          </p:cNvPr>
          <p:cNvSpPr>
            <a:spLocks noGrp="1"/>
          </p:cNvSpPr>
          <p:nvPr>
            <p:ph type="title"/>
          </p:nvPr>
        </p:nvSpPr>
        <p:spPr>
          <a:xfrm>
            <a:off x="4617612" y="2706005"/>
            <a:ext cx="2956775" cy="1445989"/>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89869299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TotalTime>
  <Words>843</Words>
  <Application>Microsoft Office PowerPoint</Application>
  <PresentationFormat>Widescreen</PresentationFormat>
  <Paragraphs>61</Paragraphs>
  <Slides>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Calibri</vt:lpstr>
      <vt:lpstr>Century Gothic</vt:lpstr>
      <vt:lpstr>Mangal</vt:lpstr>
      <vt:lpstr>Symbol</vt:lpstr>
      <vt:lpstr>Times New Roman</vt:lpstr>
      <vt:lpstr>Wingdings</vt:lpstr>
      <vt:lpstr>Wingdings 3</vt:lpstr>
      <vt:lpstr>Ion</vt:lpstr>
      <vt:lpstr>The Silent Crisis: Understanding Suicide Risk Factors Among College Students in Metropolitan Cities</vt:lpstr>
      <vt:lpstr>ABSTRACT</vt:lpstr>
      <vt:lpstr>INTRODUCTION</vt:lpstr>
      <vt:lpstr>METHODOLOGY/APPROACH</vt:lpstr>
      <vt:lpstr>PowerPoint Presentation</vt:lpstr>
      <vt:lpstr>CONCLUSION/IMPLICATIONS/ RECOMMENDATIONS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Silent Crisis: Understanding Suicide Risk Factors Among College Students in Metropolitan Cities</dc:title>
  <dc:creator>qwe</dc:creator>
  <cp:lastModifiedBy>qwe</cp:lastModifiedBy>
  <cp:revision>29</cp:revision>
  <dcterms:created xsi:type="dcterms:W3CDTF">2024-11-27T12:46:45Z</dcterms:created>
  <dcterms:modified xsi:type="dcterms:W3CDTF">2024-11-27T12:57:55Z</dcterms:modified>
</cp:coreProperties>
</file>