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5" r:id="rId1"/>
  </p:sldMasterIdLst>
  <p:sldIdLst>
    <p:sldId id="256" r:id="rId2"/>
    <p:sldId id="257" r:id="rId3"/>
    <p:sldId id="261" r:id="rId4"/>
    <p:sldId id="259" r:id="rId5"/>
    <p:sldId id="260" r:id="rId6"/>
    <p:sldId id="262"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548" autoAdjust="0"/>
  </p:normalViewPr>
  <p:slideViewPr>
    <p:cSldViewPr snapToGrid="0">
      <p:cViewPr varScale="1">
        <p:scale>
          <a:sx n="63" d="100"/>
          <a:sy n="63" d="100"/>
        </p:scale>
        <p:origin x="14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4206471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37072052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4257555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105741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5E4B38-1808-445E-AC39-68EC5723C18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2926588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5E4B38-1808-445E-AC39-68EC5723C18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2687593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5E4B38-1808-445E-AC39-68EC5723C18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1392146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260775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4008754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2745797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246D2E2-9BF2-45C6-A21F-C7CF535EB87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77109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30892361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246D2E2-9BF2-45C6-A21F-C7CF535EB87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717303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755E4B38-1808-445E-AC39-68EC5723C18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18565373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22740345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E4B38-1808-445E-AC39-68EC5723C18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246D2E2-9BF2-45C6-A21F-C7CF535EB873}" type="slidenum">
              <a:rPr lang="en-US" smtClean="0"/>
              <a:t>‹#›</a:t>
            </a:fld>
            <a:endParaRPr lang="en-US"/>
          </a:p>
        </p:txBody>
      </p:sp>
    </p:spTree>
    <p:extLst>
      <p:ext uri="{BB962C8B-B14F-4D97-AF65-F5344CB8AC3E}">
        <p14:creationId xmlns:p14="http://schemas.microsoft.com/office/powerpoint/2010/main" val="412127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5E4B38-1808-445E-AC39-68EC5723C184}" type="datetimeFigureOut">
              <a:rPr lang="en-US" smtClean="0"/>
              <a:t>10/16/2024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246D2E2-9BF2-45C6-A21F-C7CF535EB873}" type="slidenum">
              <a:rPr lang="en-US" smtClean="0"/>
              <a:t>‹#›</a:t>
            </a:fld>
            <a:endParaRPr lang="en-US"/>
          </a:p>
        </p:txBody>
      </p:sp>
    </p:spTree>
    <p:extLst>
      <p:ext uri="{BB962C8B-B14F-4D97-AF65-F5344CB8AC3E}">
        <p14:creationId xmlns:p14="http://schemas.microsoft.com/office/powerpoint/2010/main" val="1926411409"/>
      </p:ext>
    </p:extLst>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 id="2147483858" r:id="rId13"/>
    <p:sldLayoutId id="2147483859" r:id="rId14"/>
    <p:sldLayoutId id="2147483860" r:id="rId15"/>
    <p:sldLayoutId id="214748386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E492E-9336-79BD-C2F5-3F100153AF91}"/>
              </a:ext>
            </a:extLst>
          </p:cNvPr>
          <p:cNvSpPr>
            <a:spLocks noGrp="1"/>
          </p:cNvSpPr>
          <p:nvPr>
            <p:ph type="ctrTitle"/>
          </p:nvPr>
        </p:nvSpPr>
        <p:spPr>
          <a:xfrm>
            <a:off x="213360" y="1950720"/>
            <a:ext cx="11811000" cy="2594578"/>
          </a:xfrm>
        </p:spPr>
        <p:txBody>
          <a:bodyPr>
            <a:noAutofit/>
          </a:bodyPr>
          <a:lstStyle/>
          <a:p>
            <a:pPr algn="ctr"/>
            <a:r>
              <a:rPr lang="en-US" sz="4000" b="1" kern="100" dirty="0">
                <a:effectLst/>
                <a:latin typeface="Times New Roman" panose="02020603050405020304" pitchFamily="18" charset="0"/>
                <a:ea typeface="Calibri" panose="020F0502020204030204" pitchFamily="34" charset="0"/>
                <a:cs typeface="Mangal" panose="00000400000000000000" pitchFamily="2"/>
              </a:rPr>
              <a:t>THE SYMPHONY OF NATURE AND HUMAN PSYCHE: A COMPARATIVE STUDY OF WORDSWORTH AND FROST AS POETS OF NATURE AND HUMANITY</a:t>
            </a:r>
            <a:endParaRPr lang="en-US" sz="4000" dirty="0"/>
          </a:p>
        </p:txBody>
      </p:sp>
      <p:sp>
        <p:nvSpPr>
          <p:cNvPr id="4" name="TextBox 3">
            <a:extLst>
              <a:ext uri="{FF2B5EF4-FFF2-40B4-BE49-F238E27FC236}">
                <a16:creationId xmlns:a16="http://schemas.microsoft.com/office/drawing/2014/main" id="{68E09368-DFAA-5621-70A4-328FB31DFCE0}"/>
              </a:ext>
            </a:extLst>
          </p:cNvPr>
          <p:cNvSpPr txBox="1"/>
          <p:nvPr/>
        </p:nvSpPr>
        <p:spPr>
          <a:xfrm>
            <a:off x="7529086" y="5288280"/>
            <a:ext cx="4495274" cy="1336904"/>
          </a:xfrm>
          <a:prstGeom prst="rect">
            <a:avLst/>
          </a:prstGeom>
          <a:noFill/>
        </p:spPr>
        <p:txBody>
          <a:bodyPr wrap="square">
            <a:spAutoFit/>
          </a:bodyPr>
          <a:lstStyle/>
          <a:p>
            <a:pPr marL="0" marR="0" algn="r">
              <a:lnSpc>
                <a:spcPct val="115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Mangal" panose="02040503050203030202" pitchFamily="18" charset="0"/>
              </a:rPr>
              <a:t>Rekha Goel</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800"/>
              </a:spcAft>
            </a:pPr>
            <a:r>
              <a:rPr lang="en-US" sz="2000" kern="100"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800"/>
              </a:spcAft>
            </a:pPr>
            <a:r>
              <a:rPr lang="en-US" sz="2000" kern="100" dirty="0">
                <a:effectLst/>
                <a:latin typeface="Times New Roman" panose="02020603050405020304" pitchFamily="18" charset="0"/>
                <a:ea typeface="Calibri" panose="020F0502020204030204" pitchFamily="34" charset="0"/>
                <a:cs typeface="Mangal" panose="02040503050203030202" pitchFamily="18" charset="0"/>
              </a:rPr>
              <a:t>University of Technology, Jaipur</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259592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77EC3-9ADB-8D11-AA29-991257B02483}"/>
              </a:ext>
            </a:extLst>
          </p:cNvPr>
          <p:cNvSpPr>
            <a:spLocks noGrp="1"/>
          </p:cNvSpPr>
          <p:nvPr>
            <p:ph type="title"/>
          </p:nvPr>
        </p:nvSpPr>
        <p:spPr>
          <a:xfrm>
            <a:off x="336754" y="365125"/>
            <a:ext cx="11518490" cy="770501"/>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5AE40B40-CFDD-74F7-DB6D-40B594964DB6}"/>
              </a:ext>
            </a:extLst>
          </p:cNvPr>
          <p:cNvSpPr>
            <a:spLocks noGrp="1"/>
          </p:cNvSpPr>
          <p:nvPr>
            <p:ph idx="1"/>
          </p:nvPr>
        </p:nvSpPr>
        <p:spPr>
          <a:xfrm>
            <a:off x="336754" y="1253331"/>
            <a:ext cx="11708102" cy="5427688"/>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Nature writing is essential for emotional persons trying to escape city stress. This was exceptional in the case of preacher and nature enthusiast William Wordsworth. Like earlier English sonnets, his emphasized nature's importance and power to inspire and delight. </a:t>
            </a:r>
          </a:p>
          <a:p>
            <a:pPr algn="just">
              <a:lnSpc>
                <a:spcPct val="150000"/>
              </a:lnSpc>
            </a:pPr>
            <a:r>
              <a:rPr lang="en-US" sz="1800" dirty="0">
                <a:latin typeface="Times New Roman" panose="02020603050405020304" pitchFamily="18" charset="0"/>
                <a:cs typeface="Times New Roman" panose="02020603050405020304" pitchFamily="18" charset="0"/>
              </a:rPr>
              <a:t>William Wordsworth and Robert Frost wrote sonnets about nature, but their views differed. Wordsworth, a high priest of nature, created a new philosophical system and view of nature. Frost, on the other hand, did not feel inspired or happy by nature. </a:t>
            </a:r>
          </a:p>
          <a:p>
            <a:pPr algn="just">
              <a:lnSpc>
                <a:spcPct val="150000"/>
              </a:lnSpc>
            </a:pPr>
            <a:r>
              <a:rPr lang="en-US" sz="1800" dirty="0">
                <a:latin typeface="Times New Roman" panose="02020603050405020304" pitchFamily="18" charset="0"/>
                <a:cs typeface="Times New Roman" panose="02020603050405020304" pitchFamily="18" charset="0"/>
              </a:rPr>
              <a:t>Romantics linked nature and spirit in two ways. One perspective thought nature could perceive and respond to man's emotions, while the other felt nature penetrated humanity and the world. Wordsworth and Coleridge, noted for their empathic view of nature and inventive expressive music, created history in 1798.</a:t>
            </a:r>
          </a:p>
          <a:p>
            <a:pPr algn="just">
              <a:lnSpc>
                <a:spcPct val="150000"/>
              </a:lnSpc>
            </a:pPr>
            <a:r>
              <a:rPr lang="en-US" sz="1800" dirty="0">
                <a:latin typeface="Times New Roman" panose="02020603050405020304" pitchFamily="18" charset="0"/>
                <a:cs typeface="Times New Roman" panose="02020603050405020304" pitchFamily="18" charset="0"/>
              </a:rPr>
              <a:t>His poem</a:t>
            </a:r>
            <a:r>
              <a:rPr lang="en-US"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Halting by Woods on a Snowy Evening represented Robert Frost's view of nature, unlike English romantic painters. </a:t>
            </a: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513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6C016-D1AD-BD27-CB08-8561160BCD9D}"/>
              </a:ext>
            </a:extLst>
          </p:cNvPr>
          <p:cNvSpPr>
            <a:spLocks noGrp="1"/>
          </p:cNvSpPr>
          <p:nvPr>
            <p:ph type="title"/>
          </p:nvPr>
        </p:nvSpPr>
        <p:spPr>
          <a:xfrm>
            <a:off x="294969" y="365125"/>
            <a:ext cx="11602062" cy="947481"/>
          </a:xfrm>
        </p:spPr>
        <p:txBody>
          <a:bodyPr>
            <a:normAutofit/>
          </a:bodyPr>
          <a:lstStyle/>
          <a:p>
            <a:pPr algn="ctr"/>
            <a:r>
              <a:rPr lang="en-US" sz="4000" b="1" dirty="0">
                <a:latin typeface="Times New Roman" panose="02020603050405020304" pitchFamily="18" charset="0"/>
                <a:cs typeface="Times New Roman" panose="02020603050405020304" pitchFamily="18" charset="0"/>
              </a:rPr>
              <a:t>LITERATURE REVIEW </a:t>
            </a:r>
          </a:p>
        </p:txBody>
      </p:sp>
      <p:sp>
        <p:nvSpPr>
          <p:cNvPr id="5" name="TextBox 4">
            <a:extLst>
              <a:ext uri="{FF2B5EF4-FFF2-40B4-BE49-F238E27FC236}">
                <a16:creationId xmlns:a16="http://schemas.microsoft.com/office/drawing/2014/main" id="{823AB6C2-8DC4-9A66-B5DE-C596985BE89F}"/>
              </a:ext>
            </a:extLst>
          </p:cNvPr>
          <p:cNvSpPr txBox="1"/>
          <p:nvPr/>
        </p:nvSpPr>
        <p:spPr>
          <a:xfrm>
            <a:off x="294969" y="1312606"/>
            <a:ext cx="11695472" cy="5404300"/>
          </a:xfrm>
          <a:prstGeom prst="rect">
            <a:avLst/>
          </a:prstGeom>
          <a:noFill/>
        </p:spPr>
        <p:txBody>
          <a:bodyPr wrap="square">
            <a:spAutoFit/>
          </a:bodyPr>
          <a:lstStyle/>
          <a:p>
            <a:pPr marL="0" marR="0" algn="just">
              <a:lnSpc>
                <a:spcPct val="150000"/>
              </a:lnSpc>
              <a:spcBef>
                <a:spcPts val="0"/>
              </a:spcBef>
              <a:spcAft>
                <a:spcPts val="800"/>
              </a:spcAft>
            </a:pPr>
            <a:r>
              <a:rPr lang="en-US" sz="1800" b="1" kern="100" dirty="0">
                <a:effectLst/>
                <a:latin typeface="Times New Roman" panose="02020603050405020304" pitchFamily="18" charset="0"/>
                <a:ea typeface="Calibri" panose="020F0502020204030204" pitchFamily="34" charset="0"/>
                <a:cs typeface="Mangal" panose="00000400000000000000" pitchFamily="2"/>
              </a:rPr>
              <a:t>Murtaza, et al. (2020)</a:t>
            </a:r>
            <a:r>
              <a:rPr lang="en-US" sz="1800" kern="100" dirty="0">
                <a:effectLst/>
                <a:latin typeface="Times New Roman" panose="02020603050405020304" pitchFamily="18" charset="0"/>
                <a:ea typeface="Calibri" panose="020F0502020204030204" pitchFamily="34" charset="0"/>
                <a:cs typeface="Mangal" panose="00000400000000000000" pitchFamily="2"/>
              </a:rPr>
              <a:t> examined that Wordsworth's Ode from a structuralist perspective, examining its structure based on </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structural principles. It links Romantic poetry, which glorifies author subjectivity, with structuralism, which believes in author's death. The review analyzes the ode's parallels, echoes, repetitions, contrasts, and patterns of language and imagery, as well as its relationship with genre tradition.</a:t>
            </a:r>
          </a:p>
          <a:p>
            <a:pPr algn="just">
              <a:lnSpc>
                <a:spcPct val="150000"/>
              </a:lnSpc>
              <a:spcAft>
                <a:spcPts val="800"/>
              </a:spcAft>
            </a:pPr>
            <a:r>
              <a:rPr lang="en-US" b="1" u="sng" kern="100" dirty="0">
                <a:effectLst/>
                <a:latin typeface="Times New Roman" panose="02020603050405020304" pitchFamily="18" charset="0"/>
                <a:ea typeface="Calibri" panose="020F0502020204030204" pitchFamily="34" charset="0"/>
                <a:cs typeface="Times New Roman" panose="02020603050405020304" pitchFamily="18" charset="0"/>
              </a:rPr>
              <a:t>NATURE IN ROBERT FROST</a:t>
            </a:r>
            <a:endParaRPr lang="en-US" u="sng"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Frost's poetry often uses nature imagery, focusing on human psychology rather than nature's workings. He uses rural scenes, landscapes, and homely farmers to illustrate his struggles with everyday experiences. Frost's stoical, honest, and accepting attitude is evident in his use of nature as a background, connecting it to human situations and concerns. His poetry conveys the message of man for mankind.</a:t>
            </a:r>
          </a:p>
          <a:p>
            <a:pPr marL="0" marR="0" algn="just">
              <a:lnSpc>
                <a:spcPct val="150000"/>
              </a:lnSpc>
              <a:spcBef>
                <a:spcPts val="0"/>
              </a:spcBef>
              <a:spcAft>
                <a:spcPts val="800"/>
              </a:spcAft>
            </a:pP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Robert Frost viewed nature as an alien force capable of destroying humans, yet also saw the struggle with it as a heroic battle</a:t>
            </a:r>
            <a:r>
              <a:rPr lang="en-US" i="1"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kern="100" dirty="0">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endParaRPr lang="en-US" sz="1600" kern="100" dirty="0">
              <a:effectLst/>
              <a:latin typeface="Calibri" panose="020F0502020204030204" pitchFamily="34" charset="0"/>
              <a:ea typeface="Calibri" panose="020F0502020204030204" pitchFamily="34" charset="0"/>
              <a:cs typeface="Mangal" panose="00000400000000000000" pitchFamily="2"/>
            </a:endParaRPr>
          </a:p>
        </p:txBody>
      </p:sp>
    </p:spTree>
    <p:extLst>
      <p:ext uri="{BB962C8B-B14F-4D97-AF65-F5344CB8AC3E}">
        <p14:creationId xmlns:p14="http://schemas.microsoft.com/office/powerpoint/2010/main" val="969456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BDC6C4-E8DE-70BD-1847-FD3A0FFD4A3D}"/>
              </a:ext>
            </a:extLst>
          </p:cNvPr>
          <p:cNvSpPr>
            <a:spLocks noGrp="1"/>
          </p:cNvSpPr>
          <p:nvPr>
            <p:ph idx="1"/>
          </p:nvPr>
        </p:nvSpPr>
        <p:spPr>
          <a:xfrm>
            <a:off x="351505" y="235692"/>
            <a:ext cx="11712676" cy="4351338"/>
          </a:xfrm>
        </p:spPr>
        <p:txBody>
          <a:bodyPr>
            <a:normAutofit fontScale="25000" lnSpcReduction="20000"/>
          </a:bodyPr>
          <a:lstStyle/>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“There is much in nature against us. But we forget:</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Take nature altogether since time began,</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Including human nature, in peace and war,</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And it must be a little more in favor of man,</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Say a fraction of one percent at the very least,</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Or our number living wouldn't be steadily more,</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R="0" indent="0" algn="ctr">
              <a:lnSpc>
                <a:spcPct val="170000"/>
              </a:lnSpc>
              <a:spcBef>
                <a:spcPts val="0"/>
              </a:spcBef>
              <a:spcAft>
                <a:spcPts val="80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Our hold on the planet wouldn't have so increased.”</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50000"/>
              </a:lnSpc>
              <a:spcBef>
                <a:spcPts val="0"/>
              </a:spcBef>
              <a:spcAft>
                <a:spcPts val="800"/>
              </a:spcAft>
              <a:buNone/>
            </a:pPr>
            <a:r>
              <a:rPr lang="en-US" sz="7200" kern="100" dirty="0">
                <a:effectLst/>
                <a:latin typeface="Times New Roman" panose="02020603050405020304" pitchFamily="18" charset="0"/>
                <a:ea typeface="Calibri" panose="020F0502020204030204" pitchFamily="34" charset="0"/>
                <a:cs typeface="Times New Roman" panose="02020603050405020304" pitchFamily="18" charset="0"/>
              </a:rPr>
              <a:t>Frost acknowledges the separation of nature and man, viewing the harsh realities of the natural world as different aspects of reality that can be embraced in poetry, despite his love for natural beauty. The poem Stopping by the Woods on a Snowy Evening expresses Frost's love for nature, but ultimately emphasizes that life is more important than the beauty of the woods:</a:t>
            </a:r>
          </a:p>
          <a:p>
            <a:pPr marL="0" marR="0" indent="0" algn="ctr">
              <a:lnSpc>
                <a:spcPct val="150000"/>
              </a:lnSpc>
              <a:spcBef>
                <a:spcPts val="0"/>
              </a:spcBef>
              <a:spcAft>
                <a:spcPts val="80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“The woods are lovely dark and deep,</a:t>
            </a:r>
            <a:endParaRPr lang="en-US" sz="7200" kern="100" dirty="0">
              <a:latin typeface="Times New Roman" panose="02020603050405020304" pitchFamily="18" charset="0"/>
              <a:ea typeface="Calibri" panose="020F0502020204030204" pitchFamily="34" charset="0"/>
              <a:cs typeface="Times New Roman" panose="02020603050405020304" pitchFamily="18" charset="0"/>
            </a:endParaRPr>
          </a:p>
          <a:p>
            <a:pPr marL="0" marR="0" indent="0" algn="ctr">
              <a:lnSpc>
                <a:spcPct val="150000"/>
              </a:lnSpc>
              <a:spcBef>
                <a:spcPts val="0"/>
              </a:spcBef>
              <a:spcAft>
                <a:spcPts val="80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But I have promises to keep,</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ctr">
              <a:lnSpc>
                <a:spcPct val="150000"/>
              </a:lnSpc>
              <a:spcBef>
                <a:spcPts val="0"/>
              </a:spcBef>
              <a:spcAft>
                <a:spcPts val="80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And miles to go before I sleep,</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ctr">
              <a:lnSpc>
                <a:spcPct val="150000"/>
              </a:lnSpc>
              <a:spcBef>
                <a:spcPts val="0"/>
              </a:spcBef>
              <a:spcAft>
                <a:spcPts val="800"/>
              </a:spcAft>
              <a:buNone/>
            </a:pPr>
            <a:r>
              <a:rPr lang="en-US" sz="7200" i="1" kern="100" dirty="0">
                <a:effectLst/>
                <a:latin typeface="Times New Roman" panose="02020603050405020304" pitchFamily="18" charset="0"/>
                <a:ea typeface="Calibri" panose="020F0502020204030204" pitchFamily="34" charset="0"/>
                <a:cs typeface="Times New Roman" panose="02020603050405020304" pitchFamily="18" charset="0"/>
              </a:rPr>
              <a:t>And miles to go before I sleep.”</a:t>
            </a:r>
            <a:endParaRPr lang="en-US" sz="72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34975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18E4CD1-4F49-10F4-F6A9-E539E1DEA569}"/>
              </a:ext>
            </a:extLst>
          </p:cNvPr>
          <p:cNvSpPr txBox="1"/>
          <p:nvPr/>
        </p:nvSpPr>
        <p:spPr>
          <a:xfrm>
            <a:off x="220718" y="962979"/>
            <a:ext cx="11603420" cy="2638158"/>
          </a:xfrm>
          <a:prstGeom prst="rect">
            <a:avLst/>
          </a:prstGeom>
          <a:noFill/>
        </p:spPr>
        <p:txBody>
          <a:bodyPr wrap="square">
            <a:spAutoFit/>
          </a:bodyPr>
          <a:lstStyle/>
          <a:p>
            <a:pPr marL="285750" marR="0" indent="-285750" algn="just">
              <a:lnSpc>
                <a:spcPct val="150000"/>
              </a:lnSpc>
              <a:spcBef>
                <a:spcPts val="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Wordsworth's poetry blends personal, spiritual, and mystical experiences with the motif of the spirit in nature and man. He merges mind and environment to show the hidden similarities between nature and morality. Frost, unlike Wordsworth, views nature as foreign and worldly. Wordsworth emphasises nature's healing power, whereas Frost emphasises humanity.</a:t>
            </a:r>
            <a:endParaRPr lang="en-US" sz="1600" kern="100" dirty="0">
              <a:effectLst/>
              <a:latin typeface="Calibri" panose="020F0502020204030204" pitchFamily="34" charset="0"/>
              <a:ea typeface="Calibri" panose="020F0502020204030204" pitchFamily="34" charset="0"/>
              <a:cs typeface="Mangal" panose="00000400000000000000" pitchFamily="2"/>
            </a:endParaRPr>
          </a:p>
          <a:p>
            <a:pPr marL="285750" marR="0" indent="-285750" algn="just">
              <a:lnSpc>
                <a:spcPct val="150000"/>
              </a:lnSpc>
              <a:spcBef>
                <a:spcPts val="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Frost's poetry records personal experience, whereas Wordsworth's reveals truth. Wordsworth focusses on nature's beauty and Frost on humans, both seeking seclusion and joy. </a:t>
            </a:r>
          </a:p>
        </p:txBody>
      </p:sp>
      <p:sp>
        <p:nvSpPr>
          <p:cNvPr id="6" name="TextBox 5">
            <a:extLst>
              <a:ext uri="{FF2B5EF4-FFF2-40B4-BE49-F238E27FC236}">
                <a16:creationId xmlns:a16="http://schemas.microsoft.com/office/drawing/2014/main" id="{C0138A01-50B9-61F7-210E-F726B21B2515}"/>
              </a:ext>
            </a:extLst>
          </p:cNvPr>
          <p:cNvSpPr txBox="1"/>
          <p:nvPr/>
        </p:nvSpPr>
        <p:spPr>
          <a:xfrm>
            <a:off x="367862" y="136433"/>
            <a:ext cx="11456276" cy="755400"/>
          </a:xfrm>
          <a:prstGeom prst="rect">
            <a:avLst/>
          </a:prstGeom>
          <a:noFill/>
        </p:spPr>
        <p:txBody>
          <a:bodyPr wrap="square">
            <a:spAutoFit/>
          </a:bodyPr>
          <a:lstStyle/>
          <a:p>
            <a:pPr marR="228600" lvl="0" algn="ctr" rtl="0">
              <a:lnSpc>
                <a:spcPct val="115000"/>
              </a:lnSpc>
              <a:spcBef>
                <a:spcPts val="0"/>
              </a:spcBef>
              <a:spcAft>
                <a:spcPts val="800"/>
              </a:spcAft>
            </a:pPr>
            <a:r>
              <a:rPr lang="en-US" sz="4000" b="1" kern="100" dirty="0">
                <a:effectLst/>
                <a:latin typeface="Times New Roman" panose="02020603050405020304" pitchFamily="18" charset="0"/>
                <a:ea typeface="Calibri" panose="020F0502020204030204" pitchFamily="34" charset="0"/>
                <a:cs typeface="Mangal" panose="00000400000000000000" pitchFamily="2"/>
              </a:rPr>
              <a:t>A COMPARATIVE STUDY</a:t>
            </a:r>
            <a:endParaRPr lang="en-US" sz="3600" kern="100" dirty="0">
              <a:effectLst/>
              <a:latin typeface="Calibri" panose="020F0502020204030204" pitchFamily="34" charset="0"/>
              <a:ea typeface="Calibri" panose="020F0502020204030204" pitchFamily="34" charset="0"/>
              <a:cs typeface="Mangal" panose="00000400000000000000" pitchFamily="2"/>
            </a:endParaRPr>
          </a:p>
        </p:txBody>
      </p:sp>
      <p:sp>
        <p:nvSpPr>
          <p:cNvPr id="8" name="TextBox 7">
            <a:extLst>
              <a:ext uri="{FF2B5EF4-FFF2-40B4-BE49-F238E27FC236}">
                <a16:creationId xmlns:a16="http://schemas.microsoft.com/office/drawing/2014/main" id="{87C93EC1-BB93-FA9B-4337-DCA601BAC360}"/>
              </a:ext>
            </a:extLst>
          </p:cNvPr>
          <p:cNvSpPr txBox="1"/>
          <p:nvPr/>
        </p:nvSpPr>
        <p:spPr>
          <a:xfrm>
            <a:off x="294290" y="4301288"/>
            <a:ext cx="11603420" cy="2227982"/>
          </a:xfrm>
          <a:prstGeom prst="rect">
            <a:avLst/>
          </a:prstGeom>
          <a:noFill/>
        </p:spPr>
        <p:txBody>
          <a:bodyPr wrap="square">
            <a:spAutoFit/>
          </a:bodyPr>
          <a:lstStyle/>
          <a:p>
            <a:pPr marL="285750" marR="0" indent="-285750" algn="just">
              <a:lnSpc>
                <a:spcPct val="150000"/>
              </a:lnSpc>
              <a:spcBef>
                <a:spcPts val="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This study compares the stylistic presentations of English Romantic William Wordsworth and Modern American Robert Frost, focusing on their unique approach to the common subject of "Nature.“</a:t>
            </a:r>
          </a:p>
          <a:p>
            <a:pPr marL="285750" marR="0" indent="-285750" algn="just">
              <a:lnSpc>
                <a:spcPct val="150000"/>
              </a:lnSpc>
              <a:spcBef>
                <a:spcPts val="0"/>
              </a:spcBef>
              <a:spcAft>
                <a:spcPts val="800"/>
              </a:spcAft>
              <a:buFont typeface="Arial" panose="020B0604020202020204" pitchFamily="34" charset="0"/>
              <a:buChar char="•"/>
            </a:pPr>
            <a:r>
              <a:rPr lang="en-US" sz="1800" kern="100" dirty="0">
                <a:effectLst/>
                <a:latin typeface="Times New Roman" panose="02020603050405020304" pitchFamily="18" charset="0"/>
                <a:ea typeface="Calibri" panose="020F0502020204030204" pitchFamily="34" charset="0"/>
                <a:cs typeface="Mangal" panose="00000400000000000000" pitchFamily="2"/>
              </a:rPr>
              <a:t> Both poets advocate for humanity and beauty, despite their differences in color or cast. Although the study may have some limitations due to limited resources, it provides a useful guideline for future comparative literature research, allowing for better discussions on similar topics. </a:t>
            </a:r>
            <a:endParaRPr lang="en-US" sz="1600" kern="100" dirty="0">
              <a:effectLst/>
              <a:latin typeface="Calibri" panose="020F0502020204030204" pitchFamily="34" charset="0"/>
              <a:ea typeface="Calibri" panose="020F0502020204030204" pitchFamily="34" charset="0"/>
              <a:cs typeface="Mangal" panose="00000400000000000000" pitchFamily="2"/>
            </a:endParaRPr>
          </a:p>
        </p:txBody>
      </p:sp>
      <p:sp>
        <p:nvSpPr>
          <p:cNvPr id="10" name="TextBox 9">
            <a:extLst>
              <a:ext uri="{FF2B5EF4-FFF2-40B4-BE49-F238E27FC236}">
                <a16:creationId xmlns:a16="http://schemas.microsoft.com/office/drawing/2014/main" id="{B609133C-3D03-EE31-71FC-2D6B92450C53}"/>
              </a:ext>
            </a:extLst>
          </p:cNvPr>
          <p:cNvSpPr txBox="1"/>
          <p:nvPr/>
        </p:nvSpPr>
        <p:spPr>
          <a:xfrm>
            <a:off x="567559" y="3601137"/>
            <a:ext cx="11161986" cy="755400"/>
          </a:xfrm>
          <a:prstGeom prst="rect">
            <a:avLst/>
          </a:prstGeom>
          <a:noFill/>
        </p:spPr>
        <p:txBody>
          <a:bodyPr wrap="square">
            <a:spAutoFit/>
          </a:bodyPr>
          <a:lstStyle/>
          <a:p>
            <a:pPr marL="0" marR="0" algn="ctr">
              <a:lnSpc>
                <a:spcPct val="115000"/>
              </a:lnSpc>
              <a:spcBef>
                <a:spcPts val="0"/>
              </a:spcBef>
              <a:spcAft>
                <a:spcPts val="800"/>
              </a:spcAft>
            </a:pPr>
            <a:r>
              <a:rPr lang="en-US" sz="4000" b="1" kern="100" dirty="0">
                <a:effectLst/>
                <a:latin typeface="Times New Roman" panose="02020603050405020304" pitchFamily="18" charset="0"/>
                <a:ea typeface="Calibri" panose="020F0502020204030204" pitchFamily="34" charset="0"/>
                <a:cs typeface="Mangal" panose="00000400000000000000" pitchFamily="2"/>
              </a:rPr>
              <a:t>CONCLUSION</a:t>
            </a:r>
            <a:endParaRPr lang="en-US" sz="3600" kern="100" dirty="0">
              <a:effectLst/>
              <a:latin typeface="Calibri" panose="020F0502020204030204" pitchFamily="34" charset="0"/>
              <a:ea typeface="Calibri" panose="020F0502020204030204" pitchFamily="34" charset="0"/>
              <a:cs typeface="Mangal" panose="00000400000000000000" pitchFamily="2"/>
            </a:endParaRPr>
          </a:p>
        </p:txBody>
      </p:sp>
    </p:spTree>
    <p:extLst>
      <p:ext uri="{BB962C8B-B14F-4D97-AF65-F5344CB8AC3E}">
        <p14:creationId xmlns:p14="http://schemas.microsoft.com/office/powerpoint/2010/main" val="445062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0B59B-92FB-18FA-587F-0800B645EBA1}"/>
              </a:ext>
            </a:extLst>
          </p:cNvPr>
          <p:cNvSpPr>
            <a:spLocks noGrp="1"/>
          </p:cNvSpPr>
          <p:nvPr>
            <p:ph type="title"/>
          </p:nvPr>
        </p:nvSpPr>
        <p:spPr>
          <a:xfrm>
            <a:off x="0" y="624110"/>
            <a:ext cx="12192000" cy="640810"/>
          </a:xfrm>
        </p:spPr>
        <p:txBody>
          <a:bodyPr>
            <a:noAutofit/>
          </a:bodyPr>
          <a:lstStyle/>
          <a:p>
            <a:pPr algn="ctr"/>
            <a:r>
              <a:rPr lang="en-US" sz="4000" b="1" dirty="0">
                <a:latin typeface="Times New Roman" panose="02020603050405020304" pitchFamily="18" charset="0"/>
                <a:cs typeface="Times New Roman" panose="02020603050405020304" pitchFamily="18" charset="0"/>
              </a:rPr>
              <a:t> REFERENCES</a:t>
            </a:r>
          </a:p>
        </p:txBody>
      </p:sp>
      <p:sp>
        <p:nvSpPr>
          <p:cNvPr id="3" name="Content Placeholder 2">
            <a:extLst>
              <a:ext uri="{FF2B5EF4-FFF2-40B4-BE49-F238E27FC236}">
                <a16:creationId xmlns:a16="http://schemas.microsoft.com/office/drawing/2014/main" id="{92A78E9B-C599-4EB5-01FD-B12DB18ADF42}"/>
              </a:ext>
            </a:extLst>
          </p:cNvPr>
          <p:cNvSpPr>
            <a:spLocks noGrp="1"/>
          </p:cNvSpPr>
          <p:nvPr>
            <p:ph idx="1"/>
          </p:nvPr>
        </p:nvSpPr>
        <p:spPr>
          <a:xfrm>
            <a:off x="655320" y="1752600"/>
            <a:ext cx="11018520" cy="3322320"/>
          </a:xfrm>
        </p:spPr>
        <p:txBody>
          <a:bodyPr>
            <a:normAutofit/>
          </a:bodyPr>
          <a:lstStyle/>
          <a:p>
            <a:pPr algn="just"/>
            <a:r>
              <a:rPr lang="en-US" sz="1900" dirty="0">
                <a:latin typeface="Times New Roman" panose="02020603050405020304" pitchFamily="18" charset="0"/>
                <a:cs typeface="Times New Roman" panose="02020603050405020304" pitchFamily="18" charset="0"/>
              </a:rPr>
              <a:t>Ramya, C. (2020). Contemporary Contemplations On Comparative Literature (Vol. 1). </a:t>
            </a:r>
            <a:r>
              <a:rPr lang="en-US" sz="1900" dirty="0" err="1">
                <a:latin typeface="Times New Roman" panose="02020603050405020304" pitchFamily="18" charset="0"/>
                <a:cs typeface="Times New Roman" panose="02020603050405020304" pitchFamily="18" charset="0"/>
              </a:rPr>
              <a:t>Uttkarsh</a:t>
            </a:r>
            <a:r>
              <a:rPr lang="en-US" sz="1900" dirty="0">
                <a:latin typeface="Times New Roman" panose="02020603050405020304" pitchFamily="18" charset="0"/>
                <a:cs typeface="Times New Roman" panose="02020603050405020304" pitchFamily="18" charset="0"/>
              </a:rPr>
              <a:t> </a:t>
            </a:r>
            <a:r>
              <a:rPr lang="en-US" sz="1900" dirty="0" err="1">
                <a:latin typeface="Times New Roman" panose="02020603050405020304" pitchFamily="18" charset="0"/>
                <a:cs typeface="Times New Roman" panose="02020603050405020304" pitchFamily="18" charset="0"/>
              </a:rPr>
              <a:t>Prakashan</a:t>
            </a:r>
            <a:r>
              <a:rPr lang="en-US" sz="1900" dirty="0">
                <a:latin typeface="Times New Roman" panose="02020603050405020304" pitchFamily="18" charset="0"/>
                <a:cs typeface="Times New Roman" panose="02020603050405020304" pitchFamily="18" charset="0"/>
              </a:rPr>
              <a:t>.</a:t>
            </a:r>
          </a:p>
          <a:p>
            <a:pPr algn="just"/>
            <a:r>
              <a:rPr lang="en-US" sz="1900" dirty="0" err="1">
                <a:latin typeface="Times New Roman" panose="02020603050405020304" pitchFamily="18" charset="0"/>
                <a:cs typeface="Times New Roman" panose="02020603050405020304" pitchFamily="18" charset="0"/>
              </a:rPr>
              <a:t>Mandhu</a:t>
            </a:r>
            <a:r>
              <a:rPr lang="en-US" sz="1900" dirty="0">
                <a:latin typeface="Times New Roman" panose="02020603050405020304" pitchFamily="18" charset="0"/>
                <a:cs typeface="Times New Roman" panose="02020603050405020304" pitchFamily="18" charset="0"/>
              </a:rPr>
              <a:t>, M. (2022). ‘Experiments in Form and Genre’: Dark Pastoral in the Poetry of William Wordsworth and Samuel Taylor Coleridge (Doctoral dissertation, University of Sheffield).</a:t>
            </a:r>
          </a:p>
          <a:p>
            <a:pPr algn="just"/>
            <a:r>
              <a:rPr lang="en-US" sz="1900" dirty="0">
                <a:latin typeface="Times New Roman" panose="02020603050405020304" pitchFamily="18" charset="0"/>
                <a:cs typeface="Times New Roman" panose="02020603050405020304" pitchFamily="18" charset="0"/>
              </a:rPr>
              <a:t>Xu, G. (2023). At the Heart of Romanticism: Blood Circulation in the Works of William Blake, Percy Bysshe Shelley, John Keats, and Mary Shelley.</a:t>
            </a:r>
          </a:p>
          <a:p>
            <a:pPr algn="just"/>
            <a:r>
              <a:rPr lang="en-US" sz="1900" dirty="0" err="1">
                <a:latin typeface="Times New Roman" panose="02020603050405020304" pitchFamily="18" charset="0"/>
                <a:cs typeface="Times New Roman" panose="02020603050405020304" pitchFamily="18" charset="0"/>
              </a:rPr>
              <a:t>Lingling</a:t>
            </a:r>
            <a:r>
              <a:rPr lang="en-US" sz="1900" dirty="0">
                <a:latin typeface="Times New Roman" panose="02020603050405020304" pitchFamily="18" charset="0"/>
                <a:cs typeface="Times New Roman" panose="02020603050405020304" pitchFamily="18" charset="0"/>
              </a:rPr>
              <a:t>, X., &amp; Fen, G. (2021, March). Ecological Ethics in Emily Dickinson’s Nature Poems. In Forum for World Literature Studies (Vol. 13, No. 1, pp. 1-18). Wuhan </a:t>
            </a:r>
            <a:r>
              <a:rPr lang="en-US" sz="1900" dirty="0" err="1">
                <a:latin typeface="Times New Roman" panose="02020603050405020304" pitchFamily="18" charset="0"/>
                <a:cs typeface="Times New Roman" panose="02020603050405020304" pitchFamily="18" charset="0"/>
              </a:rPr>
              <a:t>Guoyang</a:t>
            </a:r>
            <a:r>
              <a:rPr lang="en-US" sz="1900" dirty="0">
                <a:latin typeface="Times New Roman" panose="02020603050405020304" pitchFamily="18" charset="0"/>
                <a:cs typeface="Times New Roman" panose="02020603050405020304" pitchFamily="18" charset="0"/>
              </a:rPr>
              <a:t> Union Culture &amp; Education Company.</a:t>
            </a:r>
          </a:p>
          <a:p>
            <a:pPr algn="just"/>
            <a:r>
              <a:rPr lang="en-US" sz="1900" dirty="0">
                <a:latin typeface="Times New Roman" panose="02020603050405020304" pitchFamily="18" charset="0"/>
                <a:cs typeface="Times New Roman" panose="02020603050405020304" pitchFamily="18" charset="0"/>
              </a:rPr>
              <a:t>Murtaza, G., Shafiq, Q., &amp; Aqeel, A. (2020). A Structuralist Analysis of Wordsworth’s Ode: Intimations of Immortality from Recollections of Early Childhood. </a:t>
            </a:r>
            <a:r>
              <a:rPr lang="en-US" sz="1900" dirty="0" err="1">
                <a:latin typeface="Times New Roman" panose="02020603050405020304" pitchFamily="18" charset="0"/>
                <a:cs typeface="Times New Roman" panose="02020603050405020304" pitchFamily="18" charset="0"/>
              </a:rPr>
              <a:t>sjesr</a:t>
            </a:r>
            <a:r>
              <a:rPr lang="en-US" sz="1900" dirty="0">
                <a:latin typeface="Times New Roman" panose="02020603050405020304" pitchFamily="18" charset="0"/>
                <a:cs typeface="Times New Roman" panose="02020603050405020304" pitchFamily="18" charset="0"/>
              </a:rPr>
              <a:t>, 3(3), 58-64.</a:t>
            </a:r>
          </a:p>
          <a:p>
            <a:endParaRPr lang="en-US" dirty="0"/>
          </a:p>
        </p:txBody>
      </p:sp>
    </p:spTree>
    <p:extLst>
      <p:ext uri="{BB962C8B-B14F-4D97-AF65-F5344CB8AC3E}">
        <p14:creationId xmlns:p14="http://schemas.microsoft.com/office/powerpoint/2010/main" val="1759192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Facet</Template>
  <TotalTime>61</TotalTime>
  <Words>887</Words>
  <Application>Microsoft Office PowerPoint</Application>
  <PresentationFormat>Widescreen</PresentationFormat>
  <Paragraphs>38</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Century Gothic</vt:lpstr>
      <vt:lpstr>Times New Roman</vt:lpstr>
      <vt:lpstr>Wingdings 3</vt:lpstr>
      <vt:lpstr>Wisp</vt:lpstr>
      <vt:lpstr>THE SYMPHONY OF NATURE AND HUMAN PSYCHE: A COMPARATIVE STUDY OF WORDSWORTH AND FROST AS POETS OF NATURE AND HUMANITY</vt:lpstr>
      <vt:lpstr>INTRODUCTION</vt:lpstr>
      <vt:lpstr>LITERATURE REVIEW </vt:lpstr>
      <vt:lpstr>PowerPoint Presentation</vt:lpstr>
      <vt:lpstr>PowerPoint Presentation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SYMPHONY OF NATURE AND HUMAN PSYCHE: A COMPARATIVE STUDY OF WORDSWORTH AND FROST AS POETS OF NATURE AND HUMANITY</dc:title>
  <dc:creator>intel</dc:creator>
  <cp:lastModifiedBy>intel</cp:lastModifiedBy>
  <cp:revision>9</cp:revision>
  <dcterms:created xsi:type="dcterms:W3CDTF">2024-10-09T12:27:19Z</dcterms:created>
  <dcterms:modified xsi:type="dcterms:W3CDTF">2024-10-16T08:19:24Z</dcterms:modified>
</cp:coreProperties>
</file>