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8" d="100"/>
          <a:sy n="58" d="100"/>
        </p:scale>
        <p:origin x="9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944478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926300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984504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190258-34E2-4312-8D31-CE5CCF3CBA30}"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1074757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190258-34E2-4312-8D31-CE5CCF3CBA30}" type="datetimeFigureOut">
              <a:rPr lang="en-US" smtClean="0"/>
              <a:t>15-Oct-24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257755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190258-34E2-4312-8D31-CE5CCF3CBA30}"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1956157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190258-34E2-4312-8D31-CE5CCF3CBA30}" type="datetimeFigureOut">
              <a:rPr lang="en-US" smtClean="0"/>
              <a:t>15-Oct-24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758419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190258-34E2-4312-8D31-CE5CCF3CBA30}"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2589555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190258-34E2-4312-8D31-CE5CCF3CBA30}"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1239743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272158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336C294-B4A5-42B8-83DA-117B32AD263A}"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260327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0190258-34E2-4312-8D31-CE5CCF3CBA30}"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222955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0190258-34E2-4312-8D31-CE5CCF3CBA30}"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6C294-B4A5-42B8-83DA-117B32AD263A}"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74790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0190258-34E2-4312-8D31-CE5CCF3CBA30}"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2298841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1466839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190258-34E2-4312-8D31-CE5CCF3CBA30}"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36C294-B4A5-42B8-83DA-117B32AD263A}" type="slidenum">
              <a:rPr lang="en-US" smtClean="0"/>
              <a:t>‹#›</a:t>
            </a:fld>
            <a:endParaRPr lang="en-US"/>
          </a:p>
        </p:txBody>
      </p:sp>
    </p:spTree>
    <p:extLst>
      <p:ext uri="{BB962C8B-B14F-4D97-AF65-F5344CB8AC3E}">
        <p14:creationId xmlns:p14="http://schemas.microsoft.com/office/powerpoint/2010/main" val="2182867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0190258-34E2-4312-8D31-CE5CCF3CBA30}" type="datetimeFigureOut">
              <a:rPr lang="en-US" smtClean="0"/>
              <a:t>15-Oct-24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336C294-B4A5-42B8-83DA-117B32AD263A}" type="slidenum">
              <a:rPr lang="en-US" smtClean="0"/>
              <a:t>‹#›</a:t>
            </a:fld>
            <a:endParaRPr lang="en-US"/>
          </a:p>
        </p:txBody>
      </p:sp>
    </p:spTree>
    <p:extLst>
      <p:ext uri="{BB962C8B-B14F-4D97-AF65-F5344CB8AC3E}">
        <p14:creationId xmlns:p14="http://schemas.microsoft.com/office/powerpoint/2010/main" val="424920870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1BA079-2A13-14AC-A7F9-58C20017B81F}"/>
              </a:ext>
            </a:extLst>
          </p:cNvPr>
          <p:cNvSpPr txBox="1"/>
          <p:nvPr/>
        </p:nvSpPr>
        <p:spPr>
          <a:xfrm>
            <a:off x="1246910" y="1140040"/>
            <a:ext cx="9559636" cy="1315873"/>
          </a:xfrm>
          <a:prstGeom prst="rect">
            <a:avLst/>
          </a:prstGeom>
          <a:noFill/>
        </p:spPr>
        <p:txBody>
          <a:bodyPr wrap="square">
            <a:spAutoFit/>
          </a:bodyPr>
          <a:lstStyle/>
          <a:p>
            <a:pPr marL="0" marR="0" algn="ctr">
              <a:lnSpc>
                <a:spcPct val="150000"/>
              </a:lnSpc>
              <a:spcBef>
                <a:spcPts val="0"/>
              </a:spcBef>
              <a:spcAft>
                <a:spcPts val="800"/>
              </a:spcAft>
            </a:pPr>
            <a:r>
              <a:rPr lang="en-US" sz="2800" b="1" i="1" dirty="0">
                <a:effectLst/>
                <a:latin typeface="Times New Roman" panose="02020603050405020304" pitchFamily="18" charset="0"/>
                <a:ea typeface="Calibri" panose="020F0502020204030204" pitchFamily="34" charset="0"/>
                <a:cs typeface="Mangal" panose="02040503050203030202" pitchFamily="18" charset="0"/>
              </a:rPr>
              <a:t>THE IMPACT OF THE PTOLEMAIC RULE IN EGYPT AND HOW CLEOPATRA LOST HER THRONE TO ROME</a:t>
            </a:r>
            <a:endParaRPr lang="en-US" sz="2800" i="1"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0226A049-3F80-E917-07CD-03488776F124}"/>
              </a:ext>
            </a:extLst>
          </p:cNvPr>
          <p:cNvSpPr txBox="1"/>
          <p:nvPr/>
        </p:nvSpPr>
        <p:spPr>
          <a:xfrm>
            <a:off x="4422371" y="4655265"/>
            <a:ext cx="7597833" cy="1938992"/>
          </a:xfrm>
          <a:prstGeom prst="rect">
            <a:avLst/>
          </a:prstGeom>
          <a:noFill/>
        </p:spPr>
        <p:txBody>
          <a:bodyPr wrap="square">
            <a:spAutoFit/>
          </a:bodyPr>
          <a:lstStyle/>
          <a:p>
            <a:pPr algn="r"/>
            <a:r>
              <a:rPr lang="en-US" sz="2400" b="1" dirty="0">
                <a:effectLst/>
                <a:latin typeface="Times New Roman" panose="02020603050405020304" pitchFamily="18" charset="0"/>
                <a:ea typeface="Calibri" panose="020F0502020204030204" pitchFamily="34" charset="0"/>
                <a:cs typeface="Mangal" panose="02040503050203030202" pitchFamily="18" charset="0"/>
              </a:rPr>
              <a:t>Sana</a:t>
            </a:r>
            <a:r>
              <a:rPr lang="en-US" sz="2400" b="1" spc="5" dirty="0">
                <a:effectLst/>
                <a:latin typeface="Times New Roman" panose="02020603050405020304" pitchFamily="18" charset="0"/>
                <a:ea typeface="Calibri" panose="020F0502020204030204" pitchFamily="34" charset="0"/>
                <a:cs typeface="Mangal" panose="02040503050203030202" pitchFamily="18" charset="0"/>
              </a:rPr>
              <a:t> </a:t>
            </a:r>
            <a:r>
              <a:rPr lang="en-US" sz="2400" b="1" dirty="0">
                <a:effectLst/>
                <a:latin typeface="Times New Roman" panose="02020603050405020304" pitchFamily="18" charset="0"/>
                <a:ea typeface="Calibri" panose="020F0502020204030204" pitchFamily="34" charset="0"/>
                <a:cs typeface="Mangal" panose="02040503050203030202" pitchFamily="18" charset="0"/>
              </a:rPr>
              <a:t>Asrar</a:t>
            </a:r>
            <a:endParaRPr lang="en-US" sz="2400" b="1"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Calibri" panose="020F0502020204030204" pitchFamily="34" charset="0"/>
                <a:cs typeface="Mangal" panose="02040503050203030202" pitchFamily="18" charset="0"/>
              </a:rPr>
              <a:t>Student Researcher </a:t>
            </a:r>
            <a:endParaRPr lang="en-US" sz="2400" b="1"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Calibri" panose="020F0502020204030204" pitchFamily="34" charset="0"/>
                <a:cs typeface="Mangal" panose="02040503050203030202" pitchFamily="18" charset="0"/>
              </a:rPr>
              <a:t>BSc Physics student</a:t>
            </a:r>
            <a:endParaRPr lang="en-US" sz="2400" b="1"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Calibri" panose="020F0502020204030204" pitchFamily="34" charset="0"/>
                <a:cs typeface="Mangal" panose="02040503050203030202" pitchFamily="18" charset="0"/>
              </a:rPr>
              <a:t>Islamic University Of Science and Technology, </a:t>
            </a:r>
            <a:endParaRPr lang="en-US" sz="2400" b="1"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Calibri" panose="020F0502020204030204" pitchFamily="34" charset="0"/>
                <a:cs typeface="Mangal" panose="02040503050203030202" pitchFamily="18" charset="0"/>
              </a:rPr>
              <a:t>Awantipora, Kashmir</a:t>
            </a:r>
            <a:endParaRPr lang="en-US" sz="2400" b="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794388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209F5EE-37B6-7C27-7E65-6824849A1136}"/>
              </a:ext>
            </a:extLst>
          </p:cNvPr>
          <p:cNvSpPr txBox="1"/>
          <p:nvPr/>
        </p:nvSpPr>
        <p:spPr>
          <a:xfrm>
            <a:off x="3049386" y="425007"/>
            <a:ext cx="6093228" cy="916982"/>
          </a:xfrm>
          <a:prstGeom prst="rect">
            <a:avLst/>
          </a:prstGeom>
          <a:noFill/>
        </p:spPr>
        <p:txBody>
          <a:bodyPr wrap="square">
            <a:spAutoFit/>
          </a:bodyPr>
          <a:lstStyle/>
          <a:p>
            <a:pPr marR="0" lvl="0" algn="ctr">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9" name="TextBox 8">
            <a:extLst>
              <a:ext uri="{FF2B5EF4-FFF2-40B4-BE49-F238E27FC236}">
                <a16:creationId xmlns:a16="http://schemas.microsoft.com/office/drawing/2014/main" id="{FEDC33D9-9D8C-F476-C88F-630FCF2097E6}"/>
              </a:ext>
            </a:extLst>
          </p:cNvPr>
          <p:cNvSpPr txBox="1"/>
          <p:nvPr/>
        </p:nvSpPr>
        <p:spPr>
          <a:xfrm>
            <a:off x="897775" y="1341989"/>
            <a:ext cx="10806544" cy="502567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Book of the Dead, written and translated on papyrus, shows how </a:t>
            </a:r>
            <a:r>
              <a:rPr lang="en-US" sz="1800" dirty="0" err="1">
                <a:effectLst/>
                <a:latin typeface="Times New Roman" panose="02020603050405020304" pitchFamily="18" charset="0"/>
                <a:ea typeface="Calibri" panose="020F0502020204030204" pitchFamily="34" charset="0"/>
              </a:rPr>
              <a:t>fascinat</a:t>
            </a:r>
            <a:r>
              <a:rPr lang="en-US" sz="1800" dirty="0">
                <a:effectLst/>
                <a:latin typeface="Times New Roman" panose="02020603050405020304" pitchFamily="18" charset="0"/>
                <a:ea typeface="Calibri" panose="020F0502020204030204" pitchFamily="34" charset="0"/>
              </a:rPr>
              <a:t>- ing the burial practices were and how magnificently the Egyptians preserved their dead. They believed in life after death and that all the objects kept in the coffins would be helpful to them.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Pharaoh was the title used for both male and female rulers. To show that they belonged to the royal family, they wore masks and artificial beards to represent royalty. The pyramids were built to </a:t>
            </a:r>
            <a:r>
              <a:rPr lang="en-US" sz="1800" dirty="0" err="1">
                <a:effectLst/>
                <a:latin typeface="Times New Roman" panose="02020603050405020304" pitchFamily="18" charset="0"/>
                <a:ea typeface="Calibri" panose="020F0502020204030204" pitchFamily="34" charset="0"/>
              </a:rPr>
              <a:t>repre</a:t>
            </a:r>
            <a:r>
              <a:rPr lang="en-US" sz="1800" dirty="0">
                <a:effectLst/>
                <a:latin typeface="Times New Roman" panose="02020603050405020304" pitchFamily="18" charset="0"/>
                <a:ea typeface="Calibri" panose="020F0502020204030204" pitchFamily="34" charset="0"/>
              </a:rPr>
              <a:t>- sent power.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They were a resting place for the kings, queens, and loyal officials. The funerary and burial practices during the Hellenistic dynasty were Greek and Egyptian-based.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funerary act was performed in Alexandria, Thebes, and Abydos. The Ptolemaic era focused primarily on Macedonian-Greek and Egyptian religion and mortuary practices. From Ptolemy I of Lagos to </a:t>
            </a:r>
            <a:r>
              <a:rPr lang="en-US" sz="1800" dirty="0" err="1">
                <a:effectLst/>
                <a:latin typeface="Times New Roman" panose="02020603050405020304" pitchFamily="18" charset="0"/>
                <a:ea typeface="Calibri" panose="020F0502020204030204" pitchFamily="34" charset="0"/>
              </a:rPr>
              <a:t>Cleopa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tra</a:t>
            </a:r>
            <a:r>
              <a:rPr lang="en-US" sz="1800" dirty="0">
                <a:effectLst/>
                <a:latin typeface="Times New Roman" panose="02020603050405020304" pitchFamily="18" charset="0"/>
                <a:ea typeface="Calibri" panose="020F0502020204030204" pitchFamily="34" charset="0"/>
              </a:rPr>
              <a:t> VII Thea </a:t>
            </a:r>
            <a:r>
              <a:rPr lang="en-US" sz="1800" dirty="0" err="1">
                <a:effectLst/>
                <a:latin typeface="Times New Roman" panose="02020603050405020304" pitchFamily="18" charset="0"/>
                <a:ea typeface="Calibri" panose="020F0502020204030204" pitchFamily="34" charset="0"/>
              </a:rPr>
              <a:t>Philopator</a:t>
            </a:r>
            <a:r>
              <a:rPr lang="en-US" sz="1800" dirty="0">
                <a:effectLst/>
                <a:latin typeface="Times New Roman" panose="02020603050405020304" pitchFamily="18" charset="0"/>
                <a:ea typeface="Calibri" panose="020F0502020204030204" pitchFamily="34" charset="0"/>
              </a:rPr>
              <a:t>, the title of pharaoh was widely used amongst these foreign rulers to represent power and authority over Egypt.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Ptolemies are said to have flourished the Egyptians by adding new systems based on Greek ideology. </a:t>
            </a:r>
            <a:endParaRPr lang="en-US" dirty="0"/>
          </a:p>
        </p:txBody>
      </p:sp>
    </p:spTree>
    <p:extLst>
      <p:ext uri="{BB962C8B-B14F-4D97-AF65-F5344CB8AC3E}">
        <p14:creationId xmlns:p14="http://schemas.microsoft.com/office/powerpoint/2010/main" val="37858735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F0DBB1-E3B4-54AE-BC1B-F45A5E7A9E3B}"/>
              </a:ext>
            </a:extLst>
          </p:cNvPr>
          <p:cNvSpPr txBox="1"/>
          <p:nvPr/>
        </p:nvSpPr>
        <p:spPr>
          <a:xfrm>
            <a:off x="615142" y="1275833"/>
            <a:ext cx="11089178" cy="544347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However, the Romans found their good luck around the corner once the Ptolemies’ arrived in Egypt, which meant a clear path for them to bring their demands to Egypt.  Alexander:  The Great had a significant influence and control over its conquered regions; however, it was not the same with the Ptolemy I of Lagos.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Ptolemies’ reign occurred after Alexander The Great’s death in 30 B.C. Being one of the loyal generals in Alexander’s army, he was well aware of the regions that could be easily conquered.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He was Macedonian by nationality but was well-adapted to Egyptian rituals and beliefs. Egyptian locals at first believed that he loved and respected the Egyptian culture and power.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He began to take control by worshipping the gods and making sacrifices to the gods, especially Amon, those who built various temples at Thebes and Karnak. His acts later resulted in gaining the local’s trust and investing in harvest methods to </a:t>
            </a:r>
            <a:r>
              <a:rPr lang="en-US" sz="1800" dirty="0" err="1">
                <a:effectLst/>
                <a:latin typeface="Times New Roman" panose="02020603050405020304" pitchFamily="18" charset="0"/>
                <a:ea typeface="Calibri" panose="020F0502020204030204" pitchFamily="34" charset="0"/>
              </a:rPr>
              <a:t>popularise</a:t>
            </a:r>
            <a:r>
              <a:rPr lang="en-US" sz="1800" dirty="0">
                <a:effectLst/>
                <a:latin typeface="Times New Roman" panose="02020603050405020304" pitchFamily="18" charset="0"/>
                <a:ea typeface="Calibri" panose="020F0502020204030204" pitchFamily="34" charset="0"/>
              </a:rPr>
              <a:t> wheat and barley, which was the staple diet of the Egyptians.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Democracy and Justice systems also flourished during his reign. Scribed and painted by many scholars and noble people of the Ptolemaic period, the Hellenistic period was one of the most flourishing periods of the Egyptian pharaohs. </a:t>
            </a:r>
            <a:endParaRPr lang="en-US" dirty="0"/>
          </a:p>
        </p:txBody>
      </p:sp>
    </p:spTree>
    <p:extLst>
      <p:ext uri="{BB962C8B-B14F-4D97-AF65-F5344CB8AC3E}">
        <p14:creationId xmlns:p14="http://schemas.microsoft.com/office/powerpoint/2010/main" val="1977437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28396E-95A7-821D-78D4-619B07C65620}"/>
              </a:ext>
            </a:extLst>
          </p:cNvPr>
          <p:cNvSpPr txBox="1"/>
          <p:nvPr/>
        </p:nvSpPr>
        <p:spPr>
          <a:xfrm>
            <a:off x="2813859" y="441632"/>
            <a:ext cx="6093228" cy="916982"/>
          </a:xfrm>
          <a:prstGeom prst="rect">
            <a:avLst/>
          </a:prstGeom>
          <a:noFill/>
        </p:spPr>
        <p:txBody>
          <a:bodyPr wrap="square">
            <a:spAutoFit/>
          </a:bodyPr>
          <a:lstStyle/>
          <a:p>
            <a:pPr marR="0" lvl="0" algn="ctr">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VISUAL HISTORIA</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2690A9A0-DFB3-E20A-4102-75AD234449C3}"/>
              </a:ext>
            </a:extLst>
          </p:cNvPr>
          <p:cNvSpPr txBox="1"/>
          <p:nvPr/>
        </p:nvSpPr>
        <p:spPr>
          <a:xfrm>
            <a:off x="852054" y="1358614"/>
            <a:ext cx="10902141" cy="5027979"/>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Of the more than 175 kings who ruled the country for about 3400 years, only three or a handful are known today, which fit into a chronological framework with specific divisions and subdivisions. The history is divided into three king- </a:t>
            </a:r>
            <a:r>
              <a:rPr lang="en-US" sz="1800" dirty="0" err="1">
                <a:effectLst/>
                <a:latin typeface="Times New Roman" panose="02020603050405020304" pitchFamily="18" charset="0"/>
                <a:ea typeface="Calibri" panose="020F0502020204030204" pitchFamily="34" charset="0"/>
              </a:rPr>
              <a:t>doms</a:t>
            </a:r>
            <a:r>
              <a:rPr lang="en-US" sz="1800" dirty="0">
                <a:effectLst/>
                <a:latin typeface="Times New Roman" panose="02020603050405020304" pitchFamily="18" charset="0"/>
                <a:ea typeface="Calibri" panose="020F0502020204030204" pitchFamily="34" charset="0"/>
              </a:rPr>
              <a:t>; Old kingdom. [2625 bce-2130 BCE] Middle kingdom. [1980 BCE- 1630 BCE].</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New kingdom. [1539 bce-1075 BCE]. The Egyptian history is also divided into two periods; Pre-dynastic period. Post-dynastic period. Egypt had times of sustained internal volatility called intermediate periods.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These periods took place between each of the three major kingdoms. The first intermediate period occurred after the old kingdom. A second intermediate period occurred after the Middle Kingdom. A third intermediate period occurred after the new kingdom.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During these times, the country lost part of its territory. But later, it regained it. Finally, Egypt entered a twilight period. In its final years, some foreign countries took over the entire country.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In 332 BC, Alexander the Great con- </a:t>
            </a:r>
            <a:r>
              <a:rPr lang="en-US" sz="1800" dirty="0" err="1">
                <a:effectLst/>
                <a:latin typeface="Times New Roman" panose="02020603050405020304" pitchFamily="18" charset="0"/>
                <a:ea typeface="Calibri" panose="020F0502020204030204" pitchFamily="34" charset="0"/>
              </a:rPr>
              <a:t>quered</a:t>
            </a:r>
            <a:r>
              <a:rPr lang="en-US" sz="1800" dirty="0">
                <a:effectLst/>
                <a:latin typeface="Times New Roman" panose="02020603050405020304" pitchFamily="18" charset="0"/>
                <a:ea typeface="Calibri" panose="020F0502020204030204" pitchFamily="34" charset="0"/>
              </a:rPr>
              <a:t> the country, and just under 300 years later, around 47 BC, Julius Caesar took control of Egypt and appointed Cleopatra as his ruler. </a:t>
            </a:r>
            <a:endParaRPr lang="en-US" dirty="0"/>
          </a:p>
        </p:txBody>
      </p:sp>
    </p:spTree>
    <p:extLst>
      <p:ext uri="{BB962C8B-B14F-4D97-AF65-F5344CB8AC3E}">
        <p14:creationId xmlns:p14="http://schemas.microsoft.com/office/powerpoint/2010/main" val="3326382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D3431B-5F16-F766-FD1E-4D8B8D76547F}"/>
              </a:ext>
            </a:extLst>
          </p:cNvPr>
          <p:cNvSpPr txBox="1"/>
          <p:nvPr/>
        </p:nvSpPr>
        <p:spPr>
          <a:xfrm>
            <a:off x="2477195" y="441633"/>
            <a:ext cx="8761612" cy="916982"/>
          </a:xfrm>
          <a:prstGeom prst="rect">
            <a:avLst/>
          </a:prstGeom>
          <a:noFill/>
        </p:spPr>
        <p:txBody>
          <a:bodyPr wrap="square">
            <a:spAutoFit/>
          </a:bodyPr>
          <a:lstStyle/>
          <a:p>
            <a:pPr marL="0" marR="0" algn="just">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THE KINGDOMS: OLD KINGDOM</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24E07F0B-6B82-D787-AD71-9D56EB609F71}"/>
              </a:ext>
            </a:extLst>
          </p:cNvPr>
          <p:cNvSpPr txBox="1"/>
          <p:nvPr/>
        </p:nvSpPr>
        <p:spPr>
          <a:xfrm>
            <a:off x="764773" y="1309509"/>
            <a:ext cx="10889672" cy="5027979"/>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ancient empire consists of 3 dynasties from 2686 to 2150 BC and into the 7th and 8th dynasties from 2170 BC to 2130 BC—an extended period of more than 600 years. During Dynasties 3 to 6, the empire and its territories were more consolidated. </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religious doctrine developed evidence of the ideology, evident in art, architecture, and text. For example, the step pyramid construction at Saqqara in the 3rd Dynasty and the great sphinx and pyramid at Giza in the 4th Dynasty.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Pyramid texts were initially carved into the inner walls of the pyramid’s intermediate chambers.   They consist of hundreds of spells created for rulers and intended to ensure the transition to a divine life after death. </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worship of the sun and its main god, Ra, became the central element of the belief system from then on. Time also focused on the god of the afterlife, Osiris, and aspects of both Osiris and Ra appear in the Pyramid Texts.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ancient empires extended their power and dominion beyond their borders. However, their rule had some internal political problems, and it was not long before the ties that bound the two countries began to break. </a:t>
            </a:r>
            <a:endParaRPr lang="en-US" dirty="0"/>
          </a:p>
        </p:txBody>
      </p:sp>
    </p:spTree>
    <p:extLst>
      <p:ext uri="{BB962C8B-B14F-4D97-AF65-F5344CB8AC3E}">
        <p14:creationId xmlns:p14="http://schemas.microsoft.com/office/powerpoint/2010/main" val="2228200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7E8B0C1-F2DA-D17B-E5F7-396ECBF8EE50}"/>
              </a:ext>
            </a:extLst>
          </p:cNvPr>
          <p:cNvSpPr txBox="1"/>
          <p:nvPr/>
        </p:nvSpPr>
        <p:spPr>
          <a:xfrm>
            <a:off x="2930237" y="474883"/>
            <a:ext cx="6093228" cy="916982"/>
          </a:xfrm>
          <a:prstGeom prst="rect">
            <a:avLst/>
          </a:prstGeom>
          <a:noFill/>
        </p:spPr>
        <p:txBody>
          <a:bodyPr wrap="square">
            <a:spAutoFit/>
          </a:bodyPr>
          <a:lstStyle/>
          <a:p>
            <a:pPr marL="0" marR="0" algn="ctr">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MIDDLE KINGDOM</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F4E974ED-13A6-4177-0E8A-E73F5ED4D884}"/>
              </a:ext>
            </a:extLst>
          </p:cNvPr>
          <p:cNvSpPr txBox="1"/>
          <p:nvPr/>
        </p:nvSpPr>
        <p:spPr>
          <a:xfrm>
            <a:off x="852054" y="1391865"/>
            <a:ext cx="11035145" cy="5027979"/>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Middle Kingdom and the Second Intermediate Period followed this. The Middle Kingdom comprises the second half of the 11th Dynasty and the entire 12th, 13th, and 14th Dynasty. Dynasties 14, 15, 16 and 17 form the Second Intermediate Period.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 the middle of the 11th dynasty, a king named Neb- </a:t>
            </a:r>
            <a:r>
              <a:rPr lang="en-US" sz="1800" dirty="0" err="1">
                <a:effectLst/>
                <a:latin typeface="Times New Roman" panose="02020603050405020304" pitchFamily="18" charset="0"/>
                <a:ea typeface="Calibri" panose="020F0502020204030204" pitchFamily="34" charset="0"/>
              </a:rPr>
              <a:t>hepetre</a:t>
            </a:r>
            <a:r>
              <a:rPr lang="en-US" sz="1800" dirty="0">
                <a:effectLst/>
                <a:latin typeface="Times New Roman" panose="02020603050405020304" pitchFamily="18" charset="0"/>
                <a:ea typeface="Calibri" panose="020F0502020204030204" pitchFamily="34" charset="0"/>
              </a:rPr>
              <a:t> Mentuhotep II came to the throne of the divided country. Under his rule, he succeeded in reuniting the nation.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 many ways, his dynamic actions matched those of the legendary early rulers, for he united two countries, Upper and Lower Egypt. Once again, the country was whole. Like Narmer before him, he also came from the south.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However, he remained at his ancestral seat and ruled the country from the south.  He also chose a Theban site as his burial place. There were many changes in the subsequent two dynasties, 12 and 13.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Amenemhat I, the first ruler of the 12th dynasty, caused a shift back to the Memphite territory in the north. This was the centre of the old kingdom of his predecessor. He established an administrative capital in the north, in </a:t>
            </a:r>
            <a:r>
              <a:rPr lang="en-US" sz="1800" dirty="0" err="1">
                <a:effectLst/>
                <a:latin typeface="Times New Roman" panose="02020603050405020304" pitchFamily="18" charset="0"/>
                <a:ea typeface="Calibri" panose="020F0502020204030204" pitchFamily="34" charset="0"/>
              </a:rPr>
              <a:t>Itjtawy</a:t>
            </a:r>
            <a:r>
              <a:rPr lang="en-US" sz="1800" dirty="0">
                <a:effectLst/>
                <a:latin typeface="Times New Roman" panose="02020603050405020304" pitchFamily="18" charset="0"/>
                <a:ea typeface="Calibri" panose="020F0502020204030204" pitchFamily="34" charset="0"/>
              </a:rPr>
              <a:t>, a place not yet precisely located. </a:t>
            </a:r>
            <a:endParaRPr lang="en-US" dirty="0"/>
          </a:p>
        </p:txBody>
      </p:sp>
    </p:spTree>
    <p:extLst>
      <p:ext uri="{BB962C8B-B14F-4D97-AF65-F5344CB8AC3E}">
        <p14:creationId xmlns:p14="http://schemas.microsoft.com/office/powerpoint/2010/main" val="217269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5E4C379-658B-7C75-7E38-D55C620D0D35}"/>
              </a:ext>
            </a:extLst>
          </p:cNvPr>
          <p:cNvSpPr txBox="1"/>
          <p:nvPr/>
        </p:nvSpPr>
        <p:spPr>
          <a:xfrm>
            <a:off x="2630979" y="671544"/>
            <a:ext cx="6093228" cy="707886"/>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rPr>
              <a:t>NEW KINGDOM</a:t>
            </a:r>
            <a:endParaRPr lang="en-US" sz="4000" dirty="0"/>
          </a:p>
        </p:txBody>
      </p:sp>
      <p:sp>
        <p:nvSpPr>
          <p:cNvPr id="7" name="TextBox 6">
            <a:extLst>
              <a:ext uri="{FF2B5EF4-FFF2-40B4-BE49-F238E27FC236}">
                <a16:creationId xmlns:a16="http://schemas.microsoft.com/office/drawing/2014/main" id="{83244FDA-A7CD-6447-A14F-C777A1E1B76D}"/>
              </a:ext>
            </a:extLst>
          </p:cNvPr>
          <p:cNvSpPr txBox="1"/>
          <p:nvPr/>
        </p:nvSpPr>
        <p:spPr>
          <a:xfrm>
            <a:off x="951808" y="1497460"/>
            <a:ext cx="10702636" cy="50279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new imperial dynasties 18-20 follow. The history of this period is </a:t>
            </a:r>
            <a:r>
              <a:rPr lang="en-US" sz="1800" dirty="0" err="1">
                <a:effectLst/>
                <a:latin typeface="Times New Roman" panose="02020603050405020304" pitchFamily="18" charset="0"/>
                <a:ea typeface="Calibri" panose="020F0502020204030204" pitchFamily="34" charset="0"/>
              </a:rPr>
              <a:t>charac</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terised</a:t>
            </a:r>
            <a:r>
              <a:rPr lang="en-US" sz="1800" dirty="0">
                <a:effectLst/>
                <a:latin typeface="Times New Roman" panose="02020603050405020304" pitchFamily="18" charset="0"/>
                <a:ea typeface="Calibri" panose="020F0502020204030204" pitchFamily="34" charset="0"/>
              </a:rPr>
              <a:t> by the emergence of several influential royal figures whose distinct per- </a:t>
            </a:r>
            <a:r>
              <a:rPr lang="en-US" sz="1800" dirty="0" err="1">
                <a:effectLst/>
                <a:latin typeface="Times New Roman" panose="02020603050405020304" pitchFamily="18" charset="0"/>
                <a:ea typeface="Calibri" panose="020F0502020204030204" pitchFamily="34" charset="0"/>
              </a:rPr>
              <a:t>sonalities</a:t>
            </a:r>
            <a:r>
              <a:rPr lang="en-US" sz="1800" dirty="0">
                <a:effectLst/>
                <a:latin typeface="Times New Roman" panose="02020603050405020304" pitchFamily="18" charset="0"/>
                <a:ea typeface="Calibri" panose="020F0502020204030204" pitchFamily="34" charset="0"/>
              </a:rPr>
              <a:t>, beliefs and actions strongly influenced the development of Egyptian civilization during this period.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It lasted almost 500 years.  One ruler introduced an innovative concept that did not survive in ancient Egyptian culture and may ultimately have played an essential role in the development of Western religious thought. In the 18th dynasty, Egypt’s borders were extended in all directions.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military rule of Thutmose III, who continued the progress of his </a:t>
            </a:r>
            <a:r>
              <a:rPr lang="en-US" sz="1800" dirty="0" err="1">
                <a:effectLst/>
                <a:latin typeface="Times New Roman" panose="02020603050405020304" pitchFamily="18" charset="0"/>
                <a:ea typeface="Calibri" panose="020F0502020204030204" pitchFamily="34" charset="0"/>
              </a:rPr>
              <a:t>predeces</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sors</a:t>
            </a:r>
            <a:r>
              <a:rPr lang="en-US" sz="1800" dirty="0">
                <a:effectLst/>
                <a:latin typeface="Times New Roman" panose="02020603050405020304" pitchFamily="18" charset="0"/>
                <a:ea typeface="Calibri" panose="020F0502020204030204" pitchFamily="34" charset="0"/>
              </a:rPr>
              <a:t> like no other ruler, ushered in a long, peaceful reign that relied to a large extent on international diplomacy as never before.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Egypt enjoyed a long period of peace and experienced a golden age of art and literature. At the beginning of the 18th century, these kings established their own Theban royal tomb, called ‘the ”Valley of the Kings”, which remained in use until the end of the 20th century—after the death of Amenhotep III, his son and successor, Amenhotep IV, soon developed a revolutionary concept and system. </a:t>
            </a:r>
            <a:endParaRPr lang="en-US" dirty="0"/>
          </a:p>
        </p:txBody>
      </p:sp>
    </p:spTree>
    <p:extLst>
      <p:ext uri="{BB962C8B-B14F-4D97-AF65-F5344CB8AC3E}">
        <p14:creationId xmlns:p14="http://schemas.microsoft.com/office/powerpoint/2010/main" val="2859101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12700F7-0946-7C96-78CA-C6A5A7A980B6}"/>
              </a:ext>
            </a:extLst>
          </p:cNvPr>
          <p:cNvSpPr txBox="1"/>
          <p:nvPr/>
        </p:nvSpPr>
        <p:spPr>
          <a:xfrm>
            <a:off x="1862052" y="621668"/>
            <a:ext cx="9725890" cy="707886"/>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rPr>
              <a:t>THE THIRD INTERMEDIATE PERIOD</a:t>
            </a:r>
            <a:endParaRPr lang="en-US" sz="4000" dirty="0"/>
          </a:p>
        </p:txBody>
      </p:sp>
      <p:sp>
        <p:nvSpPr>
          <p:cNvPr id="7" name="TextBox 6">
            <a:extLst>
              <a:ext uri="{FF2B5EF4-FFF2-40B4-BE49-F238E27FC236}">
                <a16:creationId xmlns:a16="http://schemas.microsoft.com/office/drawing/2014/main" id="{39651223-DCE9-52B2-3082-592895A80248}"/>
              </a:ext>
            </a:extLst>
          </p:cNvPr>
          <p:cNvSpPr txBox="1"/>
          <p:nvPr/>
        </p:nvSpPr>
        <p:spPr>
          <a:xfrm>
            <a:off x="918555" y="1329554"/>
            <a:ext cx="10952019" cy="5027979"/>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 third intermediate period consisted of Dynasties 21 to 25, from around 1075 BC to 656 BC. At the end of the 20th dynasty, the priesthood of Amen could be observed, which gained so much power in the south that it rivalled the pharaoh who ruled in the north.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 situation also remained unchanged in the 21st dynasty. Some priests even had their names inscribed in cartouches; ovals were reserved for the pharaohs or sometimes the queens.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Some of the priests even wore royal cobras on their foreheads. The rulers of the 21st Dynasty had a robust Libyan element, descended from the tribes that lived in the Delta in earlier times. In the 22nd Dynasty, they could not follow the trend towards decentralization in the north.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 Delta and the Theban area in the south characterized the 23rd Dynasty. The 24th dynasty was centred in the delta. The last period of this dynasty was the 25th, called the Nubian or Cushite </a:t>
            </a:r>
            <a:r>
              <a:rPr lang="en-US" sz="1800" dirty="0" err="1">
                <a:effectLst/>
                <a:latin typeface="Times New Roman" panose="02020603050405020304" pitchFamily="18" charset="0"/>
                <a:ea typeface="Calibri" panose="020F0502020204030204" pitchFamily="34" charset="0"/>
              </a:rPr>
              <a:t>dy</a:t>
            </a:r>
            <a:r>
              <a:rPr lang="en-US" sz="1800" dirty="0">
                <a:effectLst/>
                <a:latin typeface="Times New Roman" panose="02020603050405020304" pitchFamily="18" charset="0"/>
                <a:ea typeface="Calibri" panose="020F0502020204030204" pitchFamily="34" charset="0"/>
              </a:rPr>
              <a:t>- nasty.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It was the time when rulers of this type, who had previously threatened Egypt, raised their forces, moved north to invade Egypt, and, for a time, </a:t>
            </a:r>
            <a:r>
              <a:rPr lang="en-US" sz="1800" dirty="0" err="1">
                <a:effectLst/>
                <a:latin typeface="Times New Roman" panose="02020603050405020304" pitchFamily="18" charset="0"/>
                <a:ea typeface="Calibri" panose="020F0502020204030204" pitchFamily="34" charset="0"/>
              </a:rPr>
              <a:t>suc</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cessfully</a:t>
            </a:r>
            <a:r>
              <a:rPr lang="en-US" sz="1800" dirty="0">
                <a:effectLst/>
                <a:latin typeface="Times New Roman" panose="02020603050405020304" pitchFamily="18" charset="0"/>
                <a:ea typeface="Calibri" panose="020F0502020204030204" pitchFamily="34" charset="0"/>
              </a:rPr>
              <a:t> controlled their former rival. </a:t>
            </a:r>
            <a:endParaRPr lang="en-US" dirty="0"/>
          </a:p>
        </p:txBody>
      </p:sp>
    </p:spTree>
    <p:extLst>
      <p:ext uri="{BB962C8B-B14F-4D97-AF65-F5344CB8AC3E}">
        <p14:creationId xmlns:p14="http://schemas.microsoft.com/office/powerpoint/2010/main" val="3768463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20EF2A7-194A-77AC-47A3-CA2B46C0544A}"/>
              </a:ext>
            </a:extLst>
          </p:cNvPr>
          <p:cNvSpPr txBox="1"/>
          <p:nvPr/>
        </p:nvSpPr>
        <p:spPr>
          <a:xfrm>
            <a:off x="2547851" y="408382"/>
            <a:ext cx="6093228" cy="916982"/>
          </a:xfrm>
          <a:prstGeom prst="rect">
            <a:avLst/>
          </a:prstGeom>
          <a:noFill/>
        </p:spPr>
        <p:txBody>
          <a:bodyPr wrap="square">
            <a:spAutoFit/>
          </a:bodyPr>
          <a:lstStyle/>
          <a:p>
            <a:pPr marR="0" lvl="0" algn="ctr">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CLASSIFICATIONS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146716D5-1B9C-9507-BF2A-A261C14D95FC}"/>
              </a:ext>
            </a:extLst>
          </p:cNvPr>
          <p:cNvSpPr txBox="1"/>
          <p:nvPr/>
        </p:nvSpPr>
        <p:spPr>
          <a:xfrm>
            <a:off x="935182" y="1192360"/>
            <a:ext cx="11035145" cy="5443478"/>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The classification combines two types; Egyptian deities that had some roles in the foreign lands. Foreign deities that gained some status in ancient Egypt. Certain members of the pantheon acquired roles beyond Egypt’s borders during different periods. </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When pharaohs extended their control over countries and in- </a:t>
            </a:r>
            <a:r>
              <a:rPr lang="en-US" sz="1800" dirty="0" err="1">
                <a:effectLst/>
                <a:latin typeface="Times New Roman" panose="02020603050405020304" pitchFamily="18" charset="0"/>
                <a:ea typeface="Calibri" panose="020F0502020204030204" pitchFamily="34" charset="0"/>
              </a:rPr>
              <a:t>fluenced</a:t>
            </a:r>
            <a:r>
              <a:rPr lang="en-US" sz="1800" dirty="0">
                <a:effectLst/>
                <a:latin typeface="Times New Roman" panose="02020603050405020304" pitchFamily="18" charset="0"/>
                <a:ea typeface="Calibri" panose="020F0502020204030204" pitchFamily="34" charset="0"/>
              </a:rPr>
              <a:t> foreign areas, these gods and goddesses also began to play a significant role in subjugating foreigners.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Hathor, a native Egyptian, was worshipped in the Sinai and at Byblos. But she was already a member of the cult in Nubia. Certain Egyptian gods were assigned to border areas, like Ash, who was </a:t>
            </a:r>
            <a:r>
              <a:rPr lang="en-US" sz="1800" dirty="0" err="1">
                <a:effectLst/>
                <a:latin typeface="Times New Roman" panose="02020603050405020304" pitchFamily="18" charset="0"/>
                <a:ea typeface="Calibri" panose="020F0502020204030204" pitchFamily="34" charset="0"/>
              </a:rPr>
              <a:t>associ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ated</a:t>
            </a:r>
            <a:r>
              <a:rPr lang="en-US" sz="1800" dirty="0">
                <a:effectLst/>
                <a:latin typeface="Times New Roman" panose="02020603050405020304" pitchFamily="18" charset="0"/>
                <a:ea typeface="Calibri" panose="020F0502020204030204" pitchFamily="34" charset="0"/>
              </a:rPr>
              <a:t> with the western desert and, sometimes, Libya. During this time, foreign deities began to appear on Egyptian monuments within their borders and are also mentioned in various texts. </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In the 18th dynasty, there was a rise in the importance of a divine living king. At the temple of Amun at Luxor, a state temple, Amenhotep III built and decorated a chapel for his coronation.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He also set up a cult to worship himself as a god in </a:t>
            </a:r>
            <a:r>
              <a:rPr lang="en-US" sz="1800" dirty="0" err="1">
                <a:effectLst/>
                <a:latin typeface="Times New Roman" panose="02020603050405020304" pitchFamily="18" charset="0"/>
                <a:ea typeface="Calibri" panose="020F0502020204030204" pitchFamily="34" charset="0"/>
              </a:rPr>
              <a:t>soleb</a:t>
            </a:r>
            <a:r>
              <a:rPr lang="en-US" sz="1800" dirty="0">
                <a:effectLst/>
                <a:latin typeface="Times New Roman" panose="02020603050405020304" pitchFamily="18" charset="0"/>
                <a:ea typeface="Calibri" panose="020F0502020204030204" pitchFamily="34" charset="0"/>
              </a:rPr>
              <a:t> in ancient Nubia. At the southern border of ancient Egypt at Abu-Simbel, Ramses 2 later built a giant temple that included the imagery of himself as a divine king. </a:t>
            </a:r>
            <a:endParaRPr lang="en-US" dirty="0"/>
          </a:p>
        </p:txBody>
      </p:sp>
    </p:spTree>
    <p:extLst>
      <p:ext uri="{BB962C8B-B14F-4D97-AF65-F5344CB8AC3E}">
        <p14:creationId xmlns:p14="http://schemas.microsoft.com/office/powerpoint/2010/main" val="3610978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E947917-81CE-73E0-4369-64C475E9E4FB}"/>
              </a:ext>
            </a:extLst>
          </p:cNvPr>
          <p:cNvSpPr txBox="1"/>
          <p:nvPr/>
        </p:nvSpPr>
        <p:spPr>
          <a:xfrm>
            <a:off x="1756756" y="574636"/>
            <a:ext cx="9282546" cy="1323439"/>
          </a:xfrm>
          <a:prstGeom prst="rect">
            <a:avLst/>
          </a:prstGeom>
          <a:noFill/>
        </p:spPr>
        <p:txBody>
          <a:bodyPr wrap="square">
            <a:spAutoFit/>
          </a:bodyPr>
          <a:lstStyle/>
          <a:p>
            <a:pPr marR="0" lvl="0" algn="ctr">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THE HELLENISTIC PERIOD OF EGYPT</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194AFF7B-0740-0494-62F7-98E7403D4C49}"/>
              </a:ext>
            </a:extLst>
          </p:cNvPr>
          <p:cNvSpPr txBox="1"/>
          <p:nvPr/>
        </p:nvSpPr>
        <p:spPr>
          <a:xfrm>
            <a:off x="852055" y="1725007"/>
            <a:ext cx="10935392" cy="4612481"/>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Ptolemy of Lagos I was a dedicated general in the Alexandrian army for years, and he saw all the world’s ways with him. Alexander the Great had no will and a Persian princess mysteriously murdered his son.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As Alexander’s most trusted and loyal general, Ptolemy was his first choice over other empires. He chose North Africa, which included much sought-after Egypt, which led to the birth of Ptolemaic Egypt.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However, after Alexander’s death, the throne was given to his mentally impaired brother, so the throne was given to the most loyal gen- </a:t>
            </a:r>
            <a:r>
              <a:rPr lang="en-US" sz="1800" dirty="0" err="1">
                <a:effectLst/>
                <a:latin typeface="Times New Roman" panose="02020603050405020304" pitchFamily="18" charset="0"/>
                <a:ea typeface="Calibri" panose="020F0502020204030204" pitchFamily="34" charset="0"/>
              </a:rPr>
              <a:t>eral</a:t>
            </a:r>
            <a:r>
              <a:rPr lang="en-US" sz="1800" dirty="0">
                <a:effectLst/>
                <a:latin typeface="Times New Roman" panose="02020603050405020304" pitchFamily="18" charset="0"/>
                <a:ea typeface="Calibri" panose="020F0502020204030204" pitchFamily="34" charset="0"/>
              </a:rPr>
              <a:t> of Alexander, Ptolemy I. Ptolemy found no difficulty in conquering Egypt, hence becoming a pharaoh and started the Hellenistic dynasty, which was ended after Cleopatra VII’s death.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This dynasty lasted 300 years, ruling Egypt with a powerful military and political force. Ptolemy’s descendants continued to rule Egypt until the Romans conquered the country in 30 BC. The Ptolemies left behind a legacy of art and architecture that can still be seen today.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They also established a solid economic and administrative system, allowing the country to thrive. </a:t>
            </a:r>
            <a:endParaRPr lang="en-US" dirty="0"/>
          </a:p>
        </p:txBody>
      </p:sp>
    </p:spTree>
    <p:extLst>
      <p:ext uri="{BB962C8B-B14F-4D97-AF65-F5344CB8AC3E}">
        <p14:creationId xmlns:p14="http://schemas.microsoft.com/office/powerpoint/2010/main" val="988980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4D99065-FF37-804D-47C0-D6B0F7E2E743}"/>
              </a:ext>
            </a:extLst>
          </p:cNvPr>
          <p:cNvSpPr txBox="1"/>
          <p:nvPr/>
        </p:nvSpPr>
        <p:spPr>
          <a:xfrm>
            <a:off x="1463040" y="300385"/>
            <a:ext cx="10224655" cy="1323439"/>
          </a:xfrm>
          <a:prstGeom prst="rect">
            <a:avLst/>
          </a:prstGeom>
          <a:noFill/>
        </p:spPr>
        <p:txBody>
          <a:bodyPr wrap="square">
            <a:spAutoFit/>
          </a:bodyPr>
          <a:lstStyle/>
          <a:p>
            <a:pPr marR="0" lvl="0" algn="ctr">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THE LAST PTOLEMY OF ANCIENT EGYP- TIAN CIVILIZATION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F110F2B7-460F-B49B-7EFB-AAAF48AB82EE}"/>
              </a:ext>
            </a:extLst>
          </p:cNvPr>
          <p:cNvSpPr txBox="1"/>
          <p:nvPr/>
        </p:nvSpPr>
        <p:spPr>
          <a:xfrm>
            <a:off x="1213657" y="1623824"/>
            <a:ext cx="10224655" cy="5027979"/>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Cleopatra was the last member of the Ptolemaic Dynasty to rule as a pharaoh. Hence, it would be better to use the term Hellenistic pharaoh’. Ptolemy I was the foundation of the Ptolemaic Dynasty. </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Cleopatra’s father, Ptolemy Auletes, also known as the flute player, enormously influenced her life. She called herself Cleopatra Thea </a:t>
            </a:r>
            <a:r>
              <a:rPr lang="en-US" sz="1800" dirty="0" err="1">
                <a:effectLst/>
                <a:latin typeface="Times New Roman" panose="02020603050405020304" pitchFamily="18" charset="0"/>
                <a:ea typeface="Calibri" panose="020F0502020204030204" pitchFamily="34" charset="0"/>
              </a:rPr>
              <a:t>Philophrator</a:t>
            </a:r>
            <a:r>
              <a:rPr lang="en-US" sz="1800" dirty="0">
                <a:effectLst/>
                <a:latin typeface="Times New Roman" panose="02020603050405020304" pitchFamily="18" charset="0"/>
                <a:ea typeface="Calibri" panose="020F0502020204030204" pitchFamily="34" charset="0"/>
              </a:rPr>
              <a:t>, a Goddess who loved her father.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According to records, in 58 B.C.E, Ptolemy XII is said to have visited Athens, Rome and other empires with one of his daughters. The daughter is said to be Cleopatra. </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At a young age, she was exposed to other empires of the world, and as a young ruler, she was exposed to political affairs and her stand as a future queen. Cleopatra, a Macedonian-Greek queen of ancient Egypt, took over the throne in 51 B.C.E, when her father, Ptolemy Auletes, died, leaving her with the future of Egypt and her brothers, Ptolemy XIII and Ptolemy XIV.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Ptolemy XIII was ten years old at that time, and Cleopatra was 17 years old. Cleopatra was of Macedonian-Greek descent and didn’t have a single drop of Egyptian blood.</a:t>
            </a:r>
            <a:endParaRPr lang="en-US" dirty="0"/>
          </a:p>
        </p:txBody>
      </p:sp>
    </p:spTree>
    <p:extLst>
      <p:ext uri="{BB962C8B-B14F-4D97-AF65-F5344CB8AC3E}">
        <p14:creationId xmlns:p14="http://schemas.microsoft.com/office/powerpoint/2010/main" val="185454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C22AA70-C519-012A-3D29-64DD867F4330}"/>
              </a:ext>
            </a:extLst>
          </p:cNvPr>
          <p:cNvSpPr txBox="1"/>
          <p:nvPr/>
        </p:nvSpPr>
        <p:spPr>
          <a:xfrm>
            <a:off x="2647604" y="638293"/>
            <a:ext cx="6093228" cy="707886"/>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rPr>
              <a:t>CONCLUSION</a:t>
            </a:r>
            <a:endParaRPr lang="en-US" sz="4000" dirty="0"/>
          </a:p>
        </p:txBody>
      </p:sp>
      <p:sp>
        <p:nvSpPr>
          <p:cNvPr id="7" name="TextBox 6">
            <a:extLst>
              <a:ext uri="{FF2B5EF4-FFF2-40B4-BE49-F238E27FC236}">
                <a16:creationId xmlns:a16="http://schemas.microsoft.com/office/drawing/2014/main" id="{6C156082-6206-6EB6-FAA7-DF54BB433E84}"/>
              </a:ext>
            </a:extLst>
          </p:cNvPr>
          <p:cNvSpPr txBox="1"/>
          <p:nvPr/>
        </p:nvSpPr>
        <p:spPr>
          <a:xfrm>
            <a:off x="835428" y="1346179"/>
            <a:ext cx="10636135" cy="5443478"/>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Classical archaeology gives us a glimpse of what happened in the past and what protocols can be taken to preserve such delicate information so that future gen- </a:t>
            </a:r>
            <a:r>
              <a:rPr lang="en-US" sz="1800" dirty="0" err="1">
                <a:effectLst/>
                <a:latin typeface="Times New Roman" panose="02020603050405020304" pitchFamily="18" charset="0"/>
                <a:ea typeface="Calibri" panose="020F0502020204030204" pitchFamily="34" charset="0"/>
              </a:rPr>
              <a:t>erations</a:t>
            </a:r>
            <a:r>
              <a:rPr lang="en-US" sz="1800" dirty="0">
                <a:effectLst/>
                <a:latin typeface="Times New Roman" panose="02020603050405020304" pitchFamily="18" charset="0"/>
                <a:ea typeface="Calibri" panose="020F0502020204030204" pitchFamily="34" charset="0"/>
              </a:rPr>
              <a:t> can understand our niche.</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Ptolemies’ or the Hellenistic rulers, are great examples of how wonderful Greek and Egyptian culture is by bringing the tints of Macedonian-Greek into the vast pool of Egyptian heritage. Religion, Democracy, Politics, and Beliefs were diplomatically handled by the Ptolemaic rulers, which helped them redefine the Egyptian civilisation.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Ptolemies played their role well. On the other hand, Cleopatra, the last ruler of Egypt, somewhat failed or misunderstood the meaning of power and lost it to the Ro- mans.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Ptolemies,  the later civilisation of ancient Egyptians,  brought various new things into their basket; however, they failed to understand how politics and democracy are maintained.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Marrying their siblings to protect the bloodline didn’t mean they were safe from troubles and royal rivalry. Their immaturity about this very thing resulted in Cleopatra’s defeat. Indeed, Cleopatra used strategic communication and diverse leadership to maintain her power and se- cure her legacy. </a:t>
            </a:r>
            <a:endParaRPr lang="en-US" dirty="0"/>
          </a:p>
        </p:txBody>
      </p:sp>
    </p:spTree>
    <p:extLst>
      <p:ext uri="{BB962C8B-B14F-4D97-AF65-F5344CB8AC3E}">
        <p14:creationId xmlns:p14="http://schemas.microsoft.com/office/powerpoint/2010/main" val="3181754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505BF83-5774-962A-0F6C-9BCF8CD51A3D}"/>
              </a:ext>
            </a:extLst>
          </p:cNvPr>
          <p:cNvSpPr txBox="1"/>
          <p:nvPr/>
        </p:nvSpPr>
        <p:spPr>
          <a:xfrm>
            <a:off x="2680855" y="441632"/>
            <a:ext cx="6093228" cy="916982"/>
          </a:xfrm>
          <a:prstGeom prst="rect">
            <a:avLst/>
          </a:prstGeom>
          <a:noFill/>
        </p:spPr>
        <p:txBody>
          <a:bodyPr wrap="square">
            <a:spAutoFit/>
          </a:bodyPr>
          <a:lstStyle/>
          <a:p>
            <a:pPr marL="0" marR="0" algn="ctr">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ACKNOWLEDGEMENT</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A25B80E5-DF89-37E8-8565-78FFFF264673}"/>
              </a:ext>
            </a:extLst>
          </p:cNvPr>
          <p:cNvSpPr txBox="1"/>
          <p:nvPr/>
        </p:nvSpPr>
        <p:spPr>
          <a:xfrm>
            <a:off x="1201189" y="1486331"/>
            <a:ext cx="10486506" cy="4618380"/>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completion of this research paper would not have been possible without the support and guidance of Prof. Dr. Younis Rashid (Professor of History, University of Kashmir,  Hazratbal,  JK, 190006). </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I want to dedicate my note of thankfulness to </a:t>
            </a:r>
            <a:r>
              <a:rPr lang="en-US" sz="1800" dirty="0" err="1">
                <a:effectLst/>
                <a:latin typeface="Times New Roman" panose="02020603050405020304" pitchFamily="18" charset="0"/>
                <a:ea typeface="Calibri" panose="020F0502020204030204" pitchFamily="34" charset="0"/>
              </a:rPr>
              <a:t>Mehroz</a:t>
            </a:r>
            <a:r>
              <a:rPr lang="en-US" sz="1800" dirty="0">
                <a:effectLst/>
                <a:latin typeface="Times New Roman" panose="02020603050405020304" pitchFamily="18" charset="0"/>
                <a:ea typeface="Calibri" panose="020F0502020204030204" pitchFamily="34" charset="0"/>
              </a:rPr>
              <a:t> Nisar(Co-founder, Young Kashmir Research Society, Hazratbal, JK-190006, India) and Ahmad Pathan(Co-founder, Young Kashmir Research Society, Hazratbal, JK-190006, India) for providing me with a golden opportunity to conduct research in the conflict-ridden zone of Kashmir.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I can’t express enough gratitude to Er. Syed Javaid Naqshbandi, whose tireless </a:t>
            </a:r>
            <a:r>
              <a:rPr lang="en-US" sz="1800" dirty="0" err="1">
                <a:effectLst/>
                <a:latin typeface="Times New Roman" panose="02020603050405020304" pitchFamily="18" charset="0"/>
                <a:ea typeface="Calibri" panose="020F0502020204030204" pitchFamily="34" charset="0"/>
              </a:rPr>
              <a:t>dedica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tion</a:t>
            </a:r>
            <a:r>
              <a:rPr lang="en-US" sz="1800" dirty="0">
                <a:effectLst/>
                <a:latin typeface="Times New Roman" panose="02020603050405020304" pitchFamily="18" charset="0"/>
                <a:ea typeface="Calibri" panose="020F0502020204030204" pitchFamily="34" charset="0"/>
              </a:rPr>
              <a:t> and efforts have been instrumental in the success of this work. </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My special thanks to The GLOBAL SCHOLARS HUB For its support in publishing this work.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Mangal" panose="02040503050203030202" pitchFamily="18" charset="0"/>
              </a:rPr>
              <a:t>I extend my heartfelt gratitude to my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Ummi</a:t>
            </a:r>
            <a:r>
              <a:rPr lang="en-US" sz="1800" dirty="0">
                <a:effectLst/>
                <a:latin typeface="Times New Roman" panose="02020603050405020304" pitchFamily="18" charset="0"/>
                <a:ea typeface="Calibri" panose="020F0502020204030204" pitchFamily="34" charset="0"/>
                <a:cs typeface="Mangal" panose="02040503050203030202" pitchFamily="18" charset="0"/>
              </a:rPr>
              <a:t>. I worked on my thesis with her unwavering support and motivation.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25306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DF98BBE-94C0-A84C-C00D-BE4F1FD57361}"/>
              </a:ext>
            </a:extLst>
          </p:cNvPr>
          <p:cNvSpPr txBox="1"/>
          <p:nvPr/>
        </p:nvSpPr>
        <p:spPr>
          <a:xfrm>
            <a:off x="3049386" y="391756"/>
            <a:ext cx="6093228" cy="916982"/>
          </a:xfrm>
          <a:prstGeom prst="rect">
            <a:avLst/>
          </a:prstGeom>
          <a:noFill/>
        </p:spPr>
        <p:txBody>
          <a:bodyPr wrap="square">
            <a:spAutoFit/>
          </a:bodyPr>
          <a:lstStyle/>
          <a:p>
            <a:pPr marR="0" lvl="0" algn="ctr">
              <a:lnSpc>
                <a:spcPct val="150000"/>
              </a:lnSpc>
              <a:spcBef>
                <a:spcPts val="0"/>
              </a:spcBef>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7771C7D2-7404-4DA8-E5AD-44CD800C5581}"/>
              </a:ext>
            </a:extLst>
          </p:cNvPr>
          <p:cNvSpPr txBox="1"/>
          <p:nvPr/>
        </p:nvSpPr>
        <p:spPr>
          <a:xfrm>
            <a:off x="1167938" y="1408623"/>
            <a:ext cx="10104119" cy="3371885"/>
          </a:xfrm>
          <a:prstGeom prst="rect">
            <a:avLst/>
          </a:prstGeom>
          <a:noFill/>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Adamson, Julie. ”Power and Presence: Cleopatra’s Image in Form and Context.” (2007).</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Thompson, Dorothy J. ”The Ptolemies and Egypt.” A companion to the Hellenistic world (2003): 105-120.</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Moyer, I. S. ”Finding a middle ground: culture and politics in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Ptole</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maic</a:t>
            </a:r>
            <a:r>
              <a:rPr lang="en-US" sz="1800" dirty="0">
                <a:effectLst/>
                <a:latin typeface="Times New Roman" panose="02020603050405020304" pitchFamily="18" charset="0"/>
                <a:ea typeface="Calibri" panose="020F0502020204030204" pitchFamily="34" charset="0"/>
                <a:cs typeface="Mangal" panose="02040503050203030202" pitchFamily="18" charset="0"/>
              </a:rPr>
              <a:t> Thebaid.” Perspectives on Ptolemaic Thebes 115 (2011): 145</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Grainger, John D. ”The Ptolemies, Rise of a Dynasty: Ptolemaic Egypt 330-246 BC.” (2022): 1-320.</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Bowen, Shannon A. ”Finding strategic communication diverse leadership in the ancient world: The case of Queen Cleopatra VII, the last pharaoh of Egypt.” Cogent Arts Humanities 3, no. 1</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49520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EAB254-EFF6-B292-20FB-68BE343E54AE}"/>
              </a:ext>
            </a:extLst>
          </p:cNvPr>
          <p:cNvSpPr>
            <a:spLocks noGrp="1"/>
          </p:cNvSpPr>
          <p:nvPr>
            <p:ph idx="1"/>
          </p:nvPr>
        </p:nvSpPr>
        <p:spPr>
          <a:xfrm>
            <a:off x="2040572" y="2933007"/>
            <a:ext cx="8915400" cy="991985"/>
          </a:xfrm>
        </p:spPr>
        <p:txBody>
          <a:bodyPr>
            <a:normAutofit/>
          </a:bodyPr>
          <a:lstStyle/>
          <a:p>
            <a:pPr marL="0" indent="0" algn="ctr">
              <a:buNone/>
            </a:pPr>
            <a:r>
              <a:rPr lang="en-US" sz="4000" b="1" i="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30546136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31</TotalTime>
  <Words>2732</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Century Gothic</vt:lpstr>
      <vt:lpstr>Courier New</vt:lpstr>
      <vt:lpstr>Times New Roman</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2</cp:revision>
  <dcterms:created xsi:type="dcterms:W3CDTF">2024-10-14T12:40:07Z</dcterms:created>
  <dcterms:modified xsi:type="dcterms:W3CDTF">2024-10-15T05:26:38Z</dcterms:modified>
</cp:coreProperties>
</file>