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62" d="100"/>
          <a:sy n="62" d="100"/>
        </p:scale>
        <p:origin x="97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5"/>
            <a:ext cx="11262866"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605951" y="5956137"/>
            <a:ext cx="2844800" cy="365125"/>
          </a:xfrm>
        </p:spPr>
        <p:txBody>
          <a:bodyPr/>
          <a:lstStyle>
            <a:lvl1pPr>
              <a:defRPr>
                <a:solidFill>
                  <a:schemeClr val="accent1">
                    <a:lumMod val="75000"/>
                    <a:lumOff val="25000"/>
                  </a:schemeClr>
                </a:solidFill>
              </a:defRPr>
            </a:lvl1pPr>
          </a:lstStyle>
          <a:p>
            <a:fld id="{BE8C2C21-24F3-4D6C-9883-AA6F825D26AB}" type="datetimeFigureOut">
              <a:rPr lang="en-IN" smtClean="0"/>
              <a:t>16-01-2025</a:t>
            </a:fld>
            <a:endParaRPr lang="en-IN"/>
          </a:p>
        </p:txBody>
      </p:sp>
      <p:sp>
        <p:nvSpPr>
          <p:cNvPr id="5" name="Footer Placeholder 4"/>
          <p:cNvSpPr>
            <a:spLocks noGrp="1"/>
          </p:cNvSpPr>
          <p:nvPr>
            <p:ph type="ftr" sz="quarter" idx="11"/>
          </p:nvPr>
        </p:nvSpPr>
        <p:spPr>
          <a:xfrm>
            <a:off x="581192" y="5951811"/>
            <a:ext cx="6917210" cy="365125"/>
          </a:xfrm>
        </p:spPr>
        <p:txBody>
          <a:bodyPr/>
          <a:lstStyle>
            <a:lvl1pPr>
              <a:defRPr>
                <a:solidFill>
                  <a:schemeClr val="accent1">
                    <a:lumMod val="75000"/>
                    <a:lumOff val="25000"/>
                  </a:schemeClr>
                </a:solidFill>
              </a:defRPr>
            </a:lvl1pPr>
          </a:lstStyle>
          <a:p>
            <a:endParaRPr lang="en-IN"/>
          </a:p>
        </p:txBody>
      </p:sp>
      <p:sp>
        <p:nvSpPr>
          <p:cNvPr id="6" name="Slide Number Placeholder 5"/>
          <p:cNvSpPr>
            <a:spLocks noGrp="1"/>
          </p:cNvSpPr>
          <p:nvPr>
            <p:ph type="sldNum" sz="quarter" idx="12"/>
          </p:nvPr>
        </p:nvSpPr>
        <p:spPr>
          <a:xfrm>
            <a:off x="10558300" y="5956137"/>
            <a:ext cx="1016440" cy="365125"/>
          </a:xfrm>
        </p:spPr>
        <p:txBody>
          <a:bodyPr/>
          <a:lstStyle>
            <a:lvl1pPr>
              <a:defRPr>
                <a:solidFill>
                  <a:schemeClr val="accent1">
                    <a:lumMod val="75000"/>
                    <a:lumOff val="25000"/>
                  </a:schemeClr>
                </a:solidFill>
              </a:defRPr>
            </a:lvl1pPr>
          </a:lstStyle>
          <a:p>
            <a:fld id="{6F777B46-E875-4BB0-8961-E4C36C52539F}" type="slidenum">
              <a:rPr lang="en-IN" smtClean="0"/>
              <a:t>‹#›</a:t>
            </a:fld>
            <a:endParaRPr lang="en-IN"/>
          </a:p>
        </p:txBody>
      </p:sp>
    </p:spTree>
    <p:extLst>
      <p:ext uri="{BB962C8B-B14F-4D97-AF65-F5344CB8AC3E}">
        <p14:creationId xmlns:p14="http://schemas.microsoft.com/office/powerpoint/2010/main" val="731539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180496"/>
            <a:ext cx="11029615" cy="367830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E8C2C21-24F3-4D6C-9883-AA6F825D26AB}" type="datetimeFigureOut">
              <a:rPr lang="en-IN" smtClean="0"/>
              <a:t>16-01-2025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a:xfrm>
            <a:off x="10558300" y="5956137"/>
            <a:ext cx="1052508" cy="365125"/>
          </a:xfrm>
        </p:spPr>
        <p:txBody>
          <a:bodyPr/>
          <a:lstStyle/>
          <a:p>
            <a:fld id="{6F777B46-E875-4BB0-8961-E4C36C52539F}" type="slidenum">
              <a:rPr lang="en-IN" smtClean="0"/>
              <a:t>‹#›</a:t>
            </a:fld>
            <a:endParaRPr lang="en-IN"/>
          </a:p>
        </p:txBody>
      </p:sp>
    </p:spTree>
    <p:extLst>
      <p:ext uri="{BB962C8B-B14F-4D97-AF65-F5344CB8AC3E}">
        <p14:creationId xmlns:p14="http://schemas.microsoft.com/office/powerpoint/2010/main" val="11410050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3043910"/>
            <a:ext cx="11029615" cy="1497507"/>
          </a:xfrm>
        </p:spPr>
        <p:txBody>
          <a:bodyPr anchor="b">
            <a:normAutofit/>
          </a:bodyPr>
          <a:lstStyle>
            <a:lvl1pPr algn="l">
              <a:defRPr sz="3600" b="0" cap="all">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fld id="{BE8C2C21-24F3-4D6C-9883-AA6F825D26AB}" type="datetimeFigureOut">
              <a:rPr lang="en-IN" smtClean="0"/>
              <a:t>16-01-2025</a:t>
            </a:fld>
            <a:endParaRPr lang="en-IN"/>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endParaRPr lang="en-IN"/>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6F777B46-E875-4BB0-8961-E4C36C52539F}" type="slidenum">
              <a:rPr lang="en-IN" smtClean="0"/>
              <a:t>‹#›</a:t>
            </a:fld>
            <a:endParaRPr lang="en-IN"/>
          </a:p>
        </p:txBody>
      </p:sp>
    </p:spTree>
    <p:extLst>
      <p:ext uri="{BB962C8B-B14F-4D97-AF65-F5344CB8AC3E}">
        <p14:creationId xmlns:p14="http://schemas.microsoft.com/office/powerpoint/2010/main" val="8608610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422390"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8417" y="2228003"/>
            <a:ext cx="5422392"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E8C2C21-24F3-4D6C-9883-AA6F825D26AB}" type="datetimeFigureOut">
              <a:rPr lang="en-IN" smtClean="0"/>
              <a:t>16-01-2025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F777B46-E875-4BB0-8961-E4C36C52539F}" type="slidenum">
              <a:rPr lang="en-IN" smtClean="0"/>
              <a:t>‹#›</a:t>
            </a:fld>
            <a:endParaRPr lang="en-IN"/>
          </a:p>
        </p:txBody>
      </p:sp>
    </p:spTree>
    <p:extLst>
      <p:ext uri="{BB962C8B-B14F-4D97-AF65-F5344CB8AC3E}">
        <p14:creationId xmlns:p14="http://schemas.microsoft.com/office/powerpoint/2010/main" val="2086289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1" name="Rectangle 10"/>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887219" y="2250892"/>
            <a:ext cx="5087075" cy="536005"/>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393100"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23735" y="2250892"/>
            <a:ext cx="5087073" cy="553373"/>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709" y="2926052"/>
            <a:ext cx="5393100"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E8C2C21-24F3-4D6C-9883-AA6F825D26AB}" type="datetimeFigureOut">
              <a:rPr lang="en-IN" smtClean="0"/>
              <a:t>16-01-2025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6F777B46-E875-4BB0-8961-E4C36C52539F}" type="slidenum">
              <a:rPr lang="en-IN" smtClean="0"/>
              <a:t>‹#›</a:t>
            </a:fld>
            <a:endParaRPr lang="en-IN"/>
          </a:p>
        </p:txBody>
      </p:sp>
    </p:spTree>
    <p:extLst>
      <p:ext uri="{BB962C8B-B14F-4D97-AF65-F5344CB8AC3E}">
        <p14:creationId xmlns:p14="http://schemas.microsoft.com/office/powerpoint/2010/main" val="34512404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Rectangle 6"/>
          <p:cNvSpPr>
            <a:spLocks noChangeAspect="1"/>
          </p:cNvSpPr>
          <p:nvPr/>
        </p:nvSpPr>
        <p:spPr>
          <a:xfrm>
            <a:off x="440683"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E8C2C21-24F3-4D6C-9883-AA6F825D26AB}" type="datetimeFigureOut">
              <a:rPr lang="en-IN" smtClean="0"/>
              <a:t>16-01-2025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6F777B46-E875-4BB0-8961-E4C36C52539F}" type="slidenum">
              <a:rPr lang="en-IN" smtClean="0"/>
              <a:t>‹#›</a:t>
            </a:fld>
            <a:endParaRPr lang="en-IN"/>
          </a:p>
        </p:txBody>
      </p:sp>
    </p:spTree>
    <p:extLst>
      <p:ext uri="{BB962C8B-B14F-4D97-AF65-F5344CB8AC3E}">
        <p14:creationId xmlns:p14="http://schemas.microsoft.com/office/powerpoint/2010/main" val="6603164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E8C2C21-24F3-4D6C-9883-AA6F825D26AB}" type="datetimeFigureOut">
              <a:rPr lang="en-IN" smtClean="0"/>
              <a:t>16-01-2025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6F777B46-E875-4BB0-8961-E4C36C52539F}" type="slidenum">
              <a:rPr lang="en-IN" smtClean="0"/>
              <a:t>‹#›</a:t>
            </a:fld>
            <a:endParaRPr lang="en-IN"/>
          </a:p>
        </p:txBody>
      </p:sp>
    </p:spTree>
    <p:extLst>
      <p:ext uri="{BB962C8B-B14F-4D97-AF65-F5344CB8AC3E}">
        <p14:creationId xmlns:p14="http://schemas.microsoft.com/office/powerpoint/2010/main" val="7207653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5141973"/>
            <a:ext cx="11298200"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5262296"/>
            <a:ext cx="4909445" cy="689514"/>
          </a:xfrm>
        </p:spPr>
        <p:txBody>
          <a:bodyPr anchor="ctr"/>
          <a:lstStyle>
            <a:lvl1pPr algn="l">
              <a:defRPr sz="2000" b="0">
                <a:solidFill>
                  <a:schemeClr val="accent1">
                    <a:lumMod val="75000"/>
                    <a:lumOff val="25000"/>
                  </a:schemeClr>
                </a:solidFill>
              </a:defRPr>
            </a:lvl1pPr>
          </a:lstStyle>
          <a:p>
            <a:r>
              <a:rPr lang="en-US"/>
              <a:t>Click to edit Master title style</a:t>
            </a:r>
            <a:endParaRPr lang="en-US" dirty="0"/>
          </a:p>
        </p:txBody>
      </p:sp>
      <p:sp>
        <p:nvSpPr>
          <p:cNvPr id="3" name="Content Placeholder 2"/>
          <p:cNvSpPr>
            <a:spLocks noGrp="1"/>
          </p:cNvSpPr>
          <p:nvPr>
            <p:ph idx="1"/>
          </p:nvPr>
        </p:nvSpPr>
        <p:spPr>
          <a:xfrm>
            <a:off x="447816" y="601200"/>
            <a:ext cx="1129284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740823" y="5262296"/>
            <a:ext cx="5869987" cy="689515"/>
          </a:xfrm>
        </p:spPr>
        <p:txBody>
          <a:bodyPr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chemeClr val="accent1">
                    <a:lumMod val="75000"/>
                    <a:lumOff val="25000"/>
                  </a:schemeClr>
                </a:solidFill>
              </a:defRPr>
            </a:lvl1pPr>
          </a:lstStyle>
          <a:p>
            <a:fld id="{BE8C2C21-24F3-4D6C-9883-AA6F825D26AB}" type="datetimeFigureOut">
              <a:rPr lang="en-IN" smtClean="0"/>
              <a:t>16-01-2025</a:t>
            </a:fld>
            <a:endParaRPr lang="en-IN"/>
          </a:p>
        </p:txBody>
      </p:sp>
      <p:sp>
        <p:nvSpPr>
          <p:cNvPr id="6" name="Footer Placeholder 5"/>
          <p:cNvSpPr>
            <a:spLocks noGrp="1"/>
          </p:cNvSpPr>
          <p:nvPr>
            <p:ph type="ftr" sz="quarter" idx="11"/>
          </p:nvPr>
        </p:nvSpPr>
        <p:spPr/>
        <p:txBody>
          <a:bodyPr/>
          <a:lstStyle>
            <a:lvl1pPr>
              <a:defRPr>
                <a:solidFill>
                  <a:schemeClr val="accent1">
                    <a:lumMod val="75000"/>
                    <a:lumOff val="25000"/>
                  </a:schemeClr>
                </a:solidFill>
              </a:defRPr>
            </a:lvl1pPr>
          </a:lstStyle>
          <a:p>
            <a:endParaRPr lang="en-IN"/>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6F777B46-E875-4BB0-8961-E4C36C52539F}" type="slidenum">
              <a:rPr lang="en-IN" smtClean="0"/>
              <a:t>‹#›</a:t>
            </a:fld>
            <a:endParaRPr lang="en-IN"/>
          </a:p>
        </p:txBody>
      </p:sp>
    </p:spTree>
    <p:extLst>
      <p:ext uri="{BB962C8B-B14F-4D97-AF65-F5344CB8AC3E}">
        <p14:creationId xmlns:p14="http://schemas.microsoft.com/office/powerpoint/2010/main" val="32484455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accent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599725"/>
            <a:ext cx="11290859"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E8C2C21-24F3-4D6C-9883-AA6F825D26AB}" type="datetimeFigureOut">
              <a:rPr lang="en-IN" smtClean="0"/>
              <a:t>16-01-2025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F777B46-E875-4BB0-8961-E4C36C52539F}" type="slidenum">
              <a:rPr lang="en-IN" smtClean="0"/>
              <a:t>‹#›</a:t>
            </a:fld>
            <a:endParaRPr lang="en-IN"/>
          </a:p>
        </p:txBody>
      </p:sp>
    </p:spTree>
    <p:extLst>
      <p:ext uri="{BB962C8B-B14F-4D97-AF65-F5344CB8AC3E}">
        <p14:creationId xmlns:p14="http://schemas.microsoft.com/office/powerpoint/2010/main" val="34992356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8" name="Rectangle 7"/>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E8C2C21-24F3-4D6C-9883-AA6F825D26AB}" type="datetimeFigureOut">
              <a:rPr lang="en-IN" smtClean="0"/>
              <a:t>16-01-2025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F777B46-E875-4BB0-8961-E4C36C52539F}" type="slidenum">
              <a:rPr lang="en-IN" smtClean="0"/>
              <a:t>‹#›</a:t>
            </a:fld>
            <a:endParaRPr lang="en-IN"/>
          </a:p>
        </p:txBody>
      </p:sp>
    </p:spTree>
    <p:extLst>
      <p:ext uri="{BB962C8B-B14F-4D97-AF65-F5344CB8AC3E}">
        <p14:creationId xmlns:p14="http://schemas.microsoft.com/office/powerpoint/2010/main" val="27203865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839201" y="599725"/>
            <a:ext cx="2906817"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839201" y="675726"/>
            <a:ext cx="2004164" cy="518307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74923" y="675726"/>
            <a:ext cx="7896279" cy="5183073"/>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993673" y="5956137"/>
            <a:ext cx="1328141" cy="365125"/>
          </a:xfrm>
        </p:spPr>
        <p:txBody>
          <a:bodyPr/>
          <a:lstStyle>
            <a:lvl1pPr>
              <a:defRPr>
                <a:solidFill>
                  <a:schemeClr val="accent1">
                    <a:lumMod val="75000"/>
                    <a:lumOff val="25000"/>
                  </a:schemeClr>
                </a:solidFill>
              </a:defRPr>
            </a:lvl1pPr>
          </a:lstStyle>
          <a:p>
            <a:fld id="{BE8C2C21-24F3-4D6C-9883-AA6F825D26AB}" type="datetimeFigureOut">
              <a:rPr lang="en-IN" smtClean="0"/>
              <a:t>16-01-2025</a:t>
            </a:fld>
            <a:endParaRPr lang="en-IN"/>
          </a:p>
        </p:txBody>
      </p:sp>
      <p:sp>
        <p:nvSpPr>
          <p:cNvPr id="5" name="Footer Placeholder 4"/>
          <p:cNvSpPr>
            <a:spLocks noGrp="1"/>
          </p:cNvSpPr>
          <p:nvPr>
            <p:ph type="ftr" sz="quarter" idx="11"/>
          </p:nvPr>
        </p:nvSpPr>
        <p:spPr>
          <a:xfrm>
            <a:off x="774923" y="5951811"/>
            <a:ext cx="7896279" cy="365125"/>
          </a:xfrm>
        </p:spPr>
        <p:txBody>
          <a:bodyPr/>
          <a:lstStyle/>
          <a:p>
            <a:endParaRPr lang="en-IN"/>
          </a:p>
        </p:txBody>
      </p:sp>
      <p:sp>
        <p:nvSpPr>
          <p:cNvPr id="6" name="Slide Number Placeholder 5"/>
          <p:cNvSpPr>
            <a:spLocks noGrp="1"/>
          </p:cNvSpPr>
          <p:nvPr>
            <p:ph type="sldNum" sz="quarter" idx="12"/>
          </p:nvPr>
        </p:nvSpPr>
        <p:spPr>
          <a:xfrm>
            <a:off x="10446615" y="5956137"/>
            <a:ext cx="1164195" cy="365125"/>
          </a:xfrm>
        </p:spPr>
        <p:txBody>
          <a:bodyPr/>
          <a:lstStyle>
            <a:lvl1pPr>
              <a:defRPr>
                <a:solidFill>
                  <a:schemeClr val="accent1">
                    <a:lumMod val="75000"/>
                    <a:lumOff val="25000"/>
                  </a:schemeClr>
                </a:solidFill>
              </a:defRPr>
            </a:lvl1pPr>
          </a:lstStyle>
          <a:p>
            <a:fld id="{6F777B46-E875-4BB0-8961-E4C36C52539F}" type="slidenum">
              <a:rPr lang="en-IN" smtClean="0"/>
              <a:t>‹#›</a:t>
            </a:fld>
            <a:endParaRPr lang="en-IN"/>
          </a:p>
        </p:txBody>
      </p:sp>
    </p:spTree>
    <p:extLst>
      <p:ext uri="{BB962C8B-B14F-4D97-AF65-F5344CB8AC3E}">
        <p14:creationId xmlns:p14="http://schemas.microsoft.com/office/powerpoint/2010/main" val="37336152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3"/>
            <a:ext cx="11029616" cy="3522794"/>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5956137"/>
            <a:ext cx="2844799" cy="365125"/>
          </a:xfrm>
          <a:prstGeom prst="rect">
            <a:avLst/>
          </a:prstGeom>
        </p:spPr>
        <p:txBody>
          <a:bodyPr vert="horz" lIns="91440" tIns="45720" rIns="91440" bIns="45720" rtlCol="0" anchor="ctr"/>
          <a:lstStyle>
            <a:lvl1pPr algn="r">
              <a:defRPr sz="900">
                <a:solidFill>
                  <a:schemeClr val="accent2"/>
                </a:solidFill>
              </a:defRPr>
            </a:lvl1pPr>
          </a:lstStyle>
          <a:p>
            <a:fld id="{BE8C2C21-24F3-4D6C-9883-AA6F825D26AB}" type="datetimeFigureOut">
              <a:rPr lang="en-IN" smtClean="0"/>
              <a:t>16-01-2025</a:t>
            </a:fld>
            <a:endParaRPr lang="en-IN"/>
          </a:p>
        </p:txBody>
      </p:sp>
      <p:sp>
        <p:nvSpPr>
          <p:cNvPr id="5" name="Footer Placeholder 4"/>
          <p:cNvSpPr>
            <a:spLocks noGrp="1"/>
          </p:cNvSpPr>
          <p:nvPr>
            <p:ph type="ftr" sz="quarter" idx="3"/>
          </p:nvPr>
        </p:nvSpPr>
        <p:spPr>
          <a:xfrm>
            <a:off x="581192" y="5951811"/>
            <a:ext cx="6917210" cy="365125"/>
          </a:xfrm>
          <a:prstGeom prst="rect">
            <a:avLst/>
          </a:prstGeom>
        </p:spPr>
        <p:txBody>
          <a:bodyPr vert="horz" lIns="91440" tIns="45720" rIns="91440" bIns="45720" rtlCol="0" anchor="ctr"/>
          <a:lstStyle>
            <a:lvl1pPr algn="l">
              <a:defRPr sz="900" cap="all">
                <a:solidFill>
                  <a:schemeClr val="accent2"/>
                </a:solidFill>
              </a:defRPr>
            </a:lvl1pPr>
          </a:lstStyle>
          <a:p>
            <a:endParaRPr lang="en-IN"/>
          </a:p>
        </p:txBody>
      </p:sp>
      <p:sp>
        <p:nvSpPr>
          <p:cNvPr id="6" name="Slide Number Placeholder 5"/>
          <p:cNvSpPr>
            <a:spLocks noGrp="1"/>
          </p:cNvSpPr>
          <p:nvPr>
            <p:ph type="sldNum" sz="quarter" idx="4"/>
          </p:nvPr>
        </p:nvSpPr>
        <p:spPr>
          <a:xfrm>
            <a:off x="10558300" y="5956137"/>
            <a:ext cx="1052510" cy="365125"/>
          </a:xfrm>
          <a:prstGeom prst="rect">
            <a:avLst/>
          </a:prstGeom>
        </p:spPr>
        <p:txBody>
          <a:bodyPr vert="horz" lIns="91440" tIns="45720" rIns="91440" bIns="45720" rtlCol="0" anchor="ctr"/>
          <a:lstStyle>
            <a:lvl1pPr algn="r">
              <a:defRPr sz="900">
                <a:solidFill>
                  <a:schemeClr val="accent2"/>
                </a:solidFill>
              </a:defRPr>
            </a:lvl1pPr>
          </a:lstStyle>
          <a:p>
            <a:fld id="{6F777B46-E875-4BB0-8961-E4C36C52539F}" type="slidenum">
              <a:rPr lang="en-IN" smtClean="0"/>
              <a:t>‹#›</a:t>
            </a:fld>
            <a:endParaRPr lang="en-IN"/>
          </a:p>
        </p:txBody>
      </p:sp>
      <p:sp>
        <p:nvSpPr>
          <p:cNvPr id="9" name="Rectangle 8"/>
          <p:cNvSpPr/>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420052490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gopalgopi765@gmail.com"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nscpolteksby.ac.id/"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107699-9DFA-A625-66D6-44A1134FA226}"/>
              </a:ext>
            </a:extLst>
          </p:cNvPr>
          <p:cNvSpPr>
            <a:spLocks noGrp="1"/>
          </p:cNvSpPr>
          <p:nvPr>
            <p:ph type="ctrTitle"/>
          </p:nvPr>
        </p:nvSpPr>
        <p:spPr/>
        <p:txBody>
          <a:bodyPr>
            <a:normAutofit/>
          </a:bodyPr>
          <a:lstStyle/>
          <a:p>
            <a:pPr algn="ctr">
              <a:lnSpc>
                <a:spcPct val="150000"/>
              </a:lnSpc>
            </a:pPr>
            <a:r>
              <a:rPr lang="en-US" sz="2800" b="1" dirty="0">
                <a:solidFill>
                  <a:schemeClr val="tx1"/>
                </a:solidFill>
                <a:effectLst/>
                <a:latin typeface="Times New Roman" panose="02020603050405020304" pitchFamily="18" charset="0"/>
                <a:ea typeface="MS Gothic" panose="020B0609070205080204" pitchFamily="49" charset="-128"/>
                <a:cs typeface="Times New Roman" panose="02020603050405020304" pitchFamily="18" charset="0"/>
              </a:rPr>
              <a:t>CONNECTED COMMERCE: DIGITIZATION MEETS B2B MARKETING FOR SUPPLY CHAIN SUCCESS</a:t>
            </a:r>
            <a:endParaRPr lang="en-IN" sz="8000" dirty="0">
              <a:solidFill>
                <a:schemeClr val="tx1"/>
              </a:solidFill>
            </a:endParaRPr>
          </a:p>
        </p:txBody>
      </p:sp>
      <p:sp>
        <p:nvSpPr>
          <p:cNvPr id="3" name="Subtitle 2">
            <a:extLst>
              <a:ext uri="{FF2B5EF4-FFF2-40B4-BE49-F238E27FC236}">
                <a16:creationId xmlns:a16="http://schemas.microsoft.com/office/drawing/2014/main" id="{0C1C5BE2-D685-9463-E85F-3785CEF68E85}"/>
              </a:ext>
            </a:extLst>
          </p:cNvPr>
          <p:cNvSpPr>
            <a:spLocks noGrp="1"/>
          </p:cNvSpPr>
          <p:nvPr>
            <p:ph type="subTitle" idx="1"/>
          </p:nvPr>
        </p:nvSpPr>
        <p:spPr>
          <a:xfrm>
            <a:off x="6560949" y="4624926"/>
            <a:ext cx="4572000" cy="1655762"/>
          </a:xfrm>
        </p:spPr>
        <p:txBody>
          <a:bodyPr>
            <a:normAutofit fontScale="85000" lnSpcReduction="20000"/>
          </a:bodyPr>
          <a:lstStyle/>
          <a:p>
            <a:pPr algn="ctr"/>
            <a:r>
              <a:rPr lang="en-US" sz="1800" b="1" dirty="0">
                <a:solidFill>
                  <a:schemeClr val="bg1"/>
                </a:solidFill>
                <a:effectLst/>
                <a:latin typeface="Times New Roman" panose="02020603050405020304" pitchFamily="18" charset="0"/>
                <a:ea typeface="MS Mincho" panose="02020609040205080304" pitchFamily="49" charset="-128"/>
                <a:cs typeface="Times New Roman" panose="02020603050405020304" pitchFamily="18" charset="0"/>
              </a:rPr>
              <a:t>GOPALA B</a:t>
            </a:r>
            <a:endParaRPr lang="en-IN" sz="1800" dirty="0">
              <a:solidFill>
                <a:schemeClr val="bg1"/>
              </a:solidFill>
              <a:effectLst/>
              <a:latin typeface="Times New Roman" panose="02020603050405020304" pitchFamily="18" charset="0"/>
              <a:ea typeface="MS Mincho" panose="02020609040205080304" pitchFamily="49" charset="-128"/>
              <a:cs typeface="Times New Roman" panose="02020603050405020304" pitchFamily="18" charset="0"/>
            </a:endParaRPr>
          </a:p>
          <a:p>
            <a:pPr algn="ctr"/>
            <a:r>
              <a:rPr lang="en-US" sz="1800" dirty="0">
                <a:solidFill>
                  <a:schemeClr val="bg1"/>
                </a:solidFill>
                <a:effectLst/>
                <a:latin typeface="Times New Roman" panose="02020603050405020304" pitchFamily="18" charset="0"/>
                <a:ea typeface="MS Mincho" panose="02020609040205080304" pitchFamily="49" charset="-128"/>
                <a:cs typeface="Times New Roman" panose="02020603050405020304" pitchFamily="18" charset="0"/>
              </a:rPr>
              <a:t>Research Scholar,</a:t>
            </a:r>
            <a:endParaRPr lang="en-IN" sz="1800" dirty="0">
              <a:solidFill>
                <a:schemeClr val="bg1"/>
              </a:solidFill>
              <a:effectLst/>
              <a:latin typeface="Times New Roman" panose="02020603050405020304" pitchFamily="18" charset="0"/>
              <a:ea typeface="MS Mincho" panose="02020609040205080304" pitchFamily="49" charset="-128"/>
              <a:cs typeface="Times New Roman" panose="02020603050405020304" pitchFamily="18" charset="0"/>
            </a:endParaRPr>
          </a:p>
          <a:p>
            <a:pPr algn="ctr"/>
            <a:r>
              <a:rPr lang="en-US" sz="1800" dirty="0">
                <a:solidFill>
                  <a:schemeClr val="bg1"/>
                </a:solidFill>
                <a:effectLst/>
                <a:latin typeface="Times New Roman" panose="02020603050405020304" pitchFamily="18" charset="0"/>
                <a:ea typeface="MS Mincho" panose="02020609040205080304" pitchFamily="49" charset="-128"/>
                <a:cs typeface="Times New Roman" panose="02020603050405020304" pitchFamily="18" charset="0"/>
              </a:rPr>
              <a:t>Alliance University, Bangalore.</a:t>
            </a:r>
            <a:endParaRPr lang="en-IN" sz="1800" dirty="0">
              <a:solidFill>
                <a:schemeClr val="bg1"/>
              </a:solidFill>
              <a:effectLst/>
              <a:latin typeface="Times New Roman" panose="02020603050405020304" pitchFamily="18" charset="0"/>
              <a:ea typeface="MS Mincho" panose="02020609040205080304" pitchFamily="49" charset="-128"/>
              <a:cs typeface="Times New Roman" panose="02020603050405020304" pitchFamily="18" charset="0"/>
            </a:endParaRPr>
          </a:p>
          <a:p>
            <a:pPr algn="ctr"/>
            <a:r>
              <a:rPr lang="en-US" sz="1800" u="sng" dirty="0">
                <a:solidFill>
                  <a:schemeClr val="bg1"/>
                </a:solidFill>
                <a:effectLst/>
                <a:latin typeface="Times New Roman" panose="02020603050405020304" pitchFamily="18" charset="0"/>
                <a:ea typeface="MS Mincho" panose="02020609040205080304" pitchFamily="49" charset="-128"/>
                <a:cs typeface="Times New Roman" panose="02020603050405020304" pitchFamily="18" charset="0"/>
                <a:hlinkClick r:id="rId2">
                  <a:extLst>
                    <a:ext uri="{A12FA001-AC4F-418D-AE19-62706E023703}">
                      <ahyp:hlinkClr xmlns:ahyp="http://schemas.microsoft.com/office/drawing/2018/hyperlinkcolor" val="tx"/>
                    </a:ext>
                  </a:extLst>
                </a:hlinkClick>
              </a:rPr>
              <a:t>gopalgopi765@gmail.com</a:t>
            </a:r>
            <a:r>
              <a:rPr lang="en-US" sz="1800" u="sng" dirty="0">
                <a:solidFill>
                  <a:schemeClr val="bg1"/>
                </a:solidFill>
                <a:effectLst/>
                <a:latin typeface="Times New Roman" panose="02020603050405020304" pitchFamily="18" charset="0"/>
                <a:ea typeface="MS Mincho" panose="02020609040205080304" pitchFamily="49" charset="-128"/>
                <a:cs typeface="Times New Roman" panose="02020603050405020304" pitchFamily="18" charset="0"/>
              </a:rPr>
              <a:t>  </a:t>
            </a:r>
            <a:r>
              <a:rPr lang="en-US" sz="1800" b="1" u="sng" dirty="0">
                <a:solidFill>
                  <a:schemeClr val="bg1"/>
                </a:solidFill>
                <a:effectLst/>
                <a:latin typeface="Times New Roman" panose="02020603050405020304" pitchFamily="18" charset="0"/>
                <a:ea typeface="MS Mincho" panose="02020609040205080304" pitchFamily="49" charset="-128"/>
                <a:cs typeface="Times New Roman" panose="02020603050405020304" pitchFamily="18" charset="0"/>
              </a:rPr>
              <a:t>9901107319</a:t>
            </a:r>
            <a:endParaRPr lang="en-IN" sz="1800" dirty="0">
              <a:solidFill>
                <a:schemeClr val="bg1"/>
              </a:solidFill>
              <a:effectLst/>
              <a:latin typeface="Times New Roman" panose="02020603050405020304" pitchFamily="18" charset="0"/>
              <a:ea typeface="MS Mincho" panose="02020609040205080304" pitchFamily="49" charset="-128"/>
              <a:cs typeface="Times New Roman" panose="02020603050405020304" pitchFamily="18" charset="0"/>
            </a:endParaRPr>
          </a:p>
          <a:p>
            <a:pPr algn="ctr"/>
            <a:r>
              <a:rPr lang="en-US" sz="1800" b="1" dirty="0">
                <a:solidFill>
                  <a:schemeClr val="bg1"/>
                </a:solidFill>
                <a:effectLst/>
                <a:latin typeface="Times New Roman" panose="02020603050405020304" pitchFamily="18" charset="0"/>
                <a:ea typeface="MS Mincho" panose="02020609040205080304" pitchFamily="49" charset="-128"/>
                <a:cs typeface="Times New Roman" panose="02020603050405020304" pitchFamily="18" charset="0"/>
              </a:rPr>
              <a:t>Subject: Management</a:t>
            </a:r>
            <a:endParaRPr lang="en-IN" sz="1800" dirty="0">
              <a:solidFill>
                <a:schemeClr val="bg1"/>
              </a:solidFill>
              <a:effectLst/>
              <a:latin typeface="Times New Roman" panose="02020603050405020304" pitchFamily="18" charset="0"/>
              <a:ea typeface="MS Mincho" panose="02020609040205080304" pitchFamily="49" charset="-128"/>
              <a:cs typeface="Times New Roman" panose="02020603050405020304" pitchFamily="18" charset="0"/>
            </a:endParaRPr>
          </a:p>
          <a:p>
            <a:endParaRPr lang="en-IN" dirty="0"/>
          </a:p>
        </p:txBody>
      </p:sp>
    </p:spTree>
    <p:extLst>
      <p:ext uri="{BB962C8B-B14F-4D97-AF65-F5344CB8AC3E}">
        <p14:creationId xmlns:p14="http://schemas.microsoft.com/office/powerpoint/2010/main" val="20123910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134D96-1A93-DA7A-845F-495D0CB730D2}"/>
              </a:ext>
            </a:extLst>
          </p:cNvPr>
          <p:cNvSpPr>
            <a:spLocks noGrp="1"/>
          </p:cNvSpPr>
          <p:nvPr>
            <p:ph type="title"/>
          </p:nvPr>
        </p:nvSpPr>
        <p:spPr/>
        <p:txBody>
          <a:bodyPr>
            <a:normAutofit/>
          </a:bodyPr>
          <a:lstStyle/>
          <a:p>
            <a:pPr algn="ctr"/>
            <a:r>
              <a:rPr lang="en-IN" sz="3600" b="1" dirty="0">
                <a:latin typeface="Times New Roman" panose="02020603050405020304" pitchFamily="18" charset="0"/>
                <a:cs typeface="Times New Roman" panose="02020603050405020304" pitchFamily="18" charset="0"/>
              </a:rPr>
              <a:t>Introduction</a:t>
            </a:r>
          </a:p>
        </p:txBody>
      </p:sp>
      <p:sp>
        <p:nvSpPr>
          <p:cNvPr id="3" name="Content Placeholder 2">
            <a:extLst>
              <a:ext uri="{FF2B5EF4-FFF2-40B4-BE49-F238E27FC236}">
                <a16:creationId xmlns:a16="http://schemas.microsoft.com/office/drawing/2014/main" id="{27C9C0B9-E2A4-4C4B-59AB-F74843342AB8}"/>
              </a:ext>
            </a:extLst>
          </p:cNvPr>
          <p:cNvSpPr>
            <a:spLocks noGrp="1"/>
          </p:cNvSpPr>
          <p:nvPr>
            <p:ph idx="1"/>
          </p:nvPr>
        </p:nvSpPr>
        <p:spPr>
          <a:xfrm>
            <a:off x="581192" y="1937288"/>
            <a:ext cx="11029615" cy="4711485"/>
          </a:xfrm>
        </p:spPr>
        <p:txBody>
          <a:bodyPr>
            <a:normAutofit lnSpcReduction="10000"/>
          </a:bodyPr>
          <a:lstStyle/>
          <a:p>
            <a:pPr>
              <a:lnSpc>
                <a:spcPct val="150000"/>
              </a:lnSpc>
            </a:pPr>
            <a:r>
              <a:rPr lang="en-US" sz="1800" dirty="0">
                <a:effectLst/>
                <a:latin typeface="Times New Roman" panose="02020603050405020304" pitchFamily="18" charset="0"/>
                <a:ea typeface="MS Mincho" panose="02020609040205080304" pitchFamily="49" charset="-128"/>
              </a:rPr>
              <a:t>One of the major business challenges today is the increasing digitization in supply chain management and its introduction and use by B2B marketing organizations. In this report, digitization refers to the introduction and use of digital platforms, data, algorithms, and process automation in the B2B supply chain to enhance the efficiency and effectiveness of its management.</a:t>
            </a:r>
          </a:p>
          <a:p>
            <a:pPr>
              <a:lnSpc>
                <a:spcPct val="150000"/>
              </a:lnSpc>
            </a:pPr>
            <a:r>
              <a:rPr lang="en-US" sz="1800" dirty="0">
                <a:effectLst/>
                <a:latin typeface="Times New Roman" panose="02020603050405020304" pitchFamily="18" charset="0"/>
                <a:ea typeface="MS Mincho" panose="02020609040205080304" pitchFamily="49" charset="-128"/>
              </a:rPr>
              <a:t>The method used to answer these three research questions was in-depth literature research followed by an in-depth case analysis using observational studies from senior executives’ interactions at various leading events in the B2B marketing and supply chain domain</a:t>
            </a:r>
            <a:r>
              <a:rPr lang="en-US" dirty="0">
                <a:latin typeface="Times New Roman" panose="02020603050405020304" pitchFamily="18" charset="0"/>
                <a:ea typeface="MS Mincho" panose="02020609040205080304" pitchFamily="49" charset="-128"/>
              </a:rPr>
              <a:t>.</a:t>
            </a:r>
          </a:p>
          <a:p>
            <a:pPr>
              <a:lnSpc>
                <a:spcPct val="150000"/>
              </a:lnSpc>
            </a:pPr>
            <a:r>
              <a:rPr lang="en-US" sz="1800" dirty="0">
                <a:effectLst/>
                <a:latin typeface="Times New Roman" panose="02020603050405020304" pitchFamily="18" charset="0"/>
                <a:ea typeface="MS Mincho" panose="02020609040205080304" pitchFamily="49" charset="-128"/>
              </a:rPr>
              <a:t>There is now a consensus that additional digitized, data-driven operations improvement and a seamless integration between these operations lead to enhanced competitive advantage.</a:t>
            </a:r>
          </a:p>
          <a:p>
            <a:pPr>
              <a:lnSpc>
                <a:spcPct val="150000"/>
              </a:lnSpc>
            </a:pPr>
            <a:r>
              <a:rPr lang="en-US" sz="1800" dirty="0">
                <a:effectLst/>
                <a:latin typeface="Times New Roman" panose="02020603050405020304" pitchFamily="18" charset="0"/>
                <a:ea typeface="MS Mincho" panose="02020609040205080304" pitchFamily="49" charset="-128"/>
              </a:rPr>
              <a:t>Logistics and procurement should implement AI-based autonomous flow systems that are adjusted and improved by their own data to give the customer exactly what they need when they need it</a:t>
            </a:r>
            <a:r>
              <a:rPr lang="en-US" dirty="0">
                <a:latin typeface="Times New Roman" panose="02020603050405020304" pitchFamily="18" charset="0"/>
                <a:ea typeface="MS Mincho" panose="02020609040205080304" pitchFamily="49" charset="-128"/>
              </a:rPr>
              <a:t>.</a:t>
            </a:r>
            <a:endParaRPr lang="en-IN" dirty="0"/>
          </a:p>
        </p:txBody>
      </p:sp>
    </p:spTree>
    <p:extLst>
      <p:ext uri="{BB962C8B-B14F-4D97-AF65-F5344CB8AC3E}">
        <p14:creationId xmlns:p14="http://schemas.microsoft.com/office/powerpoint/2010/main" val="15717050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E09265-2203-69BA-B394-BAEE815AD9EA}"/>
              </a:ext>
            </a:extLst>
          </p:cNvPr>
          <p:cNvSpPr>
            <a:spLocks noGrp="1"/>
          </p:cNvSpPr>
          <p:nvPr>
            <p:ph type="title"/>
          </p:nvPr>
        </p:nvSpPr>
        <p:spPr/>
        <p:txBody>
          <a:bodyPr>
            <a:normAutofit/>
          </a:bodyPr>
          <a:lstStyle/>
          <a:p>
            <a:pPr algn="ctr"/>
            <a:r>
              <a:rPr lang="en-IN" sz="3600" b="1" dirty="0">
                <a:latin typeface="Times New Roman" panose="02020603050405020304" pitchFamily="18" charset="0"/>
                <a:cs typeface="Times New Roman" panose="02020603050405020304" pitchFamily="18" charset="0"/>
              </a:rPr>
              <a:t>Literature Review</a:t>
            </a:r>
          </a:p>
        </p:txBody>
      </p:sp>
      <p:sp>
        <p:nvSpPr>
          <p:cNvPr id="3" name="Content Placeholder 2">
            <a:extLst>
              <a:ext uri="{FF2B5EF4-FFF2-40B4-BE49-F238E27FC236}">
                <a16:creationId xmlns:a16="http://schemas.microsoft.com/office/drawing/2014/main" id="{298C907B-91AA-50EF-24DA-FA76A8861DA1}"/>
              </a:ext>
            </a:extLst>
          </p:cNvPr>
          <p:cNvSpPr>
            <a:spLocks noGrp="1"/>
          </p:cNvSpPr>
          <p:nvPr>
            <p:ph idx="1"/>
          </p:nvPr>
        </p:nvSpPr>
        <p:spPr>
          <a:xfrm>
            <a:off x="581192" y="1921790"/>
            <a:ext cx="11029615" cy="4602996"/>
          </a:xfrm>
        </p:spPr>
        <p:txBody>
          <a:bodyPr/>
          <a:lstStyle/>
          <a:p>
            <a:pPr algn="just">
              <a:lnSpc>
                <a:spcPct val="150000"/>
              </a:lnSpc>
            </a:pPr>
            <a:r>
              <a:rPr lang="en-US" sz="1800" dirty="0">
                <a:effectLst/>
                <a:latin typeface="Times New Roman" panose="02020603050405020304" pitchFamily="18" charset="0"/>
                <a:ea typeface="MS Mincho" panose="02020609040205080304" pitchFamily="49" charset="-128"/>
              </a:rPr>
              <a:t>This section provides a review of previous studies and theoretical frameworks, determining the questions and focus areas in each of them based on the literature. In recent decades, extensive literature has been published on the opportunities that technology offers in the field of B2B marketing processes.</a:t>
            </a:r>
          </a:p>
          <a:p>
            <a:pPr algn="just">
              <a:lnSpc>
                <a:spcPct val="150000"/>
              </a:lnSpc>
            </a:pPr>
            <a:r>
              <a:rPr lang="en-US" sz="1800" dirty="0">
                <a:effectLst/>
                <a:latin typeface="Times New Roman" panose="02020603050405020304" pitchFamily="18" charset="0"/>
                <a:ea typeface="MS Mincho" panose="02020609040205080304" pitchFamily="49" charset="-128"/>
              </a:rPr>
              <a:t>The researchers present a comprehensive and systematic review of digital data exchange, opportunities, and technology used in establishing digital marketing integration</a:t>
            </a:r>
            <a:r>
              <a:rPr lang="en-US" dirty="0">
                <a:latin typeface="Times New Roman" panose="02020603050405020304" pitchFamily="18" charset="0"/>
                <a:ea typeface="MS Mincho" panose="02020609040205080304" pitchFamily="49" charset="-128"/>
              </a:rPr>
              <a:t>.</a:t>
            </a:r>
          </a:p>
          <a:p>
            <a:pPr algn="just">
              <a:lnSpc>
                <a:spcPct val="150000"/>
              </a:lnSpc>
            </a:pPr>
            <a:r>
              <a:rPr lang="en-US" sz="1800" dirty="0">
                <a:effectLst/>
                <a:latin typeface="Times New Roman" panose="02020603050405020304" pitchFamily="18" charset="0"/>
                <a:ea typeface="MS Mincho" panose="02020609040205080304" pitchFamily="49" charset="-128"/>
              </a:rPr>
              <a:t>In recent years, there has been a growing emphasis on the intersection of digital marketing and supply chain management. However, academic research on this combined issue is relatively limited.</a:t>
            </a:r>
          </a:p>
          <a:p>
            <a:pPr algn="just">
              <a:lnSpc>
                <a:spcPct val="150000"/>
              </a:lnSpc>
            </a:pPr>
            <a:r>
              <a:rPr lang="en-US" sz="1800" dirty="0">
                <a:effectLst/>
                <a:latin typeface="Times New Roman" panose="02020603050405020304" pitchFamily="18" charset="0"/>
                <a:ea typeface="MS Mincho" panose="02020609040205080304" pitchFamily="49" charset="-128"/>
              </a:rPr>
              <a:t>These studies collectively highlight the potential for digital tools to enhance B2B relationships and improve supply chain management performance. </a:t>
            </a:r>
            <a:endParaRPr lang="en-IN" dirty="0"/>
          </a:p>
        </p:txBody>
      </p:sp>
    </p:spTree>
    <p:extLst>
      <p:ext uri="{BB962C8B-B14F-4D97-AF65-F5344CB8AC3E}">
        <p14:creationId xmlns:p14="http://schemas.microsoft.com/office/powerpoint/2010/main" val="14552407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33AAB6-045D-F42D-4FEA-C8E33F1FA61E}"/>
              </a:ext>
            </a:extLst>
          </p:cNvPr>
          <p:cNvSpPr>
            <a:spLocks noGrp="1"/>
          </p:cNvSpPr>
          <p:nvPr>
            <p:ph type="title"/>
          </p:nvPr>
        </p:nvSpPr>
        <p:spPr/>
        <p:txBody>
          <a:bodyPr>
            <a:normAutofit/>
          </a:bodyPr>
          <a:lstStyle/>
          <a:p>
            <a:pPr algn="ctr"/>
            <a:r>
              <a:rPr lang="en-IN" sz="3600" b="1" dirty="0">
                <a:latin typeface="Times New Roman" panose="02020603050405020304" pitchFamily="18" charset="0"/>
                <a:cs typeface="Times New Roman" panose="02020603050405020304" pitchFamily="18" charset="0"/>
              </a:rPr>
              <a:t>Methodology</a:t>
            </a:r>
          </a:p>
        </p:txBody>
      </p:sp>
      <p:sp>
        <p:nvSpPr>
          <p:cNvPr id="3" name="Content Placeholder 2">
            <a:extLst>
              <a:ext uri="{FF2B5EF4-FFF2-40B4-BE49-F238E27FC236}">
                <a16:creationId xmlns:a16="http://schemas.microsoft.com/office/drawing/2014/main" id="{170CA0AF-B17A-A56D-B358-A4FBD701ABBF}"/>
              </a:ext>
            </a:extLst>
          </p:cNvPr>
          <p:cNvSpPr>
            <a:spLocks noGrp="1"/>
          </p:cNvSpPr>
          <p:nvPr>
            <p:ph idx="1"/>
          </p:nvPr>
        </p:nvSpPr>
        <p:spPr>
          <a:xfrm>
            <a:off x="581192" y="2180496"/>
            <a:ext cx="11029615" cy="4297796"/>
          </a:xfrm>
        </p:spPr>
        <p:txBody>
          <a:bodyPr>
            <a:normAutofit/>
          </a:bodyPr>
          <a:lstStyle/>
          <a:p>
            <a:pPr algn="just">
              <a:lnSpc>
                <a:spcPct val="150000"/>
              </a:lnSpc>
            </a:pPr>
            <a:r>
              <a:rPr lang="en-US" sz="1800" dirty="0">
                <a:effectLst/>
                <a:latin typeface="Times New Roman" panose="02020603050405020304" pitchFamily="18" charset="0"/>
                <a:ea typeface="MS Mincho" panose="02020609040205080304" pitchFamily="49" charset="-128"/>
              </a:rPr>
              <a:t>In the present study, we adopt a qualitative approach focusing on a collective case study underpinned by a survey among a group of marketing scholars to address the research questions defined. </a:t>
            </a:r>
          </a:p>
          <a:p>
            <a:pPr algn="just">
              <a:lnSpc>
                <a:spcPct val="150000"/>
              </a:lnSpc>
            </a:pPr>
            <a:r>
              <a:rPr lang="en-US" sz="1800" dirty="0">
                <a:effectLst/>
                <a:latin typeface="Times New Roman" panose="02020603050405020304" pitchFamily="18" charset="0"/>
                <a:ea typeface="MS Mincho" panose="02020609040205080304" pitchFamily="49" charset="-128"/>
              </a:rPr>
              <a:t>In the present case study, the authors decided to use an electronic group-administered survey among a group of marketing scholars interested in supply chain management issues. </a:t>
            </a:r>
            <a:endParaRPr lang="en-US" dirty="0">
              <a:latin typeface="Times New Roman" panose="02020603050405020304" pitchFamily="18" charset="0"/>
              <a:ea typeface="MS Mincho" panose="02020609040205080304" pitchFamily="49" charset="-128"/>
            </a:endParaRPr>
          </a:p>
          <a:p>
            <a:pPr algn="just">
              <a:lnSpc>
                <a:spcPct val="150000"/>
              </a:lnSpc>
            </a:pPr>
            <a:r>
              <a:rPr lang="en-US" sz="1800" dirty="0">
                <a:effectLst/>
                <a:latin typeface="Times New Roman" panose="02020603050405020304" pitchFamily="18" charset="0"/>
                <a:ea typeface="MS Mincho" panose="02020609040205080304" pitchFamily="49" charset="-128"/>
              </a:rPr>
              <a:t>The first phase of our research consisted of a panel of well-recognized marketing scholars from Europe, the USA, Australia, and Asia. In this respect, a well-recognized refereed marketing journal was identified, and a special issue was distributed to a large number of marketing scholars from all over the world.</a:t>
            </a:r>
          </a:p>
          <a:p>
            <a:pPr algn="just">
              <a:lnSpc>
                <a:spcPct val="150000"/>
              </a:lnSpc>
            </a:pPr>
            <a:r>
              <a:rPr lang="en-US" sz="1800" dirty="0">
                <a:effectLst/>
                <a:latin typeface="Times New Roman" panose="02020603050405020304" pitchFamily="18" charset="0"/>
                <a:ea typeface="MS Mincho" panose="02020609040205080304" pitchFamily="49" charset="-128"/>
              </a:rPr>
              <a:t>Consistent with the research objectives and the case study approach, the survey mainly focused on open-ended questions.</a:t>
            </a:r>
            <a:endParaRPr lang="en-IN" dirty="0"/>
          </a:p>
        </p:txBody>
      </p:sp>
    </p:spTree>
    <p:extLst>
      <p:ext uri="{BB962C8B-B14F-4D97-AF65-F5344CB8AC3E}">
        <p14:creationId xmlns:p14="http://schemas.microsoft.com/office/powerpoint/2010/main" val="34182228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EF705D-775F-818C-DD42-363ADF0EBCE2}"/>
              </a:ext>
            </a:extLst>
          </p:cNvPr>
          <p:cNvSpPr>
            <a:spLocks noGrp="1"/>
          </p:cNvSpPr>
          <p:nvPr>
            <p:ph type="title"/>
          </p:nvPr>
        </p:nvSpPr>
        <p:spPr/>
        <p:txBody>
          <a:bodyPr>
            <a:normAutofit/>
          </a:bodyPr>
          <a:lstStyle/>
          <a:p>
            <a:pPr algn="ctr"/>
            <a:r>
              <a:rPr lang="en-IN" sz="3600" b="1" dirty="0">
                <a:latin typeface="Times New Roman" panose="02020603050405020304" pitchFamily="18" charset="0"/>
                <a:cs typeface="Times New Roman" panose="02020603050405020304" pitchFamily="18" charset="0"/>
              </a:rPr>
              <a:t>Dataset Structure</a:t>
            </a:r>
          </a:p>
        </p:txBody>
      </p:sp>
      <p:graphicFrame>
        <p:nvGraphicFramePr>
          <p:cNvPr id="5" name="Content Placeholder 4">
            <a:extLst>
              <a:ext uri="{FF2B5EF4-FFF2-40B4-BE49-F238E27FC236}">
                <a16:creationId xmlns:a16="http://schemas.microsoft.com/office/drawing/2014/main" id="{33015071-8E8E-709E-08BC-E7E27521AD2D}"/>
              </a:ext>
            </a:extLst>
          </p:cNvPr>
          <p:cNvGraphicFramePr>
            <a:graphicFrameLocks noGrp="1"/>
          </p:cNvGraphicFramePr>
          <p:nvPr>
            <p:ph sz="half" idx="1"/>
            <p:extLst>
              <p:ext uri="{D42A27DB-BD31-4B8C-83A1-F6EECF244321}">
                <p14:modId xmlns:p14="http://schemas.microsoft.com/office/powerpoint/2010/main" val="4175251978"/>
              </p:ext>
            </p:extLst>
          </p:nvPr>
        </p:nvGraphicFramePr>
        <p:xfrm>
          <a:off x="581025" y="2228004"/>
          <a:ext cx="5422900" cy="4065762"/>
        </p:xfrm>
        <a:graphic>
          <a:graphicData uri="http://schemas.openxmlformats.org/drawingml/2006/table">
            <a:tbl>
              <a:tblPr firstRow="1" firstCol="1" bandRow="1">
                <a:tableStyleId>{5C22544A-7EE6-4342-B048-85BDC9FD1C3A}</a:tableStyleId>
              </a:tblPr>
              <a:tblGrid>
                <a:gridCol w="1355725">
                  <a:extLst>
                    <a:ext uri="{9D8B030D-6E8A-4147-A177-3AD203B41FA5}">
                      <a16:colId xmlns:a16="http://schemas.microsoft.com/office/drawing/2014/main" val="4080110654"/>
                    </a:ext>
                  </a:extLst>
                </a:gridCol>
                <a:gridCol w="1355725">
                  <a:extLst>
                    <a:ext uri="{9D8B030D-6E8A-4147-A177-3AD203B41FA5}">
                      <a16:colId xmlns:a16="http://schemas.microsoft.com/office/drawing/2014/main" val="7782924"/>
                    </a:ext>
                  </a:extLst>
                </a:gridCol>
                <a:gridCol w="1355725">
                  <a:extLst>
                    <a:ext uri="{9D8B030D-6E8A-4147-A177-3AD203B41FA5}">
                      <a16:colId xmlns:a16="http://schemas.microsoft.com/office/drawing/2014/main" val="2993206558"/>
                    </a:ext>
                  </a:extLst>
                </a:gridCol>
                <a:gridCol w="1355725">
                  <a:extLst>
                    <a:ext uri="{9D8B030D-6E8A-4147-A177-3AD203B41FA5}">
                      <a16:colId xmlns:a16="http://schemas.microsoft.com/office/drawing/2014/main" val="3985330588"/>
                    </a:ext>
                  </a:extLst>
                </a:gridCol>
              </a:tblGrid>
              <a:tr h="207808">
                <a:tc>
                  <a:txBody>
                    <a:bodyPr/>
                    <a:lstStyle/>
                    <a:p>
                      <a:pPr algn="just">
                        <a:lnSpc>
                          <a:spcPct val="115000"/>
                        </a:lnSpc>
                        <a:spcAft>
                          <a:spcPts val="1000"/>
                        </a:spcAft>
                      </a:pPr>
                      <a:r>
                        <a:rPr lang="en-US" sz="1200">
                          <a:effectLst/>
                          <a:latin typeface="Times New Roman" panose="02020603050405020304" pitchFamily="18" charset="0"/>
                          <a:cs typeface="Times New Roman" panose="02020603050405020304" pitchFamily="18" charset="0"/>
                        </a:rPr>
                        <a:t>Category</a:t>
                      </a:r>
                      <a:endParaRPr lang="en-IN" sz="12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6133" marR="66133" marT="0" marB="0"/>
                </a:tc>
                <a:tc>
                  <a:txBody>
                    <a:bodyPr/>
                    <a:lstStyle/>
                    <a:p>
                      <a:pPr algn="just">
                        <a:lnSpc>
                          <a:spcPct val="115000"/>
                        </a:lnSpc>
                        <a:spcAft>
                          <a:spcPts val="1000"/>
                        </a:spcAft>
                      </a:pPr>
                      <a:r>
                        <a:rPr lang="en-US" sz="1200">
                          <a:effectLst/>
                          <a:latin typeface="Times New Roman" panose="02020603050405020304" pitchFamily="18" charset="0"/>
                          <a:cs typeface="Times New Roman" panose="02020603050405020304" pitchFamily="18" charset="0"/>
                        </a:rPr>
                        <a:t>Description</a:t>
                      </a:r>
                      <a:endParaRPr lang="en-IN" sz="12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6133" marR="66133" marT="0" marB="0"/>
                </a:tc>
                <a:tc>
                  <a:txBody>
                    <a:bodyPr/>
                    <a:lstStyle/>
                    <a:p>
                      <a:pPr algn="just">
                        <a:lnSpc>
                          <a:spcPct val="115000"/>
                        </a:lnSpc>
                        <a:spcAft>
                          <a:spcPts val="1000"/>
                        </a:spcAft>
                      </a:pPr>
                      <a:r>
                        <a:rPr lang="en-US" sz="1200">
                          <a:effectLst/>
                          <a:latin typeface="Times New Roman" panose="02020603050405020304" pitchFamily="18" charset="0"/>
                          <a:cs typeface="Times New Roman" panose="02020603050405020304" pitchFamily="18" charset="0"/>
                        </a:rPr>
                        <a:t>Measure/Metric</a:t>
                      </a:r>
                      <a:endParaRPr lang="en-IN" sz="12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6133" marR="66133" marT="0" marB="0"/>
                </a:tc>
                <a:tc>
                  <a:txBody>
                    <a:bodyPr/>
                    <a:lstStyle/>
                    <a:p>
                      <a:pPr algn="just">
                        <a:lnSpc>
                          <a:spcPct val="115000"/>
                        </a:lnSpc>
                        <a:spcAft>
                          <a:spcPts val="1000"/>
                        </a:spcAft>
                      </a:pPr>
                      <a:r>
                        <a:rPr lang="en-US" sz="1200">
                          <a:effectLst/>
                          <a:latin typeface="Times New Roman" panose="02020603050405020304" pitchFamily="18" charset="0"/>
                          <a:cs typeface="Times New Roman" panose="02020603050405020304" pitchFamily="18" charset="0"/>
                        </a:rPr>
                        <a:t>Value</a:t>
                      </a:r>
                      <a:endParaRPr lang="en-IN" sz="12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6133" marR="66133" marT="0" marB="0"/>
                </a:tc>
                <a:extLst>
                  <a:ext uri="{0D108BD9-81ED-4DB2-BD59-A6C34878D82A}">
                    <a16:rowId xmlns:a16="http://schemas.microsoft.com/office/drawing/2014/main" val="3906179625"/>
                  </a:ext>
                </a:extLst>
              </a:tr>
              <a:tr h="433371">
                <a:tc>
                  <a:txBody>
                    <a:bodyPr/>
                    <a:lstStyle/>
                    <a:p>
                      <a:pPr algn="just">
                        <a:lnSpc>
                          <a:spcPct val="115000"/>
                        </a:lnSpc>
                        <a:spcAft>
                          <a:spcPts val="1000"/>
                        </a:spcAft>
                      </a:pPr>
                      <a:r>
                        <a:rPr lang="en-US" sz="1200">
                          <a:effectLst/>
                          <a:latin typeface="Times New Roman" panose="02020603050405020304" pitchFamily="18" charset="0"/>
                          <a:cs typeface="Times New Roman" panose="02020603050405020304" pitchFamily="18" charset="0"/>
                        </a:rPr>
                        <a:t>Survey Participants</a:t>
                      </a:r>
                      <a:endParaRPr lang="en-IN" sz="12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6133" marR="66133" marT="0" marB="0"/>
                </a:tc>
                <a:tc>
                  <a:txBody>
                    <a:bodyPr/>
                    <a:lstStyle/>
                    <a:p>
                      <a:pPr algn="just">
                        <a:lnSpc>
                          <a:spcPct val="115000"/>
                        </a:lnSpc>
                        <a:spcAft>
                          <a:spcPts val="1000"/>
                        </a:spcAft>
                      </a:pPr>
                      <a:r>
                        <a:rPr lang="en-US" sz="1200">
                          <a:effectLst/>
                          <a:latin typeface="Times New Roman" panose="02020603050405020304" pitchFamily="18" charset="0"/>
                          <a:cs typeface="Times New Roman" panose="02020603050405020304" pitchFamily="18" charset="0"/>
                        </a:rPr>
                        <a:t>Total number of scholars surveyed</a:t>
                      </a:r>
                      <a:endParaRPr lang="en-IN" sz="12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6133" marR="66133" marT="0" marB="0"/>
                </a:tc>
                <a:tc>
                  <a:txBody>
                    <a:bodyPr/>
                    <a:lstStyle/>
                    <a:p>
                      <a:pPr algn="just">
                        <a:lnSpc>
                          <a:spcPct val="115000"/>
                        </a:lnSpc>
                        <a:spcAft>
                          <a:spcPts val="1000"/>
                        </a:spcAft>
                      </a:pPr>
                      <a:r>
                        <a:rPr lang="en-US" sz="1200">
                          <a:effectLst/>
                          <a:latin typeface="Times New Roman" panose="02020603050405020304" pitchFamily="18" charset="0"/>
                          <a:cs typeface="Times New Roman" panose="02020603050405020304" pitchFamily="18" charset="0"/>
                        </a:rPr>
                        <a:t>Count</a:t>
                      </a:r>
                      <a:endParaRPr lang="en-IN" sz="12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6133" marR="66133" marT="0" marB="0"/>
                </a:tc>
                <a:tc>
                  <a:txBody>
                    <a:bodyPr/>
                    <a:lstStyle/>
                    <a:p>
                      <a:pPr algn="just">
                        <a:lnSpc>
                          <a:spcPct val="115000"/>
                        </a:lnSpc>
                        <a:spcAft>
                          <a:spcPts val="1000"/>
                        </a:spcAft>
                      </a:pPr>
                      <a:r>
                        <a:rPr lang="en-US" sz="1200">
                          <a:effectLst/>
                          <a:latin typeface="Times New Roman" panose="02020603050405020304" pitchFamily="18" charset="0"/>
                          <a:cs typeface="Times New Roman" panose="02020603050405020304" pitchFamily="18" charset="0"/>
                        </a:rPr>
                        <a:t>50</a:t>
                      </a:r>
                      <a:endParaRPr lang="en-IN" sz="12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6133" marR="66133" marT="0" marB="0"/>
                </a:tc>
                <a:extLst>
                  <a:ext uri="{0D108BD9-81ED-4DB2-BD59-A6C34878D82A}">
                    <a16:rowId xmlns:a16="http://schemas.microsoft.com/office/drawing/2014/main" val="2036253394"/>
                  </a:ext>
                </a:extLst>
              </a:tr>
              <a:tr h="658935">
                <a:tc>
                  <a:txBody>
                    <a:bodyPr/>
                    <a:lstStyle/>
                    <a:p>
                      <a:pPr algn="just">
                        <a:lnSpc>
                          <a:spcPct val="115000"/>
                        </a:lnSpc>
                        <a:spcAft>
                          <a:spcPts val="1000"/>
                        </a:spcAft>
                      </a:pPr>
                      <a:r>
                        <a:rPr lang="en-US" sz="1200">
                          <a:effectLst/>
                          <a:latin typeface="Times New Roman" panose="02020603050405020304" pitchFamily="18" charset="0"/>
                          <a:cs typeface="Times New Roman" panose="02020603050405020304" pitchFamily="18" charset="0"/>
                        </a:rPr>
                        <a:t>Regional Distribution</a:t>
                      </a:r>
                      <a:endParaRPr lang="en-IN" sz="12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6133" marR="66133" marT="0" marB="0"/>
                </a:tc>
                <a:tc>
                  <a:txBody>
                    <a:bodyPr/>
                    <a:lstStyle/>
                    <a:p>
                      <a:pPr algn="just">
                        <a:lnSpc>
                          <a:spcPct val="115000"/>
                        </a:lnSpc>
                        <a:spcAft>
                          <a:spcPts val="1000"/>
                        </a:spcAft>
                      </a:pPr>
                      <a:r>
                        <a:rPr lang="en-US" sz="1200">
                          <a:effectLst/>
                          <a:latin typeface="Times New Roman" panose="02020603050405020304" pitchFamily="18" charset="0"/>
                          <a:cs typeface="Times New Roman" panose="02020603050405020304" pitchFamily="18" charset="0"/>
                        </a:rPr>
                        <a:t>Scholars from Europe, USA, Australia, and Asia</a:t>
                      </a:r>
                      <a:endParaRPr lang="en-IN" sz="12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6133" marR="66133" marT="0" marB="0"/>
                </a:tc>
                <a:tc>
                  <a:txBody>
                    <a:bodyPr/>
                    <a:lstStyle/>
                    <a:p>
                      <a:pPr algn="just">
                        <a:lnSpc>
                          <a:spcPct val="115000"/>
                        </a:lnSpc>
                        <a:spcAft>
                          <a:spcPts val="1000"/>
                        </a:spcAft>
                      </a:pPr>
                      <a:r>
                        <a:rPr lang="en-US" sz="1200">
                          <a:effectLst/>
                          <a:latin typeface="Times New Roman" panose="02020603050405020304" pitchFamily="18" charset="0"/>
                          <a:cs typeface="Times New Roman" panose="02020603050405020304" pitchFamily="18" charset="0"/>
                        </a:rPr>
                        <a:t>% Representation</a:t>
                      </a:r>
                      <a:endParaRPr lang="en-IN" sz="12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6133" marR="66133" marT="0" marB="0"/>
                </a:tc>
                <a:tc>
                  <a:txBody>
                    <a:bodyPr/>
                    <a:lstStyle/>
                    <a:p>
                      <a:pPr algn="just">
                        <a:lnSpc>
                          <a:spcPct val="115000"/>
                        </a:lnSpc>
                        <a:spcAft>
                          <a:spcPts val="1000"/>
                        </a:spcAft>
                      </a:pPr>
                      <a:r>
                        <a:rPr lang="en-US" sz="1200">
                          <a:effectLst/>
                          <a:latin typeface="Times New Roman" panose="02020603050405020304" pitchFamily="18" charset="0"/>
                          <a:cs typeface="Times New Roman" panose="02020603050405020304" pitchFamily="18" charset="0"/>
                        </a:rPr>
                        <a:t>Europe: 25%, USA: 30%, Australia: 20%, Asia: 25%</a:t>
                      </a:r>
                      <a:endParaRPr lang="en-IN" sz="12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6133" marR="66133" marT="0" marB="0"/>
                </a:tc>
                <a:extLst>
                  <a:ext uri="{0D108BD9-81ED-4DB2-BD59-A6C34878D82A}">
                    <a16:rowId xmlns:a16="http://schemas.microsoft.com/office/drawing/2014/main" val="2049908106"/>
                  </a:ext>
                </a:extLst>
              </a:tr>
              <a:tr h="433371">
                <a:tc>
                  <a:txBody>
                    <a:bodyPr/>
                    <a:lstStyle/>
                    <a:p>
                      <a:pPr algn="just">
                        <a:lnSpc>
                          <a:spcPct val="115000"/>
                        </a:lnSpc>
                        <a:spcAft>
                          <a:spcPts val="1000"/>
                        </a:spcAft>
                      </a:pPr>
                      <a:r>
                        <a:rPr lang="en-US" sz="1200">
                          <a:effectLst/>
                          <a:latin typeface="Times New Roman" panose="02020603050405020304" pitchFamily="18" charset="0"/>
                          <a:cs typeface="Times New Roman" panose="02020603050405020304" pitchFamily="18" charset="0"/>
                        </a:rPr>
                        <a:t>Key Findings</a:t>
                      </a:r>
                      <a:endParaRPr lang="en-IN" sz="12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6133" marR="66133" marT="0" marB="0"/>
                </a:tc>
                <a:tc>
                  <a:txBody>
                    <a:bodyPr/>
                    <a:lstStyle/>
                    <a:p>
                      <a:pPr algn="just">
                        <a:lnSpc>
                          <a:spcPct val="115000"/>
                        </a:lnSpc>
                        <a:spcAft>
                          <a:spcPts val="1000"/>
                        </a:spcAft>
                      </a:pPr>
                      <a:r>
                        <a:rPr lang="en-US" sz="1200">
                          <a:effectLst/>
                          <a:latin typeface="Times New Roman" panose="02020603050405020304" pitchFamily="18" charset="0"/>
                          <a:cs typeface="Times New Roman" panose="02020603050405020304" pitchFamily="18" charset="0"/>
                        </a:rPr>
                        <a:t>Enhanced B2B Marketing</a:t>
                      </a:r>
                      <a:endParaRPr lang="en-IN" sz="12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6133" marR="66133" marT="0" marB="0"/>
                </a:tc>
                <a:tc>
                  <a:txBody>
                    <a:bodyPr/>
                    <a:lstStyle/>
                    <a:p>
                      <a:pPr algn="just">
                        <a:lnSpc>
                          <a:spcPct val="115000"/>
                        </a:lnSpc>
                        <a:spcAft>
                          <a:spcPts val="1000"/>
                        </a:spcAft>
                      </a:pPr>
                      <a:r>
                        <a:rPr lang="en-US" sz="1200" dirty="0">
                          <a:effectLst/>
                          <a:latin typeface="Times New Roman" panose="02020603050405020304" pitchFamily="18" charset="0"/>
                          <a:cs typeface="Times New Roman" panose="02020603050405020304" pitchFamily="18" charset="0"/>
                        </a:rPr>
                        <a:t>Recurrence in Responses (%)</a:t>
                      </a:r>
                      <a:endParaRPr lang="en-IN"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6133" marR="66133" marT="0" marB="0"/>
                </a:tc>
                <a:tc>
                  <a:txBody>
                    <a:bodyPr/>
                    <a:lstStyle/>
                    <a:p>
                      <a:pPr algn="just">
                        <a:lnSpc>
                          <a:spcPct val="115000"/>
                        </a:lnSpc>
                        <a:spcAft>
                          <a:spcPts val="1000"/>
                        </a:spcAft>
                      </a:pPr>
                      <a:r>
                        <a:rPr lang="en-US" sz="1200">
                          <a:effectLst/>
                          <a:latin typeface="Times New Roman" panose="02020603050405020304" pitchFamily="18" charset="0"/>
                          <a:cs typeface="Times New Roman" panose="02020603050405020304" pitchFamily="18" charset="0"/>
                        </a:rPr>
                        <a:t>60%</a:t>
                      </a:r>
                      <a:endParaRPr lang="en-IN" sz="12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6133" marR="66133" marT="0" marB="0"/>
                </a:tc>
                <a:extLst>
                  <a:ext uri="{0D108BD9-81ED-4DB2-BD59-A6C34878D82A}">
                    <a16:rowId xmlns:a16="http://schemas.microsoft.com/office/drawing/2014/main" val="91512396"/>
                  </a:ext>
                </a:extLst>
              </a:tr>
              <a:tr h="433371">
                <a:tc>
                  <a:txBody>
                    <a:bodyPr/>
                    <a:lstStyle/>
                    <a:p>
                      <a:pPr algn="just">
                        <a:lnSpc>
                          <a:spcPct val="115000"/>
                        </a:lnSpc>
                        <a:spcAft>
                          <a:spcPts val="1000"/>
                        </a:spcAft>
                      </a:pPr>
                      <a:r>
                        <a:rPr lang="en-US" sz="1200">
                          <a:effectLst/>
                          <a:latin typeface="Times New Roman" panose="02020603050405020304" pitchFamily="18" charset="0"/>
                          <a:cs typeface="Times New Roman" panose="02020603050405020304" pitchFamily="18" charset="0"/>
                        </a:rPr>
                        <a:t>Key Findings</a:t>
                      </a:r>
                      <a:endParaRPr lang="en-IN" sz="12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6133" marR="66133" marT="0" marB="0"/>
                </a:tc>
                <a:tc>
                  <a:txBody>
                    <a:bodyPr/>
                    <a:lstStyle/>
                    <a:p>
                      <a:pPr algn="just">
                        <a:lnSpc>
                          <a:spcPct val="115000"/>
                        </a:lnSpc>
                        <a:spcAft>
                          <a:spcPts val="1000"/>
                        </a:spcAft>
                      </a:pPr>
                      <a:r>
                        <a:rPr lang="en-US" sz="1200">
                          <a:effectLst/>
                          <a:latin typeface="Times New Roman" panose="02020603050405020304" pitchFamily="18" charset="0"/>
                          <a:cs typeface="Times New Roman" panose="02020603050405020304" pitchFamily="18" charset="0"/>
                        </a:rPr>
                        <a:t>Improved Supply Chain Management</a:t>
                      </a:r>
                      <a:endParaRPr lang="en-IN" sz="12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6133" marR="66133" marT="0" marB="0"/>
                </a:tc>
                <a:tc>
                  <a:txBody>
                    <a:bodyPr/>
                    <a:lstStyle/>
                    <a:p>
                      <a:pPr algn="just">
                        <a:lnSpc>
                          <a:spcPct val="115000"/>
                        </a:lnSpc>
                        <a:spcAft>
                          <a:spcPts val="1000"/>
                        </a:spcAft>
                      </a:pPr>
                      <a:r>
                        <a:rPr lang="en-US" sz="1200">
                          <a:effectLst/>
                          <a:latin typeface="Times New Roman" panose="02020603050405020304" pitchFamily="18" charset="0"/>
                          <a:cs typeface="Times New Roman" panose="02020603050405020304" pitchFamily="18" charset="0"/>
                        </a:rPr>
                        <a:t>Recurrence in Responses (%)</a:t>
                      </a:r>
                      <a:endParaRPr lang="en-IN" sz="12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6133" marR="66133" marT="0" marB="0"/>
                </a:tc>
                <a:tc>
                  <a:txBody>
                    <a:bodyPr/>
                    <a:lstStyle/>
                    <a:p>
                      <a:pPr algn="just">
                        <a:lnSpc>
                          <a:spcPct val="115000"/>
                        </a:lnSpc>
                        <a:spcAft>
                          <a:spcPts val="1000"/>
                        </a:spcAft>
                      </a:pPr>
                      <a:r>
                        <a:rPr lang="en-US" sz="1200">
                          <a:effectLst/>
                          <a:latin typeface="Times New Roman" panose="02020603050405020304" pitchFamily="18" charset="0"/>
                          <a:cs typeface="Times New Roman" panose="02020603050405020304" pitchFamily="18" charset="0"/>
                        </a:rPr>
                        <a:t>70%</a:t>
                      </a:r>
                      <a:endParaRPr lang="en-IN" sz="12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6133" marR="66133" marT="0" marB="0"/>
                </a:tc>
                <a:extLst>
                  <a:ext uri="{0D108BD9-81ED-4DB2-BD59-A6C34878D82A}">
                    <a16:rowId xmlns:a16="http://schemas.microsoft.com/office/drawing/2014/main" val="1440119647"/>
                  </a:ext>
                </a:extLst>
              </a:tr>
              <a:tr h="433371">
                <a:tc>
                  <a:txBody>
                    <a:bodyPr/>
                    <a:lstStyle/>
                    <a:p>
                      <a:pPr algn="just">
                        <a:lnSpc>
                          <a:spcPct val="115000"/>
                        </a:lnSpc>
                        <a:spcAft>
                          <a:spcPts val="1000"/>
                        </a:spcAft>
                      </a:pPr>
                      <a:r>
                        <a:rPr lang="en-US" sz="1200">
                          <a:effectLst/>
                          <a:latin typeface="Times New Roman" panose="02020603050405020304" pitchFamily="18" charset="0"/>
                          <a:cs typeface="Times New Roman" panose="02020603050405020304" pitchFamily="18" charset="0"/>
                        </a:rPr>
                        <a:t>Tools Identified</a:t>
                      </a:r>
                      <a:endParaRPr lang="en-IN" sz="12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6133" marR="66133" marT="0" marB="0"/>
                </a:tc>
                <a:tc>
                  <a:txBody>
                    <a:bodyPr/>
                    <a:lstStyle/>
                    <a:p>
                      <a:pPr algn="just">
                        <a:lnSpc>
                          <a:spcPct val="115000"/>
                        </a:lnSpc>
                        <a:spcAft>
                          <a:spcPts val="1000"/>
                        </a:spcAft>
                      </a:pPr>
                      <a:r>
                        <a:rPr lang="en-US" sz="1200">
                          <a:effectLst/>
                          <a:latin typeface="Times New Roman" panose="02020603050405020304" pitchFamily="18" charset="0"/>
                          <a:cs typeface="Times New Roman" panose="02020603050405020304" pitchFamily="18" charset="0"/>
                        </a:rPr>
                        <a:t>AI-based Digital Tools</a:t>
                      </a:r>
                      <a:endParaRPr lang="en-IN" sz="12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6133" marR="66133" marT="0" marB="0"/>
                </a:tc>
                <a:tc>
                  <a:txBody>
                    <a:bodyPr/>
                    <a:lstStyle/>
                    <a:p>
                      <a:pPr algn="just">
                        <a:lnSpc>
                          <a:spcPct val="115000"/>
                        </a:lnSpc>
                        <a:spcAft>
                          <a:spcPts val="1000"/>
                        </a:spcAft>
                      </a:pPr>
                      <a:r>
                        <a:rPr lang="en-US" sz="1200">
                          <a:effectLst/>
                          <a:latin typeface="Times New Roman" panose="02020603050405020304" pitchFamily="18" charset="0"/>
                          <a:cs typeface="Times New Roman" panose="02020603050405020304" pitchFamily="18" charset="0"/>
                        </a:rPr>
                        <a:t>Adoption Rate (%)</a:t>
                      </a:r>
                      <a:endParaRPr lang="en-IN" sz="12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6133" marR="66133" marT="0" marB="0"/>
                </a:tc>
                <a:tc>
                  <a:txBody>
                    <a:bodyPr/>
                    <a:lstStyle/>
                    <a:p>
                      <a:pPr algn="just">
                        <a:lnSpc>
                          <a:spcPct val="115000"/>
                        </a:lnSpc>
                        <a:spcAft>
                          <a:spcPts val="1000"/>
                        </a:spcAft>
                      </a:pPr>
                      <a:r>
                        <a:rPr lang="en-US" sz="1200">
                          <a:effectLst/>
                          <a:latin typeface="Times New Roman" panose="02020603050405020304" pitchFamily="18" charset="0"/>
                          <a:cs typeface="Times New Roman" panose="02020603050405020304" pitchFamily="18" charset="0"/>
                        </a:rPr>
                        <a:t>80%</a:t>
                      </a:r>
                      <a:endParaRPr lang="en-IN" sz="12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6133" marR="66133" marT="0" marB="0"/>
                </a:tc>
                <a:extLst>
                  <a:ext uri="{0D108BD9-81ED-4DB2-BD59-A6C34878D82A}">
                    <a16:rowId xmlns:a16="http://schemas.microsoft.com/office/drawing/2014/main" val="3618101282"/>
                  </a:ext>
                </a:extLst>
              </a:tr>
              <a:tr h="433371">
                <a:tc>
                  <a:txBody>
                    <a:bodyPr/>
                    <a:lstStyle/>
                    <a:p>
                      <a:pPr algn="just">
                        <a:lnSpc>
                          <a:spcPct val="115000"/>
                        </a:lnSpc>
                        <a:spcAft>
                          <a:spcPts val="1000"/>
                        </a:spcAft>
                      </a:pPr>
                      <a:r>
                        <a:rPr lang="en-US" sz="1200">
                          <a:effectLst/>
                          <a:latin typeface="Times New Roman" panose="02020603050405020304" pitchFamily="18" charset="0"/>
                          <a:cs typeface="Times New Roman" panose="02020603050405020304" pitchFamily="18" charset="0"/>
                        </a:rPr>
                        <a:t>Tools Identified</a:t>
                      </a:r>
                      <a:endParaRPr lang="en-IN" sz="12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6133" marR="66133" marT="0" marB="0"/>
                </a:tc>
                <a:tc>
                  <a:txBody>
                    <a:bodyPr/>
                    <a:lstStyle/>
                    <a:p>
                      <a:pPr algn="just">
                        <a:lnSpc>
                          <a:spcPct val="115000"/>
                        </a:lnSpc>
                        <a:spcAft>
                          <a:spcPts val="1000"/>
                        </a:spcAft>
                      </a:pPr>
                      <a:r>
                        <a:rPr lang="en-US" sz="1200">
                          <a:effectLst/>
                          <a:latin typeface="Times New Roman" panose="02020603050405020304" pitchFamily="18" charset="0"/>
                          <a:cs typeface="Times New Roman" panose="02020603050405020304" pitchFamily="18" charset="0"/>
                        </a:rPr>
                        <a:t>Supply Chain Agility</a:t>
                      </a:r>
                      <a:endParaRPr lang="en-IN" sz="12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6133" marR="66133" marT="0" marB="0"/>
                </a:tc>
                <a:tc>
                  <a:txBody>
                    <a:bodyPr/>
                    <a:lstStyle/>
                    <a:p>
                      <a:pPr algn="just">
                        <a:lnSpc>
                          <a:spcPct val="115000"/>
                        </a:lnSpc>
                        <a:spcAft>
                          <a:spcPts val="1000"/>
                        </a:spcAft>
                      </a:pPr>
                      <a:r>
                        <a:rPr lang="en-US" sz="1200" dirty="0">
                          <a:effectLst/>
                          <a:latin typeface="Times New Roman" panose="02020603050405020304" pitchFamily="18" charset="0"/>
                          <a:cs typeface="Times New Roman" panose="02020603050405020304" pitchFamily="18" charset="0"/>
                        </a:rPr>
                        <a:t>Recurrence in Responses (%)</a:t>
                      </a:r>
                      <a:endParaRPr lang="en-IN"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6133" marR="66133" marT="0" marB="0"/>
                </a:tc>
                <a:tc>
                  <a:txBody>
                    <a:bodyPr/>
                    <a:lstStyle/>
                    <a:p>
                      <a:pPr algn="just">
                        <a:lnSpc>
                          <a:spcPct val="115000"/>
                        </a:lnSpc>
                        <a:spcAft>
                          <a:spcPts val="1000"/>
                        </a:spcAft>
                      </a:pPr>
                      <a:r>
                        <a:rPr lang="en-US" sz="1200">
                          <a:effectLst/>
                          <a:latin typeface="Times New Roman" panose="02020603050405020304" pitchFamily="18" charset="0"/>
                          <a:cs typeface="Times New Roman" panose="02020603050405020304" pitchFamily="18" charset="0"/>
                        </a:rPr>
                        <a:t>65%</a:t>
                      </a:r>
                      <a:endParaRPr lang="en-IN" sz="12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6133" marR="66133" marT="0" marB="0"/>
                </a:tc>
                <a:extLst>
                  <a:ext uri="{0D108BD9-81ED-4DB2-BD59-A6C34878D82A}">
                    <a16:rowId xmlns:a16="http://schemas.microsoft.com/office/drawing/2014/main" val="2953733453"/>
                  </a:ext>
                </a:extLst>
              </a:tr>
              <a:tr h="433371">
                <a:tc>
                  <a:txBody>
                    <a:bodyPr/>
                    <a:lstStyle/>
                    <a:p>
                      <a:pPr algn="just">
                        <a:lnSpc>
                          <a:spcPct val="115000"/>
                        </a:lnSpc>
                        <a:spcAft>
                          <a:spcPts val="1000"/>
                        </a:spcAft>
                      </a:pPr>
                      <a:r>
                        <a:rPr lang="en-US" sz="1200">
                          <a:effectLst/>
                          <a:latin typeface="Times New Roman" panose="02020603050405020304" pitchFamily="18" charset="0"/>
                          <a:cs typeface="Times New Roman" panose="02020603050405020304" pitchFamily="18" charset="0"/>
                        </a:rPr>
                        <a:t>Key Insights</a:t>
                      </a:r>
                      <a:endParaRPr lang="en-IN" sz="12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6133" marR="66133" marT="0" marB="0"/>
                </a:tc>
                <a:tc>
                  <a:txBody>
                    <a:bodyPr/>
                    <a:lstStyle/>
                    <a:p>
                      <a:pPr algn="just">
                        <a:lnSpc>
                          <a:spcPct val="115000"/>
                        </a:lnSpc>
                        <a:spcAft>
                          <a:spcPts val="1000"/>
                        </a:spcAft>
                      </a:pPr>
                      <a:r>
                        <a:rPr lang="en-US" sz="1200">
                          <a:effectLst/>
                          <a:latin typeface="Times New Roman" panose="02020603050405020304" pitchFamily="18" charset="0"/>
                          <a:cs typeface="Times New Roman" panose="02020603050405020304" pitchFamily="18" charset="0"/>
                        </a:rPr>
                        <a:t>Reduced Bullwhip Effect</a:t>
                      </a:r>
                      <a:endParaRPr lang="en-IN" sz="12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6133" marR="66133" marT="0" marB="0"/>
                </a:tc>
                <a:tc>
                  <a:txBody>
                    <a:bodyPr/>
                    <a:lstStyle/>
                    <a:p>
                      <a:pPr algn="just">
                        <a:lnSpc>
                          <a:spcPct val="115000"/>
                        </a:lnSpc>
                        <a:spcAft>
                          <a:spcPts val="1000"/>
                        </a:spcAft>
                      </a:pPr>
                      <a:r>
                        <a:rPr lang="en-US" sz="1200">
                          <a:effectLst/>
                          <a:latin typeface="Times New Roman" panose="02020603050405020304" pitchFamily="18" charset="0"/>
                          <a:cs typeface="Times New Roman" panose="02020603050405020304" pitchFamily="18" charset="0"/>
                        </a:rPr>
                        <a:t>Observed Impact (%)</a:t>
                      </a:r>
                      <a:endParaRPr lang="en-IN" sz="12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6133" marR="66133" marT="0" marB="0"/>
                </a:tc>
                <a:tc>
                  <a:txBody>
                    <a:bodyPr/>
                    <a:lstStyle/>
                    <a:p>
                      <a:pPr algn="just">
                        <a:lnSpc>
                          <a:spcPct val="115000"/>
                        </a:lnSpc>
                        <a:spcAft>
                          <a:spcPts val="1000"/>
                        </a:spcAft>
                      </a:pPr>
                      <a:r>
                        <a:rPr lang="en-US" sz="1200">
                          <a:effectLst/>
                          <a:latin typeface="Times New Roman" panose="02020603050405020304" pitchFamily="18" charset="0"/>
                          <a:cs typeface="Times New Roman" panose="02020603050405020304" pitchFamily="18" charset="0"/>
                        </a:rPr>
                        <a:t>55%</a:t>
                      </a:r>
                      <a:endParaRPr lang="en-IN" sz="12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6133" marR="66133" marT="0" marB="0"/>
                </a:tc>
                <a:extLst>
                  <a:ext uri="{0D108BD9-81ED-4DB2-BD59-A6C34878D82A}">
                    <a16:rowId xmlns:a16="http://schemas.microsoft.com/office/drawing/2014/main" val="1624745697"/>
                  </a:ext>
                </a:extLst>
              </a:tr>
              <a:tr h="433371">
                <a:tc>
                  <a:txBody>
                    <a:bodyPr/>
                    <a:lstStyle/>
                    <a:p>
                      <a:pPr algn="just">
                        <a:lnSpc>
                          <a:spcPct val="115000"/>
                        </a:lnSpc>
                        <a:spcAft>
                          <a:spcPts val="1000"/>
                        </a:spcAft>
                      </a:pPr>
                      <a:r>
                        <a:rPr lang="en-US" sz="1200">
                          <a:effectLst/>
                          <a:latin typeface="Times New Roman" panose="02020603050405020304" pitchFamily="18" charset="0"/>
                          <a:cs typeface="Times New Roman" panose="02020603050405020304" pitchFamily="18" charset="0"/>
                        </a:rPr>
                        <a:t>Key Insights</a:t>
                      </a:r>
                      <a:endParaRPr lang="en-IN" sz="12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6133" marR="66133" marT="0" marB="0"/>
                </a:tc>
                <a:tc>
                  <a:txBody>
                    <a:bodyPr/>
                    <a:lstStyle/>
                    <a:p>
                      <a:pPr algn="just">
                        <a:lnSpc>
                          <a:spcPct val="115000"/>
                        </a:lnSpc>
                        <a:spcAft>
                          <a:spcPts val="1000"/>
                        </a:spcAft>
                      </a:pPr>
                      <a:r>
                        <a:rPr lang="en-US" sz="1200">
                          <a:effectLst/>
                          <a:latin typeface="Times New Roman" panose="02020603050405020304" pitchFamily="18" charset="0"/>
                          <a:cs typeface="Times New Roman" panose="02020603050405020304" pitchFamily="18" charset="0"/>
                        </a:rPr>
                        <a:t>Improved Collaboration</a:t>
                      </a:r>
                      <a:endParaRPr lang="en-IN" sz="12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6133" marR="66133" marT="0" marB="0"/>
                </a:tc>
                <a:tc>
                  <a:txBody>
                    <a:bodyPr/>
                    <a:lstStyle/>
                    <a:p>
                      <a:pPr algn="just">
                        <a:lnSpc>
                          <a:spcPct val="115000"/>
                        </a:lnSpc>
                        <a:spcAft>
                          <a:spcPts val="1000"/>
                        </a:spcAft>
                      </a:pPr>
                      <a:r>
                        <a:rPr lang="en-US" sz="1200">
                          <a:effectLst/>
                          <a:latin typeface="Times New Roman" panose="02020603050405020304" pitchFamily="18" charset="0"/>
                          <a:cs typeface="Times New Roman" panose="02020603050405020304" pitchFamily="18" charset="0"/>
                        </a:rPr>
                        <a:t>Observed Impact (%)</a:t>
                      </a:r>
                      <a:endParaRPr lang="en-IN" sz="12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6133" marR="66133" marT="0" marB="0"/>
                </a:tc>
                <a:tc>
                  <a:txBody>
                    <a:bodyPr/>
                    <a:lstStyle/>
                    <a:p>
                      <a:pPr algn="just">
                        <a:lnSpc>
                          <a:spcPct val="115000"/>
                        </a:lnSpc>
                        <a:spcAft>
                          <a:spcPts val="1000"/>
                        </a:spcAft>
                      </a:pPr>
                      <a:r>
                        <a:rPr lang="en-US" sz="1200" dirty="0">
                          <a:effectLst/>
                          <a:latin typeface="Times New Roman" panose="02020603050405020304" pitchFamily="18" charset="0"/>
                          <a:cs typeface="Times New Roman" panose="02020603050405020304" pitchFamily="18" charset="0"/>
                        </a:rPr>
                        <a:t>75%</a:t>
                      </a:r>
                      <a:endParaRPr lang="en-IN"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6133" marR="66133" marT="0" marB="0"/>
                </a:tc>
                <a:extLst>
                  <a:ext uri="{0D108BD9-81ED-4DB2-BD59-A6C34878D82A}">
                    <a16:rowId xmlns:a16="http://schemas.microsoft.com/office/drawing/2014/main" val="2948819075"/>
                  </a:ext>
                </a:extLst>
              </a:tr>
            </a:tbl>
          </a:graphicData>
        </a:graphic>
      </p:graphicFrame>
      <p:sp>
        <p:nvSpPr>
          <p:cNvPr id="4" name="Content Placeholder 3">
            <a:extLst>
              <a:ext uri="{FF2B5EF4-FFF2-40B4-BE49-F238E27FC236}">
                <a16:creationId xmlns:a16="http://schemas.microsoft.com/office/drawing/2014/main" id="{4372C354-5CD8-20E8-B868-A4255CDCABBC}"/>
              </a:ext>
            </a:extLst>
          </p:cNvPr>
          <p:cNvSpPr>
            <a:spLocks noGrp="1"/>
          </p:cNvSpPr>
          <p:nvPr>
            <p:ph sz="half" idx="2"/>
          </p:nvPr>
        </p:nvSpPr>
        <p:spPr>
          <a:xfrm>
            <a:off x="6188417" y="2228003"/>
            <a:ext cx="5422392" cy="4033312"/>
          </a:xfrm>
        </p:spPr>
        <p:txBody>
          <a:bodyPr/>
          <a:lstStyle/>
          <a:p>
            <a:pPr algn="just">
              <a:lnSpc>
                <a:spcPct val="150000"/>
              </a:lnSpc>
            </a:pPr>
            <a:r>
              <a:rPr lang="en-US" sz="1800" dirty="0">
                <a:effectLst/>
                <a:latin typeface="Times New Roman" panose="02020603050405020304" pitchFamily="18" charset="0"/>
                <a:ea typeface="MS Mincho" panose="02020609040205080304" pitchFamily="49" charset="-128"/>
              </a:rPr>
              <a:t>The information and the graph provided below show that with the help of digitization, B2B marketing and supply chain management (SCM) have been revolutionized. </a:t>
            </a:r>
          </a:p>
          <a:p>
            <a:pPr algn="just">
              <a:lnSpc>
                <a:spcPct val="150000"/>
              </a:lnSpc>
            </a:pPr>
            <a:r>
              <a:rPr lang="en-US" sz="1800" dirty="0">
                <a:effectLst/>
                <a:latin typeface="Times New Roman" panose="02020603050405020304" pitchFamily="18" charset="0"/>
                <a:ea typeface="MS Mincho" panose="02020609040205080304" pitchFamily="49" charset="-128"/>
              </a:rPr>
              <a:t>For instance, artificial intelligence digital tools are adopted most by 80% of scholars that noted that such tools help in increasing operational efficiency and adaptability. </a:t>
            </a:r>
            <a:endParaRPr lang="en-IN" dirty="0"/>
          </a:p>
        </p:txBody>
      </p:sp>
    </p:spTree>
    <p:extLst>
      <p:ext uri="{BB962C8B-B14F-4D97-AF65-F5344CB8AC3E}">
        <p14:creationId xmlns:p14="http://schemas.microsoft.com/office/powerpoint/2010/main" val="31665630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3EDFAC-E3EF-183B-D73A-74159CE00EDA}"/>
              </a:ext>
            </a:extLst>
          </p:cNvPr>
          <p:cNvSpPr>
            <a:spLocks noGrp="1"/>
          </p:cNvSpPr>
          <p:nvPr>
            <p:ph type="title"/>
          </p:nvPr>
        </p:nvSpPr>
        <p:spPr/>
        <p:txBody>
          <a:bodyPr>
            <a:normAutofit/>
          </a:bodyPr>
          <a:lstStyle/>
          <a:p>
            <a:pPr algn="ctr"/>
            <a:r>
              <a:rPr lang="en-US" sz="3600" b="1" dirty="0">
                <a:latin typeface="Times New Roman" panose="02020603050405020304" pitchFamily="18" charset="0"/>
                <a:cs typeface="Times New Roman" panose="02020603050405020304" pitchFamily="18" charset="0"/>
              </a:rPr>
              <a:t>DIGITIZATION ON B2B MARKETING </a:t>
            </a:r>
            <a:endParaRPr lang="en-IN" sz="3600" b="1" dirty="0">
              <a:latin typeface="Times New Roman" panose="02020603050405020304" pitchFamily="18" charset="0"/>
              <a:cs typeface="Times New Roman" panose="02020603050405020304" pitchFamily="18" charset="0"/>
            </a:endParaRPr>
          </a:p>
        </p:txBody>
      </p:sp>
      <p:sp>
        <p:nvSpPr>
          <p:cNvPr id="4" name="Content Placeholder 3">
            <a:extLst>
              <a:ext uri="{FF2B5EF4-FFF2-40B4-BE49-F238E27FC236}">
                <a16:creationId xmlns:a16="http://schemas.microsoft.com/office/drawing/2014/main" id="{BA0D5B61-7CD3-F734-654D-B6F83872EFE9}"/>
              </a:ext>
            </a:extLst>
          </p:cNvPr>
          <p:cNvSpPr>
            <a:spLocks noGrp="1"/>
          </p:cNvSpPr>
          <p:nvPr>
            <p:ph sz="half" idx="2"/>
          </p:nvPr>
        </p:nvSpPr>
        <p:spPr>
          <a:xfrm>
            <a:off x="6188417" y="2228003"/>
            <a:ext cx="5422392" cy="4126302"/>
          </a:xfrm>
        </p:spPr>
        <p:txBody>
          <a:bodyPr>
            <a:normAutofit/>
          </a:bodyPr>
          <a:lstStyle/>
          <a:p>
            <a:pPr algn="just">
              <a:lnSpc>
                <a:spcPct val="150000"/>
              </a:lnSpc>
            </a:pPr>
            <a:r>
              <a:rPr lang="en-US" dirty="0">
                <a:effectLst/>
                <a:latin typeface="Times New Roman" panose="02020603050405020304" pitchFamily="18" charset="0"/>
                <a:ea typeface="MS Mincho" panose="02020609040205080304" pitchFamily="49" charset="-128"/>
              </a:rPr>
              <a:t>This is also evident in the Improved Collaboration category, which records a high percentage impact of 75%, </a:t>
            </a:r>
          </a:p>
          <a:p>
            <a:pPr algn="just">
              <a:lnSpc>
                <a:spcPct val="150000"/>
              </a:lnSpc>
            </a:pPr>
            <a:r>
              <a:rPr lang="en-US" dirty="0">
                <a:effectLst/>
                <a:latin typeface="Times New Roman" panose="02020603050405020304" pitchFamily="18" charset="0"/>
                <a:ea typeface="MS Mincho" panose="02020609040205080304" pitchFamily="49" charset="-128"/>
              </a:rPr>
              <a:t>which calls for an improved partnership that will enhance the optimization of the various digital systems. </a:t>
            </a:r>
          </a:p>
          <a:p>
            <a:pPr algn="just">
              <a:lnSpc>
                <a:spcPct val="150000"/>
              </a:lnSpc>
            </a:pPr>
            <a:r>
              <a:rPr lang="en-US" dirty="0">
                <a:effectLst/>
                <a:latin typeface="Times New Roman" panose="02020603050405020304" pitchFamily="18" charset="0"/>
                <a:ea typeface="MS Mincho" panose="02020609040205080304" pitchFamily="49" charset="-128"/>
              </a:rPr>
              <a:t>While the Reduction in the Bullwhip Effect, this percentage is 55% which also shows the impact of digital tools in reducing supply-demand variability</a:t>
            </a:r>
            <a:endParaRPr lang="en-IN" dirty="0"/>
          </a:p>
        </p:txBody>
      </p:sp>
      <p:pic>
        <p:nvPicPr>
          <p:cNvPr id="5" name="Content Placeholder 4" descr="Output image">
            <a:extLst>
              <a:ext uri="{FF2B5EF4-FFF2-40B4-BE49-F238E27FC236}">
                <a16:creationId xmlns:a16="http://schemas.microsoft.com/office/drawing/2014/main" id="{143E9FFB-2597-5200-EB44-403514A86EAB}"/>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581025" y="2410920"/>
            <a:ext cx="5422900" cy="3266473"/>
          </a:xfrm>
          <a:prstGeom prst="rect">
            <a:avLst/>
          </a:prstGeom>
          <a:noFill/>
          <a:ln>
            <a:noFill/>
          </a:ln>
        </p:spPr>
      </p:pic>
    </p:spTree>
    <p:extLst>
      <p:ext uri="{BB962C8B-B14F-4D97-AF65-F5344CB8AC3E}">
        <p14:creationId xmlns:p14="http://schemas.microsoft.com/office/powerpoint/2010/main" val="20293457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74AC39-330B-AA18-FD51-5E48D136F37D}"/>
              </a:ext>
            </a:extLst>
          </p:cNvPr>
          <p:cNvSpPr>
            <a:spLocks noGrp="1"/>
          </p:cNvSpPr>
          <p:nvPr>
            <p:ph type="title"/>
          </p:nvPr>
        </p:nvSpPr>
        <p:spPr/>
        <p:txBody>
          <a:bodyPr>
            <a:normAutofit/>
          </a:bodyPr>
          <a:lstStyle/>
          <a:p>
            <a:pPr algn="ctr"/>
            <a:r>
              <a:rPr lang="en-IN" sz="3600" b="1" dirty="0">
                <a:latin typeface="Times New Roman" panose="02020603050405020304" pitchFamily="18" charset="0"/>
                <a:cs typeface="Times New Roman" panose="02020603050405020304" pitchFamily="18" charset="0"/>
              </a:rPr>
              <a:t>Findings</a:t>
            </a:r>
          </a:p>
        </p:txBody>
      </p:sp>
      <p:sp>
        <p:nvSpPr>
          <p:cNvPr id="3" name="Content Placeholder 2">
            <a:extLst>
              <a:ext uri="{FF2B5EF4-FFF2-40B4-BE49-F238E27FC236}">
                <a16:creationId xmlns:a16="http://schemas.microsoft.com/office/drawing/2014/main" id="{E16359A8-9014-B953-4FFF-2990A146F235}"/>
              </a:ext>
            </a:extLst>
          </p:cNvPr>
          <p:cNvSpPr>
            <a:spLocks noGrp="1"/>
          </p:cNvSpPr>
          <p:nvPr>
            <p:ph idx="1"/>
          </p:nvPr>
        </p:nvSpPr>
        <p:spPr>
          <a:xfrm>
            <a:off x="581192" y="1921790"/>
            <a:ext cx="11029615" cy="4541003"/>
          </a:xfrm>
        </p:spPr>
        <p:txBody>
          <a:bodyPr>
            <a:normAutofit lnSpcReduction="10000"/>
          </a:bodyPr>
          <a:lstStyle/>
          <a:p>
            <a:pPr algn="just">
              <a:lnSpc>
                <a:spcPct val="150000"/>
              </a:lnSpc>
            </a:pPr>
            <a:r>
              <a:rPr lang="en-US" sz="1800" dirty="0">
                <a:effectLst/>
                <a:latin typeface="Times New Roman" panose="02020603050405020304" pitchFamily="18" charset="0"/>
                <a:ea typeface="MS Mincho" panose="02020609040205080304" pitchFamily="49" charset="-128"/>
                <a:cs typeface="Times New Roman" panose="02020603050405020304" pitchFamily="18" charset="0"/>
              </a:rPr>
              <a:t>First and foremost, the practical implications of the research findings will be outlined in an accessible manner. Most importantly, these can provide a unique insight into the ways in which digitization is facilitating both B2B marketing and supply chain management. </a:t>
            </a:r>
          </a:p>
          <a:p>
            <a:pPr algn="just">
              <a:lnSpc>
                <a:spcPct val="150000"/>
              </a:lnSpc>
            </a:pPr>
            <a:r>
              <a:rPr lang="en-US" sz="1800" dirty="0">
                <a:effectLst/>
                <a:latin typeface="Times New Roman" panose="02020603050405020304" pitchFamily="18" charset="0"/>
                <a:ea typeface="MS Mincho" panose="02020609040205080304" pitchFamily="49" charset="-128"/>
                <a:cs typeface="Times New Roman" panose="02020603050405020304" pitchFamily="18" charset="0"/>
              </a:rPr>
              <a:t>The data were analyzed and are presented here, discussing, where necessary, to affirm links to existing literature; and where differing from the existing models and frameworks, they are posed as a tentative framework due to the limitations of the initial research sample that only acquires one perspective of a particular company. </a:t>
            </a:r>
            <a:endParaRPr lang="en-IN" sz="1800" dirty="0">
              <a:effectLst/>
              <a:latin typeface="Times New Roman" panose="02020603050405020304" pitchFamily="18" charset="0"/>
              <a:ea typeface="MS Mincho" panose="02020609040205080304" pitchFamily="49" charset="-128"/>
              <a:cs typeface="Times New Roman" panose="02020603050405020304" pitchFamily="18" charset="0"/>
            </a:endParaRPr>
          </a:p>
          <a:p>
            <a:pPr algn="just">
              <a:lnSpc>
                <a:spcPct val="150000"/>
              </a:lnSpc>
            </a:pPr>
            <a:r>
              <a:rPr lang="en-US" sz="1800" dirty="0">
                <a:effectLst/>
                <a:latin typeface="Times New Roman" panose="02020603050405020304" pitchFamily="18" charset="0"/>
                <a:ea typeface="MS Mincho" panose="02020609040205080304" pitchFamily="49" charset="-128"/>
                <a:cs typeface="Times New Roman" panose="02020603050405020304" pitchFamily="18" charset="0"/>
              </a:rPr>
              <a:t>The keys to a high-performing company are explored in more detail in interviews and survey responses, where the specific transcript data elucidates the speculation posed</a:t>
            </a:r>
            <a:r>
              <a:rPr lang="en-US" dirty="0">
                <a:latin typeface="Times New Roman" panose="02020603050405020304" pitchFamily="18" charset="0"/>
                <a:ea typeface="MS Mincho" panose="02020609040205080304" pitchFamily="49" charset="-128"/>
                <a:cs typeface="Times New Roman" panose="02020603050405020304" pitchFamily="18" charset="0"/>
              </a:rPr>
              <a:t>.</a:t>
            </a:r>
          </a:p>
          <a:p>
            <a:pPr algn="just">
              <a:lnSpc>
                <a:spcPct val="150000"/>
              </a:lnSpc>
            </a:pPr>
            <a:r>
              <a:rPr lang="en-US" sz="1800" dirty="0">
                <a:effectLst/>
                <a:latin typeface="Times New Roman" panose="02020603050405020304" pitchFamily="18" charset="0"/>
                <a:ea typeface="MS Mincho" panose="02020609040205080304" pitchFamily="49" charset="-128"/>
                <a:cs typeface="Times New Roman" panose="02020603050405020304" pitchFamily="18" charset="0"/>
              </a:rPr>
              <a:t>The study also discusses how these findings can be applied, offering a practical guide for businesses looking to leverage the insights from the research.</a:t>
            </a:r>
            <a:endParaRPr lang="en-IN" sz="1800" dirty="0">
              <a:effectLst/>
              <a:latin typeface="Times New Roman" panose="02020603050405020304" pitchFamily="18"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3069816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ADD6E5-E924-5F97-60BD-95DF14C7DA60}"/>
              </a:ext>
            </a:extLst>
          </p:cNvPr>
          <p:cNvSpPr>
            <a:spLocks noGrp="1"/>
          </p:cNvSpPr>
          <p:nvPr>
            <p:ph type="title"/>
          </p:nvPr>
        </p:nvSpPr>
        <p:spPr/>
        <p:txBody>
          <a:bodyPr/>
          <a:lstStyle/>
          <a:p>
            <a:pPr algn="ctr"/>
            <a:r>
              <a:rPr lang="en-IN" sz="3600" b="1" dirty="0">
                <a:latin typeface="Times New Roman" panose="02020603050405020304" pitchFamily="18" charset="0"/>
                <a:cs typeface="Times New Roman" panose="02020603050405020304" pitchFamily="18" charset="0"/>
              </a:rPr>
              <a:t>Conclusions</a:t>
            </a:r>
            <a:endParaRPr lang="en-IN"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6BE70803-1282-0684-4160-0C03ADEC56A5}"/>
              </a:ext>
            </a:extLst>
          </p:cNvPr>
          <p:cNvSpPr>
            <a:spLocks noGrp="1"/>
          </p:cNvSpPr>
          <p:nvPr>
            <p:ph idx="1"/>
          </p:nvPr>
        </p:nvSpPr>
        <p:spPr>
          <a:xfrm>
            <a:off x="581192" y="1828800"/>
            <a:ext cx="11029615" cy="4664990"/>
          </a:xfrm>
        </p:spPr>
        <p:txBody>
          <a:bodyPr>
            <a:normAutofit/>
          </a:bodyPr>
          <a:lstStyle/>
          <a:p>
            <a:pPr algn="just">
              <a:lnSpc>
                <a:spcPct val="150000"/>
              </a:lnSpc>
            </a:pPr>
            <a:r>
              <a:rPr lang="en-US" sz="1800" dirty="0">
                <a:effectLst/>
                <a:latin typeface="Times New Roman" panose="02020603050405020304" pitchFamily="18" charset="0"/>
                <a:ea typeface="MS Mincho" panose="02020609040205080304" pitchFamily="49" charset="-128"/>
              </a:rPr>
              <a:t>Companies are increasingly investing in digitization to enhance supply chain management, potentially introducing a new approach to B2B marketing. For makers, to meet this level of digitization it is not enough to use descriptive indicators, but also to use predictive ones. </a:t>
            </a:r>
          </a:p>
          <a:p>
            <a:pPr algn="just">
              <a:lnSpc>
                <a:spcPct val="150000"/>
              </a:lnSpc>
            </a:pPr>
            <a:r>
              <a:rPr lang="en-US" sz="1800" dirty="0">
                <a:effectLst/>
                <a:latin typeface="Times New Roman" panose="02020603050405020304" pitchFamily="18" charset="0"/>
                <a:ea typeface="MS Mincho" panose="02020609040205080304" pitchFamily="49" charset="-128"/>
              </a:rPr>
              <a:t>The results of this research directly answered the questions of the research topic. Based on this, it can be said that this research has contributed to the development of knowledge in the fields of supply chain management and B2B marketing. </a:t>
            </a:r>
            <a:endParaRPr lang="en-US" dirty="0">
              <a:latin typeface="Times New Roman" panose="02020603050405020304" pitchFamily="18" charset="0"/>
              <a:ea typeface="MS Mincho" panose="02020609040205080304" pitchFamily="49" charset="-128"/>
            </a:endParaRPr>
          </a:p>
          <a:p>
            <a:pPr algn="just">
              <a:lnSpc>
                <a:spcPct val="150000"/>
              </a:lnSpc>
            </a:pPr>
            <a:r>
              <a:rPr lang="en-US" sz="1800" dirty="0">
                <a:effectLst/>
                <a:latin typeface="Times New Roman" panose="02020603050405020304" pitchFamily="18" charset="0"/>
                <a:ea typeface="MS Mincho" panose="02020609040205080304" pitchFamily="49" charset="-128"/>
                <a:cs typeface="Times New Roman" panose="02020603050405020304" pitchFamily="18" charset="0"/>
              </a:rPr>
              <a:t>Accordingly, further and expanded research is necessary. Nevertheless, the benefits for beneficiaries are clear. As digitization becomes popular, there is a need for literacy about the tools and structures for practitioners, decision-makers, and policy-makers.</a:t>
            </a:r>
            <a:endParaRPr lang="en-IN" sz="1800" dirty="0">
              <a:effectLst/>
              <a:latin typeface="Cambria" panose="02040503050406030204" pitchFamily="18"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34259809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7A0A08-249D-0965-9CF2-193B499B9E4B}"/>
              </a:ext>
            </a:extLst>
          </p:cNvPr>
          <p:cNvSpPr>
            <a:spLocks noGrp="1"/>
          </p:cNvSpPr>
          <p:nvPr>
            <p:ph type="title"/>
          </p:nvPr>
        </p:nvSpPr>
        <p:spPr/>
        <p:txBody>
          <a:bodyPr>
            <a:normAutofit/>
          </a:bodyPr>
          <a:lstStyle/>
          <a:p>
            <a:pPr algn="ctr"/>
            <a:r>
              <a:rPr lang="en-IN" sz="3600" b="1"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328F024E-D9F1-5476-6DD1-50023F10189F}"/>
              </a:ext>
            </a:extLst>
          </p:cNvPr>
          <p:cNvSpPr>
            <a:spLocks noGrp="1"/>
          </p:cNvSpPr>
          <p:nvPr>
            <p:ph idx="1"/>
          </p:nvPr>
        </p:nvSpPr>
        <p:spPr>
          <a:xfrm>
            <a:off x="581192" y="1828800"/>
            <a:ext cx="11029615" cy="4680488"/>
          </a:xfrm>
        </p:spPr>
        <p:txBody>
          <a:bodyPr>
            <a:normAutofit/>
          </a:bodyPr>
          <a:lstStyle/>
          <a:p>
            <a:pPr algn="just">
              <a:lnSpc>
                <a:spcPct val="115000"/>
              </a:lnSpc>
              <a:spcAft>
                <a:spcPts val="1000"/>
              </a:spcAft>
            </a:pPr>
            <a:r>
              <a:rPr lang="en-US" sz="1600" dirty="0">
                <a:effectLst/>
                <a:latin typeface="Times New Roman" panose="02020603050405020304" pitchFamily="18" charset="0"/>
                <a:ea typeface="MS Mincho" panose="02020609040205080304" pitchFamily="49" charset="-128"/>
                <a:cs typeface="Times New Roman" panose="02020603050405020304" pitchFamily="18" charset="0"/>
              </a:rPr>
              <a:t>business-to-business (B2B) marketing: A study to determine the scope and uniqueness of the practical learning opportunities provided in the program for students. Industrial Marketing Management. </a:t>
            </a:r>
            <a:r>
              <a:rPr lang="en-US" sz="1600" u="sng" dirty="0">
                <a:solidFill>
                  <a:srgbClr val="0000FF"/>
                </a:solidFill>
                <a:effectLst/>
                <a:latin typeface="Times New Roman" panose="02020603050405020304" pitchFamily="18" charset="0"/>
                <a:ea typeface="MS Mincho" panose="02020609040205080304" pitchFamily="49" charset="-128"/>
                <a:cs typeface="Times New Roman" panose="02020603050405020304" pitchFamily="18" charset="0"/>
                <a:hlinkClick r:id="rId2"/>
              </a:rPr>
              <a:t>http://nscpolteksby.ac.id/</a:t>
            </a:r>
            <a:endParaRPr lang="en-IN" sz="1600" dirty="0">
              <a:effectLst/>
              <a:latin typeface="Times New Roman" panose="02020603050405020304" pitchFamily="18" charset="0"/>
              <a:ea typeface="MS Mincho" panose="02020609040205080304" pitchFamily="49" charset="-128"/>
              <a:cs typeface="Times New Roman" panose="02020603050405020304" pitchFamily="18" charset="0"/>
            </a:endParaRPr>
          </a:p>
          <a:p>
            <a:pPr algn="just">
              <a:lnSpc>
                <a:spcPct val="115000"/>
              </a:lnSpc>
              <a:spcAft>
                <a:spcPts val="1000"/>
              </a:spcAft>
            </a:pPr>
            <a:r>
              <a:rPr lang="en-US" sz="1600" dirty="0">
                <a:effectLst/>
                <a:latin typeface="Times New Roman" panose="02020603050405020304" pitchFamily="18" charset="0"/>
                <a:ea typeface="MS Mincho" panose="02020609040205080304" pitchFamily="49" charset="-128"/>
                <a:cs typeface="Times New Roman" panose="02020603050405020304" pitchFamily="18" charset="0"/>
              </a:rPr>
              <a:t>Hsu, C. H., Yang, X. H., Zhang, T. Y., Chang, A. Y., &amp; Zheng, Q. W. (2021) Deploying big data enablers to strengthen supply chain agility to mitigate bullwhip effect: An examination of the electronics manufactures in China on a quantitative basis. Journal of Theoretical and Applied Electronic Commerce Research, 16(7), 3375-3405. http://www.mdpi.com</a:t>
            </a:r>
            <a:endParaRPr lang="en-IN" sz="1600" dirty="0">
              <a:effectLst/>
              <a:latin typeface="Times New Roman" panose="02020603050405020304" pitchFamily="18" charset="0"/>
              <a:ea typeface="MS Mincho" panose="02020609040205080304" pitchFamily="49" charset="-128"/>
              <a:cs typeface="Times New Roman" panose="02020603050405020304" pitchFamily="18" charset="0"/>
            </a:endParaRPr>
          </a:p>
          <a:p>
            <a:pPr algn="just">
              <a:lnSpc>
                <a:spcPct val="115000"/>
              </a:lnSpc>
              <a:spcAft>
                <a:spcPts val="1000"/>
              </a:spcAft>
            </a:pPr>
            <a:r>
              <a:rPr lang="en-US" sz="1600" dirty="0">
                <a:effectLst/>
                <a:latin typeface="Times New Roman" panose="02020603050405020304" pitchFamily="18" charset="0"/>
                <a:ea typeface="MS Mincho" panose="02020609040205080304" pitchFamily="49" charset="-128"/>
                <a:cs typeface="Times New Roman" panose="02020603050405020304" pitchFamily="18" charset="0"/>
              </a:rPr>
              <a:t>EH </a:t>
            </a:r>
            <a:r>
              <a:rPr lang="en-US" sz="1600" dirty="0" err="1">
                <a:effectLst/>
                <a:latin typeface="Times New Roman" panose="02020603050405020304" pitchFamily="18" charset="0"/>
                <a:ea typeface="MS Mincho" panose="02020609040205080304" pitchFamily="49" charset="-128"/>
                <a:cs typeface="Times New Roman" panose="02020603050405020304" pitchFamily="18" charset="0"/>
              </a:rPr>
              <a:t>Lacka</a:t>
            </a:r>
            <a:r>
              <a:rPr lang="en-US" sz="1600" dirty="0">
                <a:effectLst/>
                <a:latin typeface="Times New Roman" panose="02020603050405020304" pitchFamily="18" charset="0"/>
                <a:ea typeface="MS Mincho" panose="02020609040205080304" pitchFamily="49" charset="-128"/>
                <a:cs typeface="Times New Roman" panose="02020603050405020304" pitchFamily="18" charset="0"/>
              </a:rPr>
              <a:t>, HKC Chan and X Wang (2020). Technological advancements and B2B international trade: Defined technological characteristics of manufacturing business technological activities South England: a literature review and bibliometric analysis. Industrial Marketing Management Brisbane University bris.ac.uk</a:t>
            </a:r>
            <a:endParaRPr lang="en-IN" sz="1600" dirty="0">
              <a:effectLst/>
              <a:latin typeface="Times New Roman" panose="02020603050405020304" pitchFamily="18" charset="0"/>
              <a:ea typeface="MS Mincho" panose="02020609040205080304" pitchFamily="49" charset="-128"/>
              <a:cs typeface="Times New Roman" panose="02020603050405020304" pitchFamily="18" charset="0"/>
            </a:endParaRPr>
          </a:p>
          <a:p>
            <a:pPr algn="just">
              <a:lnSpc>
                <a:spcPct val="115000"/>
              </a:lnSpc>
              <a:spcAft>
                <a:spcPts val="1000"/>
              </a:spcAft>
            </a:pPr>
            <a:r>
              <a:rPr lang="en-US" sz="1600" dirty="0">
                <a:effectLst/>
                <a:latin typeface="Times New Roman" panose="02020603050405020304" pitchFamily="18" charset="0"/>
                <a:ea typeface="MS Mincho" panose="02020609040205080304" pitchFamily="49" charset="-128"/>
                <a:cs typeface="Times New Roman" panose="02020603050405020304" pitchFamily="18" charset="0"/>
              </a:rPr>
              <a:t>Medeiros, M. M. &amp; </a:t>
            </a:r>
            <a:r>
              <a:rPr lang="en-US" sz="1600" dirty="0" err="1">
                <a:effectLst/>
                <a:latin typeface="Times New Roman" panose="02020603050405020304" pitchFamily="18" charset="0"/>
                <a:ea typeface="MS Mincho" panose="02020609040205080304" pitchFamily="49" charset="-128"/>
                <a:cs typeface="Times New Roman" panose="02020603050405020304" pitchFamily="18" charset="0"/>
              </a:rPr>
              <a:t>Maçada</a:t>
            </a:r>
            <a:r>
              <a:rPr lang="en-US" sz="1600" dirty="0">
                <a:effectLst/>
                <a:latin typeface="Times New Roman" panose="02020603050405020304" pitchFamily="18" charset="0"/>
                <a:ea typeface="MS Mincho" panose="02020609040205080304" pitchFamily="49" charset="-128"/>
                <a:cs typeface="Times New Roman" panose="02020603050405020304" pitchFamily="18" charset="0"/>
              </a:rPr>
              <a:t>, A. C. G. (2022) Competitive advantage of data-driven analytical capabilities: On a micro-level this concerns the place of big data visualization and of flexibility in an organization. Management Decision. [HTML]</a:t>
            </a:r>
            <a:endParaRPr lang="en-IN" sz="1600" dirty="0">
              <a:effectLst/>
              <a:latin typeface="Times New Roman" panose="02020603050405020304" pitchFamily="18" charset="0"/>
              <a:ea typeface="MS Mincho" panose="02020609040205080304" pitchFamily="49" charset="-128"/>
              <a:cs typeface="Times New Roman" panose="02020603050405020304" pitchFamily="18" charset="0"/>
            </a:endParaRPr>
          </a:p>
          <a:p>
            <a:pPr algn="just">
              <a:lnSpc>
                <a:spcPct val="115000"/>
              </a:lnSpc>
              <a:spcAft>
                <a:spcPts val="1000"/>
              </a:spcAft>
            </a:pPr>
            <a:r>
              <a:rPr lang="en-US" sz="1600" dirty="0">
                <a:effectLst/>
                <a:latin typeface="Times New Roman" panose="02020603050405020304" pitchFamily="18" charset="0"/>
                <a:ea typeface="MS Mincho" panose="02020609040205080304" pitchFamily="49" charset="-128"/>
                <a:cs typeface="Times New Roman" panose="02020603050405020304" pitchFamily="18" charset="0"/>
              </a:rPr>
              <a:t>Oliveira-Dias, D.; </a:t>
            </a:r>
            <a:r>
              <a:rPr lang="en-US" sz="1600" dirty="0" err="1">
                <a:effectLst/>
                <a:latin typeface="Times New Roman" panose="02020603050405020304" pitchFamily="18" charset="0"/>
                <a:ea typeface="MS Mincho" panose="02020609040205080304" pitchFamily="49" charset="-128"/>
                <a:cs typeface="Times New Roman" panose="02020603050405020304" pitchFamily="18" charset="0"/>
              </a:rPr>
              <a:t>Maqueira</a:t>
            </a:r>
            <a:r>
              <a:rPr lang="en-US" sz="1600" dirty="0">
                <a:effectLst/>
                <a:latin typeface="Times New Roman" panose="02020603050405020304" pitchFamily="18" charset="0"/>
                <a:ea typeface="MS Mincho" panose="02020609040205080304" pitchFamily="49" charset="-128"/>
                <a:cs typeface="Times New Roman" panose="02020603050405020304" pitchFamily="18" charset="0"/>
              </a:rPr>
              <a:t>-Marín, J.M.; Moyano-Fuentes, J. "The link between information and digital technologies of industry 4.0 and agile supply chain: A review of literature and proposed direction of the research." Computers &amp; Industrial Engineering, Volume 167, Issue 2, Page 108000. Available at: [</a:t>
            </a:r>
            <a:r>
              <a:rPr lang="en-US" sz="1600" dirty="0" err="1">
                <a:effectLst/>
                <a:latin typeface="Times New Roman" panose="02020603050405020304" pitchFamily="18" charset="0"/>
                <a:ea typeface="MS Mincho" panose="02020609040205080304" pitchFamily="49" charset="-128"/>
                <a:cs typeface="Times New Roman" panose="02020603050405020304" pitchFamily="18" charset="0"/>
              </a:rPr>
              <a:t>sciencedirect</a:t>
            </a:r>
            <a:r>
              <a:rPr lang="en-US" sz="1600" dirty="0">
                <a:effectLst/>
                <a:latin typeface="Times New Roman" panose="02020603050405020304" pitchFamily="18" charset="0"/>
                <a:ea typeface="MS Mincho" panose="02020609040205080304" pitchFamily="49" charset="-128"/>
                <a:cs typeface="Times New Roman" panose="02020603050405020304" pitchFamily="18" charset="0"/>
              </a:rPr>
              <a:t>].</a:t>
            </a:r>
            <a:endParaRPr lang="en-IN" sz="1600" dirty="0">
              <a:effectLst/>
              <a:latin typeface="Times New Roman" panose="02020603050405020304" pitchFamily="18"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28474086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18E145-AA47-C50A-3729-80F222BBC37D}"/>
              </a:ext>
            </a:extLst>
          </p:cNvPr>
          <p:cNvSpPr>
            <a:spLocks noGrp="1"/>
          </p:cNvSpPr>
          <p:nvPr>
            <p:ph type="title"/>
          </p:nvPr>
        </p:nvSpPr>
        <p:spPr/>
        <p:txBody>
          <a:bodyPr>
            <a:normAutofit/>
          </a:bodyPr>
          <a:lstStyle/>
          <a:p>
            <a:pPr algn="ctr"/>
            <a:r>
              <a:rPr lang="en-US" sz="4000" b="1" dirty="0">
                <a:latin typeface="Times New Roman" panose="02020603050405020304" pitchFamily="18" charset="0"/>
                <a:cs typeface="Times New Roman" panose="02020603050405020304" pitchFamily="18" charset="0"/>
              </a:rPr>
              <a:t>THANK YOU </a:t>
            </a:r>
            <a:endParaRPr lang="en-IN" sz="4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12719893"/>
      </p:ext>
    </p:extLst>
  </p:cSld>
  <p:clrMapOvr>
    <a:masterClrMapping/>
  </p:clrMapOvr>
</p:sld>
</file>

<file path=ppt/theme/theme1.xml><?xml version="1.0" encoding="utf-8"?>
<a:theme xmlns:a="http://schemas.openxmlformats.org/drawingml/2006/main" name="Dividend">
  <a:themeElements>
    <a:clrScheme name="Dividend">
      <a:dk1>
        <a:sysClr val="windowText" lastClr="000000"/>
      </a:dk1>
      <a:lt1>
        <a:sysClr val="window" lastClr="FFFFFF"/>
      </a:lt1>
      <a:dk2>
        <a:srgbClr val="3D3D3D"/>
      </a:dk2>
      <a:lt2>
        <a:srgbClr val="EBEBEB"/>
      </a:lt2>
      <a:accent1>
        <a:srgbClr val="4D1434"/>
      </a:accent1>
      <a:accent2>
        <a:srgbClr val="903163"/>
      </a:accent2>
      <a:accent3>
        <a:srgbClr val="B2324B"/>
      </a:accent3>
      <a:accent4>
        <a:srgbClr val="969FA7"/>
      </a:accent4>
      <a:accent5>
        <a:srgbClr val="66B1CE"/>
      </a:accent5>
      <a:accent6>
        <a:srgbClr val="40619D"/>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C21699FF-00E4-43C8-BBCC-D7E5536C3717}"/>
    </a:ext>
  </a:extLst>
</a:theme>
</file>

<file path=docProps/app.xml><?xml version="1.0" encoding="utf-8"?>
<Properties xmlns="http://schemas.openxmlformats.org/officeDocument/2006/extended-properties" xmlns:vt="http://schemas.openxmlformats.org/officeDocument/2006/docPropsVTypes">
  <Template>Dividend</Template>
  <TotalTime>14</TotalTime>
  <Words>1251</Words>
  <Application>Microsoft Office PowerPoint</Application>
  <PresentationFormat>Widescreen</PresentationFormat>
  <Paragraphs>80</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Cambria</vt:lpstr>
      <vt:lpstr>Gill Sans MT</vt:lpstr>
      <vt:lpstr>Times New Roman</vt:lpstr>
      <vt:lpstr>Wingdings 2</vt:lpstr>
      <vt:lpstr>Dividend</vt:lpstr>
      <vt:lpstr>CONNECTED COMMERCE: DIGITIZATION MEETS B2B MARKETING FOR SUPPLY CHAIN SUCCESS</vt:lpstr>
      <vt:lpstr>Introduction</vt:lpstr>
      <vt:lpstr>Literature Review</vt:lpstr>
      <vt:lpstr>Methodology</vt:lpstr>
      <vt:lpstr>Dataset Structure</vt:lpstr>
      <vt:lpstr>DIGITIZATION ON B2B MARKETING </vt:lpstr>
      <vt:lpstr>Findings</vt:lpstr>
      <vt:lpstr>Conclusions</vt:lpstr>
      <vt:lpstr>References</vt:lpstr>
      <vt:lpstr>THANK YOU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intel</dc:creator>
  <cp:lastModifiedBy>intel</cp:lastModifiedBy>
  <cp:revision>6</cp:revision>
  <dcterms:created xsi:type="dcterms:W3CDTF">2025-01-16T07:40:00Z</dcterms:created>
  <dcterms:modified xsi:type="dcterms:W3CDTF">2025-01-16T07:54:36Z</dcterms:modified>
</cp:coreProperties>
</file>