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03CD049-36A4-4C73-8D04-98DEAE9AE4A7}"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332622192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3CD049-36A4-4C73-8D04-98DEAE9AE4A7}"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199858044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03CD049-36A4-4C73-8D04-98DEAE9AE4A7}"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260564518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03CD049-36A4-4C73-8D04-98DEAE9AE4A7}"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63431908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3CD049-36A4-4C73-8D04-98DEAE9AE4A7}" type="datetimeFigureOut">
              <a:rPr lang="en-IN" smtClean="0"/>
              <a:t>28-11-2024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67832898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3CD049-36A4-4C73-8D04-98DEAE9AE4A7}" type="datetimeFigureOut">
              <a:rPr lang="en-IN" smtClean="0"/>
              <a:t>28-11-2024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138337756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3CD049-36A4-4C73-8D04-98DEAE9AE4A7}" type="datetimeFigureOut">
              <a:rPr lang="en-IN" smtClean="0"/>
              <a:t>28-11-2024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366710843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03CD049-36A4-4C73-8D04-98DEAE9AE4A7}"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184974304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03CD049-36A4-4C73-8D04-98DEAE9AE4A7}"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131373585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03CD049-36A4-4C73-8D04-98DEAE9AE4A7}"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91533779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03CD049-36A4-4C73-8D04-98DEAE9AE4A7}"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98193531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03CD049-36A4-4C73-8D04-98DEAE9AE4A7}"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20D4460-7234-4E70-B54C-449E7E4EDBE5}"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6023599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03CD049-36A4-4C73-8D04-98DEAE9AE4A7}"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238019973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F03CD049-36A4-4C73-8D04-98DEAE9AE4A7}" type="datetimeFigureOut">
              <a:rPr lang="en-IN" smtClean="0"/>
              <a:t>28-11-2024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413611871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F03CD049-36A4-4C73-8D04-98DEAE9AE4A7}" type="datetimeFigureOut">
              <a:rPr lang="en-IN" smtClean="0"/>
              <a:t>28-11-2024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375174012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3CD049-36A4-4C73-8D04-98DEAE9AE4A7}"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281122191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3CD049-36A4-4C73-8D04-98DEAE9AE4A7}"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20D4460-7234-4E70-B54C-449E7E4EDBE5}" type="slidenum">
              <a:rPr lang="en-IN" smtClean="0"/>
              <a:t>‹#›</a:t>
            </a:fld>
            <a:endParaRPr lang="en-IN"/>
          </a:p>
        </p:txBody>
      </p:sp>
    </p:spTree>
    <p:extLst>
      <p:ext uri="{BB962C8B-B14F-4D97-AF65-F5344CB8AC3E}">
        <p14:creationId xmlns:p14="http://schemas.microsoft.com/office/powerpoint/2010/main" val="33078004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F03CD049-36A4-4C73-8D04-98DEAE9AE4A7}" type="datetimeFigureOut">
              <a:rPr lang="en-IN" smtClean="0"/>
              <a:t>28-11-2024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E20D4460-7234-4E70-B54C-449E7E4EDBE5}" type="slidenum">
              <a:rPr lang="en-IN" smtClean="0"/>
              <a:t>‹#›</a:t>
            </a:fld>
            <a:endParaRPr lang="en-IN"/>
          </a:p>
        </p:txBody>
      </p:sp>
    </p:spTree>
    <p:extLst>
      <p:ext uri="{BB962C8B-B14F-4D97-AF65-F5344CB8AC3E}">
        <p14:creationId xmlns:p14="http://schemas.microsoft.com/office/powerpoint/2010/main" val="241530305"/>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e-mail-preeti_garg20@yahoo.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www.ncbi.nlm.nih.gov/pmc/articles/PMC88922/" TargetMode="External"/><Relationship Id="rId2" Type="http://schemas.openxmlformats.org/officeDocument/2006/relationships/hyperlink" Target="https://www.ncbi.nlm.nih.gov/books/NBK8263/" TargetMode="External"/><Relationship Id="rId1" Type="http://schemas.openxmlformats.org/officeDocument/2006/relationships/slideLayout" Target="../slideLayouts/slideLayout6.xml"/><Relationship Id="rId6" Type="http://schemas.openxmlformats.org/officeDocument/2006/relationships/hyperlink" Target="https://doi.org/10.1007/s11046-008-9110-7" TargetMode="External"/><Relationship Id="rId5" Type="http://schemas.openxmlformats.org/officeDocument/2006/relationships/hyperlink" Target="https://doi.org/10.1016/s0966-842x(03)00117-3" TargetMode="External"/><Relationship Id="rId4" Type="http://schemas.openxmlformats.org/officeDocument/2006/relationships/hyperlink" Target="https://www.sciencedirect.com/topics/pharmacology-toxicology-and-pharmaceutical-science/systemic-antifungal-agent"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D3BE7-C8B9-4785-BA0F-0589CE489D49}"/>
              </a:ext>
            </a:extLst>
          </p:cNvPr>
          <p:cNvSpPr>
            <a:spLocks noGrp="1"/>
          </p:cNvSpPr>
          <p:nvPr>
            <p:ph type="ctrTitle"/>
          </p:nvPr>
        </p:nvSpPr>
        <p:spPr>
          <a:xfrm>
            <a:off x="1730062" y="643943"/>
            <a:ext cx="9144000" cy="947067"/>
          </a:xfrm>
        </p:spPr>
        <p:txBody>
          <a:bodyPr>
            <a:normAutofit/>
          </a:bodyPr>
          <a:lstStyle/>
          <a:p>
            <a:r>
              <a:rPr lang="en-US" sz="2500" b="1" dirty="0">
                <a:latin typeface="Times New Roman" panose="02020603050405020304" pitchFamily="18" charset="0"/>
                <a:cs typeface="Times New Roman" panose="02020603050405020304" pitchFamily="18" charset="0"/>
              </a:rPr>
              <a:t>FORMULATION AND EVALUATION OF HERBAL ANTI-FUNGAL GEL FOR DANDRUFF</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8F3D44B2-38C4-4B56-BA30-FE5EB0D48A84}"/>
              </a:ext>
            </a:extLst>
          </p:cNvPr>
          <p:cNvSpPr/>
          <p:nvPr/>
        </p:nvSpPr>
        <p:spPr>
          <a:xfrm>
            <a:off x="5774028" y="4403293"/>
            <a:ext cx="6096000" cy="1915076"/>
          </a:xfrm>
          <a:prstGeom prst="rect">
            <a:avLst/>
          </a:prstGeom>
        </p:spPr>
        <p:txBody>
          <a:bodyPr>
            <a:spAutoFit/>
          </a:bodyPr>
          <a:lstStyle/>
          <a:p>
            <a:pPr algn="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Author: </a:t>
            </a:r>
            <a:r>
              <a:rPr lang="en-US" dirty="0">
                <a:latin typeface="Times New Roman" panose="02020603050405020304" pitchFamily="18" charset="0"/>
                <a:ea typeface="Calibri" panose="020F0502020204030204" pitchFamily="34" charset="0"/>
                <a:cs typeface="Mangal" panose="02040503050203030202" pitchFamily="18" charset="0"/>
              </a:rPr>
              <a:t>Neha Singh, </a:t>
            </a:r>
            <a:r>
              <a:rPr lang="en-US" dirty="0" err="1">
                <a:latin typeface="Times New Roman" panose="02020603050405020304" pitchFamily="18" charset="0"/>
                <a:ea typeface="Calibri" panose="020F0502020204030204" pitchFamily="34" charset="0"/>
                <a:cs typeface="Mangal" panose="02040503050203030202" pitchFamily="18" charset="0"/>
              </a:rPr>
              <a:t>Preeti</a:t>
            </a:r>
            <a:r>
              <a:rPr lang="en-US" dirty="0">
                <a:latin typeface="Times New Roman" panose="02020603050405020304" pitchFamily="18" charset="0"/>
                <a:ea typeface="Calibri" panose="020F0502020204030204" pitchFamily="34" charset="0"/>
                <a:cs typeface="Mangal" panose="02040503050203030202" pitchFamily="18" charset="0"/>
              </a:rPr>
              <a:t> Garg, Sangeet Sharma</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Address: </a:t>
            </a:r>
            <a:r>
              <a:rPr lang="en-US" dirty="0">
                <a:latin typeface="Times New Roman" panose="02020603050405020304" pitchFamily="18" charset="0"/>
                <a:ea typeface="Calibri" panose="020F0502020204030204" pitchFamily="34" charset="0"/>
                <a:cs typeface="Mangal" panose="02040503050203030202" pitchFamily="18" charset="0"/>
              </a:rPr>
              <a:t>Hindu College of Pharmacy, Sonipat, Haryana, India-131001</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50000"/>
              </a:lnSpc>
              <a:spcAft>
                <a:spcPts val="800"/>
              </a:spcAft>
            </a:pPr>
            <a:r>
              <a:rPr lang="en-US" u="sng" dirty="0">
                <a:latin typeface="Times New Roman" panose="02020603050405020304" pitchFamily="18" charset="0"/>
                <a:ea typeface="Calibri" panose="020F0502020204030204" pitchFamily="34" charset="0"/>
                <a:cs typeface="Mangal" panose="02040503050203030202" pitchFamily="18" charset="0"/>
                <a:hlinkClick r:id="rId2">
                  <a:extLst>
                    <a:ext uri="{A12FA001-AC4F-418D-AE19-62706E023703}">
                      <ahyp:hlinkClr xmlns:ahyp="http://schemas.microsoft.com/office/drawing/2018/hyperlinkcolor" val="tx"/>
                    </a:ext>
                  </a:extLst>
                </a:hlinkClick>
              </a:rPr>
              <a:t>e-mail-preeti_garg20@yahoo.com</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577562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AF162-DEC6-46AE-AE6C-7CE111DADAA4}"/>
              </a:ext>
            </a:extLst>
          </p:cNvPr>
          <p:cNvSpPr>
            <a:spLocks noGrp="1"/>
          </p:cNvSpPr>
          <p:nvPr>
            <p:ph type="title"/>
          </p:nvPr>
        </p:nvSpPr>
        <p:spPr>
          <a:xfrm>
            <a:off x="979868" y="571187"/>
            <a:ext cx="10515600" cy="755337"/>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C2447A59-F581-4E1C-8B3D-825775FBF79A}"/>
              </a:ext>
            </a:extLst>
          </p:cNvPr>
          <p:cNvSpPr/>
          <p:nvPr/>
        </p:nvSpPr>
        <p:spPr>
          <a:xfrm>
            <a:off x="1120462" y="1326524"/>
            <a:ext cx="9968248" cy="3371885"/>
          </a:xfrm>
          <a:prstGeom prst="rect">
            <a:avLst/>
          </a:prstGeom>
        </p:spPr>
        <p:txBody>
          <a:bodyPr wrap="square">
            <a:spAutoFit/>
          </a:bodyPr>
          <a:lstStyle/>
          <a:p>
            <a:pPr algn="just">
              <a:lnSpc>
                <a:spcPct val="150000"/>
              </a:lnSpc>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Fungal diseases become a major medical problem. Fungal diseases are difficult to manage because they tend to be chronic, and hard to diagnose. The fungal infection is a common condition caused by fungi. The herbal antifungal gel was formulated using neem and aloe </a:t>
            </a:r>
            <a:r>
              <a:rPr lang="en-IN" dirty="0" err="1">
                <a:latin typeface="Times New Roman" panose="02020603050405020304" pitchFamily="18" charset="0"/>
                <a:ea typeface="Calibri" panose="020F0502020204030204" pitchFamily="34" charset="0"/>
                <a:cs typeface="Mangal" panose="02040503050203030202" pitchFamily="18" charset="0"/>
              </a:rPr>
              <a:t>vera</a:t>
            </a:r>
            <a:r>
              <a:rPr lang="en-IN" dirty="0">
                <a:latin typeface="Times New Roman" panose="02020603050405020304" pitchFamily="18" charset="0"/>
                <a:ea typeface="Calibri" panose="020F0502020204030204" pitchFamily="34" charset="0"/>
                <a:cs typeface="Mangal" panose="02040503050203030202" pitchFamily="18" charset="0"/>
              </a:rPr>
              <a:t>. Herbal medicine is one of the oldest and most universal healthcare systems. The herbal antifungal gel is very helpful and it has fewer side effects. All herbal ingredients are easily available in the market. The herbal antifungal gel is used to treat fungal infections which most commonly affect our skin, hair, and scalp. Herbal antifungal gels are used to treat fungal skin infections such as dandruff, and seborrheic dermatitis. The herbal antifungal gel is natural and safe to use, and the herbal antifungal gel is beneficial in the reduction of fungal infection.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7050615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E173D-333A-47AF-B4FC-23E548B8E032}"/>
              </a:ext>
            </a:extLst>
          </p:cNvPr>
          <p:cNvSpPr>
            <a:spLocks noGrp="1"/>
          </p:cNvSpPr>
          <p:nvPr>
            <p:ph type="title"/>
          </p:nvPr>
        </p:nvSpPr>
        <p:spPr>
          <a:xfrm>
            <a:off x="838200" y="584066"/>
            <a:ext cx="10515600" cy="703821"/>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B282F8E-6AC5-4C52-9FAF-F8E59DC8BDB7}"/>
              </a:ext>
            </a:extLst>
          </p:cNvPr>
          <p:cNvSpPr/>
          <p:nvPr/>
        </p:nvSpPr>
        <p:spPr>
          <a:xfrm>
            <a:off x="255431" y="1181499"/>
            <a:ext cx="11681138" cy="5591274"/>
          </a:xfrm>
          <a:prstGeom prst="rect">
            <a:avLst/>
          </a:prstGeom>
        </p:spPr>
        <p:txBody>
          <a:bodyPr wrap="square">
            <a:spAutoFit/>
          </a:bodyPr>
          <a:lstStyle/>
          <a:p>
            <a:pPr algn="just">
              <a:spcAft>
                <a:spcPts val="800"/>
              </a:spcAft>
            </a:pPr>
            <a:r>
              <a:rPr lang="en-IN" b="1" dirty="0">
                <a:latin typeface="Times New Roman" panose="02020603050405020304" pitchFamily="18" charset="0"/>
                <a:ea typeface="Calibri" panose="020F0502020204030204" pitchFamily="34" charset="0"/>
                <a:cs typeface="Mangal" panose="02040503050203030202" pitchFamily="18" charset="0"/>
              </a:rPr>
              <a:t>1.1 HERBAL COSMETICS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The word “cosmetics” is derived from the Greek word “</a:t>
            </a:r>
            <a:r>
              <a:rPr lang="en-IN" i="1" dirty="0" err="1">
                <a:latin typeface="Times New Roman" panose="02020603050405020304" pitchFamily="18" charset="0"/>
                <a:ea typeface="Calibri" panose="020F0502020204030204" pitchFamily="34" charset="0"/>
                <a:cs typeface="Mangal" panose="02040503050203030202" pitchFamily="18" charset="0"/>
              </a:rPr>
              <a:t>kosmtikos</a:t>
            </a:r>
            <a:r>
              <a:rPr lang="en-IN" dirty="0">
                <a:latin typeface="Times New Roman" panose="02020603050405020304" pitchFamily="18" charset="0"/>
                <a:ea typeface="Calibri" panose="020F0502020204030204" pitchFamily="34" charset="0"/>
                <a:cs typeface="Mangal" panose="02040503050203030202" pitchFamily="18" charset="0"/>
              </a:rPr>
              <a:t>”, which means “power, arrangement, and ability in beautifying. According to the Drug and Cosmetic Act 1940, any article intended to be rubbed, poured, sprinkled or sprayed on or introduced to or applied to any part of the human body for cleansing, beautifying, promoting, attractiveness, or altering the appearance and includes any article intended for use as a component of cosmetics (1-5). Herbal cosmetics utilize natural ingredients derived from plants, herbs, and minerals to nourish and enhance the skin and hair. These products often exclude synthetic chemicals, making them popular for those seeking gentler alternatives. Ingredients like aloe </a:t>
            </a:r>
            <a:r>
              <a:rPr lang="en-IN" dirty="0" err="1">
                <a:latin typeface="Times New Roman" panose="02020603050405020304" pitchFamily="18" charset="0"/>
                <a:ea typeface="Calibri" panose="020F0502020204030204" pitchFamily="34" charset="0"/>
                <a:cs typeface="Mangal" panose="02040503050203030202" pitchFamily="18" charset="0"/>
              </a:rPr>
              <a:t>vera</a:t>
            </a:r>
            <a:r>
              <a:rPr lang="en-IN" dirty="0">
                <a:latin typeface="Times New Roman" panose="02020603050405020304" pitchFamily="18" charset="0"/>
                <a:ea typeface="Calibri" panose="020F0502020204030204" pitchFamily="34" charset="0"/>
                <a:cs typeface="Mangal" panose="02040503050203030202" pitchFamily="18" charset="0"/>
              </a:rPr>
              <a:t>, tea tree oil, lavender, and rosemary are common in herbal cosmetics for their soothing, moisturizing, and antioxidant properties. </a:t>
            </a:r>
          </a:p>
          <a:p>
            <a:pPr algn="just">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1.2 GEL</a:t>
            </a:r>
          </a:p>
          <a:p>
            <a:pPr algn="just">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The gel is a solid, jelly-like material with a three-dimensional cross-linked network in the liquid. The physical connectors and crystalline or other junctions that are still present in an extended liquid can provide the internal network structure (26). Usually, the “solid” phase forms an interconnected network through which the “liquid” phase lies. The gels may be of any type i.e.; Hydro-gels, Organ o-gels, or Xero-gels.</a:t>
            </a:r>
          </a:p>
          <a:p>
            <a:pPr algn="just">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1.3 DANDRUFF	</a:t>
            </a:r>
          </a:p>
          <a:p>
            <a:pPr algn="just">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Dandruff is a general scalp condition that affects most of the population at teen-age. The word dandruff is of Anglo-Saxon origin which is a combination of ‘tan’ meaning ‘teeter and ‘</a:t>
            </a:r>
            <a:r>
              <a:rPr lang="en-US" dirty="0" err="1">
                <a:latin typeface="Times New Roman" panose="02020603050405020304" pitchFamily="18" charset="0"/>
                <a:ea typeface="Calibri" panose="020F0502020204030204" pitchFamily="34" charset="0"/>
                <a:cs typeface="Times New Roman" panose="02020603050405020304" pitchFamily="18" charset="0"/>
              </a:rPr>
              <a:t>druff</a:t>
            </a:r>
            <a:r>
              <a:rPr lang="en-US" dirty="0">
                <a:latin typeface="Times New Roman" panose="02020603050405020304" pitchFamily="18" charset="0"/>
                <a:ea typeface="Calibri" panose="020F0502020204030204" pitchFamily="34" charset="0"/>
                <a:cs typeface="Times New Roman" panose="02020603050405020304" pitchFamily="18" charset="0"/>
              </a:rPr>
              <a:t>’ meaning ‘dirty’ (29). The dandruff is distributed most commonly in the hairy part of the head, forehead, external ear canals, eyebrows eyelashes, etc. Dandruff is a group of cells (corneocytes) that have a strong degree of cohesiveness and separate from the surface of the stratum corneum surface (30).</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9839562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A702CF-70C6-4B7D-BEB0-2195E82B04DE}"/>
              </a:ext>
            </a:extLst>
          </p:cNvPr>
          <p:cNvSpPr/>
          <p:nvPr/>
        </p:nvSpPr>
        <p:spPr>
          <a:xfrm>
            <a:off x="334851" y="121428"/>
            <a:ext cx="11526591" cy="6699270"/>
          </a:xfrm>
          <a:prstGeom prst="rect">
            <a:avLst/>
          </a:prstGeom>
        </p:spPr>
        <p:txBody>
          <a:bodyPr wrap="square">
            <a:spAutoFit/>
          </a:bodyPr>
          <a:lstStyle/>
          <a:p>
            <a:pPr algn="just">
              <a:spcAft>
                <a:spcPts val="800"/>
              </a:spcAft>
              <a:tabLst>
                <a:tab pos="266700" algn="l"/>
              </a:tabLst>
            </a:pPr>
            <a:r>
              <a:rPr lang="en-US" b="1" dirty="0">
                <a:latin typeface="Times New Roman" panose="02020603050405020304" pitchFamily="18" charset="0"/>
                <a:ea typeface="Calibri" panose="020F0502020204030204" pitchFamily="34" charset="0"/>
                <a:cs typeface="Times New Roman" panose="02020603050405020304" pitchFamily="18" charset="0"/>
              </a:rPr>
              <a:t>1.4 ANTIFUNGAL ACTIVITY</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tabLst>
                <a:tab pos="266700" algn="l"/>
              </a:tabLst>
            </a:pPr>
            <a:r>
              <a:rPr lang="en-IN" dirty="0">
                <a:latin typeface="Times New Roman" panose="02020603050405020304" pitchFamily="18" charset="0"/>
                <a:ea typeface="Calibri" panose="020F0502020204030204" pitchFamily="34" charset="0"/>
                <a:cs typeface="Times New Roman" panose="02020603050405020304" pitchFamily="18" charset="0"/>
              </a:rPr>
              <a:t>Antifungal gels are topical formulations intended to treat fungal infections of the skin, such as dandruff, seborrheic dermatitis, and hair fall. These gels typically contain active ingredients like clotrimazole, miconazole, terbinafine, or ketoconazole, which work by inhibiting the growth of fungi and eliminating the infection (38). Antifungal gels are applied directly to the affected area and are usually used for a specified duration as directed by a healthcare professional (39). They provide relief from symptoms such as itching, skin flakes, and irritation, and can effectively clear up fungal infections when used consistently and as prescribed (40). It’s essential to follow the instructions on the packaging or provided by a healthcare provider for safe and effective use (41-43). Antifungal gel contains agents that either kill or stop the fungal growth and are used to treat or prevent the fungal infection. However, the mechanism of action of most antifungal gels is of two types-</a:t>
            </a:r>
          </a:p>
          <a:p>
            <a:pPr algn="just">
              <a:spcAft>
                <a:spcPts val="800"/>
              </a:spcAft>
              <a:tabLst>
                <a:tab pos="266700" algn="l"/>
              </a:tabLst>
            </a:pPr>
            <a:r>
              <a:rPr lang="en-IN" b="1" dirty="0">
                <a:latin typeface="Times New Roman" panose="02020603050405020304" pitchFamily="18" charset="0"/>
                <a:ea typeface="Calibri" panose="020F0502020204030204" pitchFamily="34" charset="0"/>
                <a:cs typeface="Times New Roman" panose="02020603050405020304" pitchFamily="18" charset="0"/>
              </a:rPr>
              <a:t>1.4.1 </a:t>
            </a:r>
            <a:r>
              <a:rPr lang="en-IN" b="1" dirty="0">
                <a:latin typeface="Times New Roman" panose="02020603050405020304" pitchFamily="18" charset="0"/>
                <a:ea typeface="Times New Roman" panose="02020603050405020304" pitchFamily="18" charset="0"/>
                <a:cs typeface="Times New Roman" panose="02020603050405020304" pitchFamily="18" charset="0"/>
              </a:rPr>
              <a:t>Fungistatic</a:t>
            </a:r>
            <a:r>
              <a:rPr lang="en-IN" dirty="0">
                <a:latin typeface="Times New Roman" panose="02020603050405020304" pitchFamily="18" charset="0"/>
                <a:ea typeface="Times New Roman" panose="02020603050405020304" pitchFamily="18" charset="0"/>
                <a:cs typeface="Times New Roman" panose="02020603050405020304" pitchFamily="18" charset="0"/>
              </a:rPr>
              <a:t> </a:t>
            </a:r>
            <a:r>
              <a:rPr lang="en-IN" b="1" dirty="0">
                <a:latin typeface="Times New Roman" panose="02020603050405020304" pitchFamily="18" charset="0"/>
                <a:ea typeface="Times New Roman" panose="02020603050405020304" pitchFamily="18" charset="0"/>
                <a:cs typeface="Times New Roman" panose="02020603050405020304" pitchFamily="18" charset="0"/>
              </a:rPr>
              <a:t>agent</a:t>
            </a:r>
            <a:r>
              <a:rPr lang="en-IN" dirty="0">
                <a:latin typeface="Times New Roman" panose="02020603050405020304" pitchFamily="18" charset="0"/>
                <a:ea typeface="Times New Roman" panose="02020603050405020304" pitchFamily="18" charset="0"/>
                <a:cs typeface="Times New Roman" panose="02020603050405020304" pitchFamily="18" charset="0"/>
              </a:rPr>
              <a:t>- The agent that inhibits fungi’s growth and reproduction but does not necessarily kill them is called a fungistatic agent. The fungal growth resumes when such an agent is removed from the environment.</a:t>
            </a:r>
          </a:p>
          <a:p>
            <a:pPr algn="just">
              <a:spcAft>
                <a:spcPts val="800"/>
              </a:spcAft>
              <a:tabLst>
                <a:tab pos="266700" algn="l"/>
              </a:tabLst>
            </a:pPr>
            <a:r>
              <a:rPr lang="en-IN" b="1" dirty="0">
                <a:latin typeface="Times New Roman" panose="02020603050405020304" pitchFamily="18" charset="0"/>
                <a:ea typeface="Times New Roman" panose="02020603050405020304" pitchFamily="18" charset="0"/>
                <a:cs typeface="Times New Roman" panose="02020603050405020304" pitchFamily="18" charset="0"/>
              </a:rPr>
              <a:t>1.4.2 Fungicidal</a:t>
            </a:r>
            <a:r>
              <a:rPr lang="en-IN" dirty="0">
                <a:latin typeface="Times New Roman" panose="02020603050405020304" pitchFamily="18" charset="0"/>
                <a:ea typeface="Times New Roman" panose="02020603050405020304" pitchFamily="18" charset="0"/>
                <a:cs typeface="Times New Roman" panose="02020603050405020304" pitchFamily="18" charset="0"/>
              </a:rPr>
              <a:t> </a:t>
            </a:r>
            <a:r>
              <a:rPr lang="en-IN" b="1" dirty="0">
                <a:latin typeface="Times New Roman" panose="02020603050405020304" pitchFamily="18" charset="0"/>
                <a:ea typeface="Times New Roman" panose="02020603050405020304" pitchFamily="18" charset="0"/>
                <a:cs typeface="Times New Roman" panose="02020603050405020304" pitchFamily="18" charset="0"/>
              </a:rPr>
              <a:t>agent</a:t>
            </a:r>
            <a:r>
              <a:rPr lang="en-IN" dirty="0">
                <a:latin typeface="Times New Roman" panose="02020603050405020304" pitchFamily="18" charset="0"/>
                <a:ea typeface="Times New Roman" panose="02020603050405020304" pitchFamily="18" charset="0"/>
                <a:cs typeface="Times New Roman" panose="02020603050405020304" pitchFamily="18" charset="0"/>
              </a:rPr>
              <a:t>- The agent that kills fungi is called a fungicide agent.</a:t>
            </a:r>
          </a:p>
          <a:p>
            <a:pPr algn="just">
              <a:spcAft>
                <a:spcPts val="800"/>
              </a:spcAft>
              <a:tabLst>
                <a:tab pos="266700" algn="l"/>
              </a:tabLst>
            </a:pPr>
            <a:r>
              <a:rPr lang="en-IN" b="1" dirty="0">
                <a:latin typeface="Times New Roman" panose="02020603050405020304" pitchFamily="18" charset="0"/>
                <a:ea typeface="Times New Roman" panose="02020603050405020304" pitchFamily="18" charset="0"/>
                <a:cs typeface="Times New Roman" panose="02020603050405020304" pitchFamily="18" charset="0"/>
              </a:rPr>
              <a:t>1.5 HERBAL INGREDIENTS </a:t>
            </a:r>
          </a:p>
          <a:p>
            <a:pPr algn="just">
              <a:spcAft>
                <a:spcPts val="800"/>
              </a:spcAft>
              <a:tabLst>
                <a:tab pos="2667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Herbal ingredients contain active ingredients. This importance lies in their chemical substances that produce a definite physiological action on the human body (44). The most important of these bioactive compounds include alkaloids, tannins, flavonoids, and phenolic compounds.  The health effects of flavonoids include antioxidant, anti-inflammatory, anti-allergic, hepatoprotective, antithrombotic, antiviral, and anti-carcinogenic. Alkaloids show many useful effects like antihypertensive and anti-</a:t>
            </a:r>
            <a:r>
              <a:rPr lang="en-IN" dirty="0" err="1">
                <a:latin typeface="Times New Roman" panose="02020603050405020304" pitchFamily="18" charset="0"/>
                <a:ea typeface="Times New Roman" panose="02020603050405020304" pitchFamily="18" charset="0"/>
                <a:cs typeface="Times New Roman" panose="02020603050405020304" pitchFamily="18" charset="0"/>
              </a:rPr>
              <a:t>tumor</a:t>
            </a:r>
            <a:r>
              <a:rPr lang="en-IN" dirty="0">
                <a:latin typeface="Times New Roman" panose="02020603050405020304" pitchFamily="18" charset="0"/>
                <a:ea typeface="Times New Roman" panose="02020603050405020304" pitchFamily="18" charset="0"/>
                <a:cs typeface="Times New Roman" panose="02020603050405020304" pitchFamily="18" charset="0"/>
              </a:rPr>
              <a:t>. Alkaloid-based drugs include caffeine, quinine, nicotine, artemisinin, colchicine, and amblyopia. Tannins include </a:t>
            </a:r>
            <a:r>
              <a:rPr lang="en-IN" dirty="0" err="1">
                <a:latin typeface="Times New Roman" panose="02020603050405020304" pitchFamily="18" charset="0"/>
                <a:ea typeface="Times New Roman" panose="02020603050405020304" pitchFamily="18" charset="0"/>
                <a:cs typeface="Times New Roman" panose="02020603050405020304" pitchFamily="18" charset="0"/>
              </a:rPr>
              <a:t>corilagin</a:t>
            </a:r>
            <a:r>
              <a:rPr lang="en-IN" dirty="0">
                <a:latin typeface="Times New Roman" panose="02020603050405020304" pitchFamily="18" charset="0"/>
                <a:ea typeface="Times New Roman" panose="02020603050405020304" pitchFamily="18" charset="0"/>
                <a:cs typeface="Times New Roman" panose="02020603050405020304" pitchFamily="18" charset="0"/>
              </a:rPr>
              <a:t> and geraniin, which show anti-human immunodeficiency syndrome activity by inhibiting reverse transcriptase. Herbal ingredients are safe because they are natural. These are the ingredients with medical properties that manifest beneficial topical actions and provide protection against degenerative skin conditions. </a:t>
            </a:r>
          </a:p>
        </p:txBody>
      </p:sp>
    </p:spTree>
    <p:extLst>
      <p:ext uri="{BB962C8B-B14F-4D97-AF65-F5344CB8AC3E}">
        <p14:creationId xmlns:p14="http://schemas.microsoft.com/office/powerpoint/2010/main" val="64375232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5E17E-AA30-4F89-A4F4-A732F91DAD1A}"/>
              </a:ext>
            </a:extLst>
          </p:cNvPr>
          <p:cNvSpPr>
            <a:spLocks noGrp="1"/>
          </p:cNvSpPr>
          <p:nvPr>
            <p:ph type="title"/>
          </p:nvPr>
        </p:nvSpPr>
        <p:spPr>
          <a:xfrm>
            <a:off x="928353" y="274973"/>
            <a:ext cx="10515600" cy="690943"/>
          </a:xfrm>
        </p:spPr>
        <p:txBody>
          <a:bodyPr>
            <a:normAutofit/>
          </a:bodyPr>
          <a:lstStyle/>
          <a:p>
            <a:pPr algn="ctr"/>
            <a:r>
              <a:rPr lang="en-IN" sz="4000" b="1" dirty="0">
                <a:latin typeface="Times New Roman" panose="02020603050405020304" pitchFamily="18" charset="0"/>
                <a:cs typeface="Times New Roman" panose="02020603050405020304" pitchFamily="18" charset="0"/>
              </a:rPr>
              <a:t>FORMULATION OF HERBAL GEL</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936982BF-04E7-47AE-BFA9-8A83998A9552}"/>
              </a:ext>
            </a:extLst>
          </p:cNvPr>
          <p:cNvSpPr/>
          <p:nvPr/>
        </p:nvSpPr>
        <p:spPr>
          <a:xfrm>
            <a:off x="300507" y="965916"/>
            <a:ext cx="11590986" cy="5796459"/>
          </a:xfrm>
          <a:prstGeom prst="rect">
            <a:avLst/>
          </a:prstGeom>
        </p:spPr>
        <p:txBody>
          <a:bodyPr wrap="square">
            <a:spAutoFit/>
          </a:bodyPr>
          <a:lstStyle/>
          <a:p>
            <a:pPr algn="just">
              <a:spcAft>
                <a:spcPts val="800"/>
              </a:spcAft>
              <a:tabLst>
                <a:tab pos="266700" algn="l"/>
              </a:tabLst>
            </a:pPr>
            <a:r>
              <a:rPr lang="en-IN" sz="1600" b="1" dirty="0">
                <a:latin typeface="Times New Roman" panose="02020603050405020304" pitchFamily="18" charset="0"/>
                <a:ea typeface="Calibri" panose="020F0502020204030204" pitchFamily="34" charset="0"/>
                <a:cs typeface="Mangal" panose="02040503050203030202" pitchFamily="18" charset="0"/>
              </a:rPr>
              <a:t>2.1 MATERIALS AND METHOD</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tabLst>
                <a:tab pos="266700" algn="l"/>
              </a:tabLst>
            </a:pPr>
            <a:r>
              <a:rPr lang="en-IN" sz="1600" b="1" dirty="0">
                <a:latin typeface="Times New Roman" panose="02020603050405020304" pitchFamily="18" charset="0"/>
                <a:ea typeface="Calibri" panose="020F0502020204030204" pitchFamily="34" charset="0"/>
                <a:cs typeface="Mangal" panose="02040503050203030202" pitchFamily="18" charset="0"/>
              </a:rPr>
              <a:t>2.1.1 Collection of plant material</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tabLst>
                <a:tab pos="266700" algn="l"/>
              </a:tabLst>
            </a:pPr>
            <a:r>
              <a:rPr lang="en-IN" sz="1600" dirty="0">
                <a:latin typeface="Times New Roman" panose="02020603050405020304" pitchFamily="18" charset="0"/>
                <a:ea typeface="Calibri" panose="020F0502020204030204" pitchFamily="34" charset="0"/>
                <a:cs typeface="Mangal" panose="02040503050203030202" pitchFamily="18" charset="0"/>
              </a:rPr>
              <a:t>The plant </a:t>
            </a:r>
            <a:r>
              <a:rPr lang="en-IN" sz="1600" i="1" dirty="0">
                <a:latin typeface="Times New Roman" panose="02020603050405020304" pitchFamily="18" charset="0"/>
                <a:ea typeface="Calibri" panose="020F0502020204030204" pitchFamily="34" charset="0"/>
                <a:cs typeface="Mangal" panose="02040503050203030202" pitchFamily="18" charset="0"/>
              </a:rPr>
              <a:t>Psidium </a:t>
            </a:r>
            <a:r>
              <a:rPr lang="en-IN" sz="1600" i="1" dirty="0" err="1">
                <a:latin typeface="Times New Roman" panose="02020603050405020304" pitchFamily="18" charset="0"/>
                <a:ea typeface="Calibri" panose="020F0502020204030204" pitchFamily="34" charset="0"/>
                <a:cs typeface="Mangal" panose="02040503050203030202" pitchFamily="18" charset="0"/>
              </a:rPr>
              <a:t>guajava</a:t>
            </a:r>
            <a:r>
              <a:rPr lang="en-IN" sz="1600" i="1" dirty="0">
                <a:latin typeface="Times New Roman" panose="02020603050405020304" pitchFamily="18" charset="0"/>
                <a:ea typeface="Calibri" panose="020F0502020204030204" pitchFamily="34" charset="0"/>
                <a:cs typeface="Mangal" panose="02040503050203030202" pitchFamily="18" charset="0"/>
              </a:rPr>
              <a:t>, </a:t>
            </a:r>
            <a:r>
              <a:rPr lang="en-IN" sz="1600" i="1" dirty="0" err="1">
                <a:latin typeface="Times New Roman" panose="02020603050405020304" pitchFamily="18" charset="0"/>
                <a:ea typeface="Calibri" panose="020F0502020204030204" pitchFamily="34" charset="0"/>
                <a:cs typeface="Mangal" panose="02040503050203030202" pitchFamily="18" charset="0"/>
              </a:rPr>
              <a:t>Azadiracta</a:t>
            </a:r>
            <a:r>
              <a:rPr lang="en-IN" sz="1600" i="1" dirty="0">
                <a:latin typeface="Times New Roman" panose="02020603050405020304" pitchFamily="18" charset="0"/>
                <a:ea typeface="Calibri" panose="020F0502020204030204" pitchFamily="34" charset="0"/>
                <a:cs typeface="Mangal" panose="02040503050203030202" pitchFamily="18" charset="0"/>
              </a:rPr>
              <a:t> </a:t>
            </a:r>
            <a:r>
              <a:rPr lang="en-IN" sz="1600" i="1" dirty="0" err="1">
                <a:latin typeface="Times New Roman" panose="02020603050405020304" pitchFamily="18" charset="0"/>
                <a:ea typeface="Calibri" panose="020F0502020204030204" pitchFamily="34" charset="0"/>
                <a:cs typeface="Mangal" panose="02040503050203030202" pitchFamily="18" charset="0"/>
              </a:rPr>
              <a:t>indica</a:t>
            </a:r>
            <a:r>
              <a:rPr lang="en-IN" sz="1600" i="1" dirty="0">
                <a:latin typeface="Times New Roman" panose="02020603050405020304" pitchFamily="18" charset="0"/>
                <a:ea typeface="Calibri" panose="020F0502020204030204" pitchFamily="34" charset="0"/>
                <a:cs typeface="Mangal" panose="02040503050203030202" pitchFamily="18" charset="0"/>
              </a:rPr>
              <a:t>, </a:t>
            </a:r>
            <a:r>
              <a:rPr lang="en-IN" sz="1600" i="1" dirty="0" err="1">
                <a:latin typeface="Times New Roman" panose="02020603050405020304" pitchFamily="18" charset="0"/>
                <a:ea typeface="Calibri" panose="020F0502020204030204" pitchFamily="34" charset="0"/>
                <a:cs typeface="Mangal" panose="02040503050203030202" pitchFamily="18" charset="0"/>
              </a:rPr>
              <a:t>Emblica</a:t>
            </a:r>
            <a:r>
              <a:rPr lang="en-IN" sz="1600" i="1" dirty="0">
                <a:latin typeface="Times New Roman" panose="02020603050405020304" pitchFamily="18" charset="0"/>
                <a:ea typeface="Calibri" panose="020F0502020204030204" pitchFamily="34" charset="0"/>
                <a:cs typeface="Mangal" panose="02040503050203030202" pitchFamily="18" charset="0"/>
              </a:rPr>
              <a:t> officinalis, and Aloe </a:t>
            </a:r>
            <a:r>
              <a:rPr lang="en-IN" sz="1600" i="1" dirty="0" err="1">
                <a:latin typeface="Times New Roman" panose="02020603050405020304" pitchFamily="18" charset="0"/>
                <a:ea typeface="Calibri" panose="020F0502020204030204" pitchFamily="34" charset="0"/>
                <a:cs typeface="Mangal" panose="02040503050203030202" pitchFamily="18" charset="0"/>
              </a:rPr>
              <a:t>barbadensis</a:t>
            </a:r>
            <a:r>
              <a:rPr lang="en-IN" sz="1600" i="1" dirty="0">
                <a:latin typeface="Times New Roman" panose="02020603050405020304" pitchFamily="18" charset="0"/>
                <a:ea typeface="Calibri" panose="020F0502020204030204" pitchFamily="34" charset="0"/>
                <a:cs typeface="Mangal" panose="02040503050203030202" pitchFamily="18" charset="0"/>
              </a:rPr>
              <a:t> </a:t>
            </a:r>
            <a:r>
              <a:rPr lang="en-IN" sz="1600" dirty="0">
                <a:latin typeface="Times New Roman" panose="02020603050405020304" pitchFamily="18" charset="0"/>
                <a:ea typeface="Calibri" panose="020F0502020204030204" pitchFamily="34" charset="0"/>
                <a:cs typeface="Mangal" panose="02040503050203030202" pitchFamily="18" charset="0"/>
              </a:rPr>
              <a:t>was collected from the</a:t>
            </a:r>
            <a:r>
              <a:rPr lang="en-IN" sz="1600" i="1" dirty="0">
                <a:latin typeface="Times New Roman" panose="02020603050405020304" pitchFamily="18" charset="0"/>
                <a:ea typeface="Calibri" panose="020F0502020204030204" pitchFamily="34" charset="0"/>
                <a:cs typeface="Mangal" panose="02040503050203030202" pitchFamily="18" charset="0"/>
              </a:rPr>
              <a:t> </a:t>
            </a:r>
            <a:r>
              <a:rPr lang="en-IN" sz="1600" dirty="0">
                <a:latin typeface="Times New Roman" panose="02020603050405020304" pitchFamily="18" charset="0"/>
                <a:ea typeface="Calibri" panose="020F0502020204030204" pitchFamily="34" charset="0"/>
                <a:cs typeface="Mangal" panose="02040503050203030202" pitchFamily="18" charset="0"/>
              </a:rPr>
              <a:t>HCP, campus, Sonipat. The fresh leaves and seeds were separated from the plant and used for the extraction.</a:t>
            </a:r>
            <a:endParaRPr lang="en-IN" sz="1600" dirty="0">
              <a:latin typeface="Calibri" panose="020F0502020204030204" pitchFamily="34" charset="0"/>
              <a:ea typeface="Calibri" panose="020F0502020204030204" pitchFamily="34" charset="0"/>
              <a:cs typeface="Mangal" panose="02040503050203030202" pitchFamily="18" charset="0"/>
            </a:endParaRPr>
          </a:p>
          <a:p>
            <a:pPr algn="just">
              <a:spcAft>
                <a:spcPts val="800"/>
              </a:spcAft>
              <a:tabLst>
                <a:tab pos="266700" algn="l"/>
              </a:tabLst>
            </a:pPr>
            <a:r>
              <a:rPr lang="en-IN" sz="1600" b="1" dirty="0">
                <a:latin typeface="Times New Roman" panose="02020603050405020304" pitchFamily="18" charset="0"/>
                <a:ea typeface="Calibri" panose="020F0502020204030204" pitchFamily="34" charset="0"/>
                <a:cs typeface="Mangal" panose="02040503050203030202" pitchFamily="18" charset="0"/>
              </a:rPr>
              <a:t>2.1.2 Preparation of leaf extract of </a:t>
            </a:r>
            <a:r>
              <a:rPr lang="en-IN" sz="1600" b="1" i="1" dirty="0">
                <a:latin typeface="Times New Roman" panose="02020603050405020304" pitchFamily="18" charset="0"/>
                <a:ea typeface="Calibri" panose="020F0502020204030204" pitchFamily="34" charset="0"/>
                <a:cs typeface="Mangal" panose="02040503050203030202" pitchFamily="18" charset="0"/>
              </a:rPr>
              <a:t>Psidium </a:t>
            </a:r>
            <a:r>
              <a:rPr lang="en-IN" sz="1600" b="1" i="1" dirty="0" err="1">
                <a:latin typeface="Times New Roman" panose="02020603050405020304" pitchFamily="18" charset="0"/>
                <a:ea typeface="Calibri" panose="020F0502020204030204" pitchFamily="34" charset="0"/>
                <a:cs typeface="Mangal" panose="02040503050203030202" pitchFamily="18" charset="0"/>
              </a:rPr>
              <a:t>guajava</a:t>
            </a:r>
            <a:r>
              <a:rPr lang="en-IN" sz="1600" b="1" i="1" dirty="0">
                <a:latin typeface="Times New Roman" panose="02020603050405020304" pitchFamily="18" charset="0"/>
                <a:ea typeface="Calibri" panose="020F0502020204030204" pitchFamily="34" charset="0"/>
                <a:cs typeface="Mangal" panose="02040503050203030202" pitchFamily="18" charset="0"/>
              </a:rPr>
              <a:t> and </a:t>
            </a:r>
            <a:r>
              <a:rPr lang="en-IN" sz="1600" b="1" i="1" dirty="0" err="1">
                <a:latin typeface="Times New Roman" panose="02020603050405020304" pitchFamily="18" charset="0"/>
                <a:ea typeface="Calibri" panose="020F0502020204030204" pitchFamily="34" charset="0"/>
                <a:cs typeface="Mangal" panose="02040503050203030202" pitchFamily="18" charset="0"/>
              </a:rPr>
              <a:t>Azadiracta</a:t>
            </a:r>
            <a:r>
              <a:rPr lang="en-IN" sz="1600" b="1" i="1" dirty="0">
                <a:latin typeface="Times New Roman" panose="02020603050405020304" pitchFamily="18" charset="0"/>
                <a:ea typeface="Calibri" panose="020F0502020204030204" pitchFamily="34" charset="0"/>
                <a:cs typeface="Mangal" panose="02040503050203030202" pitchFamily="18" charset="0"/>
              </a:rPr>
              <a:t> </a:t>
            </a:r>
            <a:r>
              <a:rPr lang="en-IN" sz="1600" b="1" i="1" dirty="0" err="1">
                <a:latin typeface="Times New Roman" panose="02020603050405020304" pitchFamily="18" charset="0"/>
                <a:ea typeface="Calibri" panose="020F0502020204030204" pitchFamily="34" charset="0"/>
                <a:cs typeface="Mangal" panose="02040503050203030202" pitchFamily="18" charset="0"/>
              </a:rPr>
              <a:t>indica</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tabLst>
                <a:tab pos="266700" algn="l"/>
              </a:tabLst>
            </a:pPr>
            <a:r>
              <a:rPr lang="en-IN" sz="1600" dirty="0">
                <a:latin typeface="Times New Roman" panose="02020603050405020304" pitchFamily="18" charset="0"/>
                <a:ea typeface="Calibri" panose="020F0502020204030204" pitchFamily="34" charset="0"/>
                <a:cs typeface="Mangal" panose="02040503050203030202" pitchFamily="18" charset="0"/>
              </a:rPr>
              <a:t>The collected fresh leaves of </a:t>
            </a:r>
            <a:r>
              <a:rPr lang="en-IN" sz="1600" i="1" dirty="0">
                <a:latin typeface="Times New Roman" panose="02020603050405020304" pitchFamily="18" charset="0"/>
                <a:ea typeface="Calibri" panose="020F0502020204030204" pitchFamily="34" charset="0"/>
                <a:cs typeface="Mangal" panose="02040503050203030202" pitchFamily="18" charset="0"/>
              </a:rPr>
              <a:t>Psidium </a:t>
            </a:r>
            <a:r>
              <a:rPr lang="en-IN" sz="1600" i="1" dirty="0" err="1">
                <a:latin typeface="Times New Roman" panose="02020603050405020304" pitchFamily="18" charset="0"/>
                <a:ea typeface="Calibri" panose="020F0502020204030204" pitchFamily="34" charset="0"/>
                <a:cs typeface="Mangal" panose="02040503050203030202" pitchFamily="18" charset="0"/>
              </a:rPr>
              <a:t>guajava</a:t>
            </a:r>
            <a:r>
              <a:rPr lang="en-IN" sz="1600" i="1" dirty="0">
                <a:latin typeface="Times New Roman" panose="02020603050405020304" pitchFamily="18" charset="0"/>
                <a:ea typeface="Calibri" panose="020F0502020204030204" pitchFamily="34" charset="0"/>
                <a:cs typeface="Mangal" panose="02040503050203030202" pitchFamily="18" charset="0"/>
              </a:rPr>
              <a:t> </a:t>
            </a:r>
            <a:r>
              <a:rPr lang="en-IN" sz="1600" dirty="0">
                <a:latin typeface="Times New Roman" panose="02020603050405020304" pitchFamily="18" charset="0"/>
                <a:ea typeface="Calibri" panose="020F0502020204030204" pitchFamily="34" charset="0"/>
                <a:cs typeface="Mangal" panose="02040503050203030202" pitchFamily="18" charset="0"/>
              </a:rPr>
              <a:t>were washed with water and dried in shade (100). After drying plant leaves were coarsely powdered and kept in well closed container. 20gm of each plant’s coarse powder leaf was weighed and soaked in 200ml of water and left for maceration for about 4-5 days. After maceration the extract was concentrated and used for further formulations (101).</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tabLst>
                <a:tab pos="266700" algn="l"/>
              </a:tabLst>
            </a:pPr>
            <a:r>
              <a:rPr lang="en-IN" sz="1600" b="1" dirty="0">
                <a:latin typeface="Times New Roman" panose="02020603050405020304" pitchFamily="18" charset="0"/>
                <a:ea typeface="Calibri" panose="020F0502020204030204" pitchFamily="34" charset="0"/>
                <a:cs typeface="Mangal" panose="02040503050203030202" pitchFamily="18" charset="0"/>
              </a:rPr>
              <a:t>2.1.3 Preparation of fruit extract of </a:t>
            </a:r>
            <a:r>
              <a:rPr lang="en-IN" sz="1600" b="1" i="1" dirty="0" err="1">
                <a:latin typeface="Times New Roman" panose="02020603050405020304" pitchFamily="18" charset="0"/>
                <a:ea typeface="Calibri" panose="020F0502020204030204" pitchFamily="34" charset="0"/>
                <a:cs typeface="Mangal" panose="02040503050203030202" pitchFamily="18" charset="0"/>
              </a:rPr>
              <a:t>Emblica</a:t>
            </a:r>
            <a:r>
              <a:rPr lang="en-IN" sz="1600" b="1" i="1" dirty="0">
                <a:latin typeface="Times New Roman" panose="02020603050405020304" pitchFamily="18" charset="0"/>
                <a:ea typeface="Calibri" panose="020F0502020204030204" pitchFamily="34" charset="0"/>
                <a:cs typeface="Mangal" panose="02040503050203030202" pitchFamily="18" charset="0"/>
              </a:rPr>
              <a:t> officinalis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tabLst>
                <a:tab pos="266700" algn="l"/>
              </a:tabLst>
            </a:pPr>
            <a:r>
              <a:rPr lang="en-IN" sz="1600" dirty="0">
                <a:latin typeface="Times New Roman" panose="02020603050405020304" pitchFamily="18" charset="0"/>
                <a:ea typeface="Calibri" panose="020F0502020204030204" pitchFamily="34" charset="0"/>
                <a:cs typeface="Mangal" panose="02040503050203030202" pitchFamily="18" charset="0"/>
              </a:rPr>
              <a:t>The collected fresh fruit of </a:t>
            </a:r>
            <a:r>
              <a:rPr lang="en-IN" sz="1600" i="1" dirty="0" err="1">
                <a:latin typeface="Times New Roman" panose="02020603050405020304" pitchFamily="18" charset="0"/>
                <a:ea typeface="Calibri" panose="020F0502020204030204" pitchFamily="34" charset="0"/>
                <a:cs typeface="Mangal" panose="02040503050203030202" pitchFamily="18" charset="0"/>
              </a:rPr>
              <a:t>Emblica</a:t>
            </a:r>
            <a:r>
              <a:rPr lang="en-IN" sz="1600" i="1" dirty="0">
                <a:latin typeface="Times New Roman" panose="02020603050405020304" pitchFamily="18" charset="0"/>
                <a:ea typeface="Calibri" panose="020F0502020204030204" pitchFamily="34" charset="0"/>
                <a:cs typeface="Mangal" panose="02040503050203030202" pitchFamily="18" charset="0"/>
              </a:rPr>
              <a:t> officinalis </a:t>
            </a:r>
            <a:r>
              <a:rPr lang="en-IN" sz="1600" dirty="0">
                <a:latin typeface="Times New Roman" panose="02020603050405020304" pitchFamily="18" charset="0"/>
                <a:ea typeface="Calibri" panose="020F0502020204030204" pitchFamily="34" charset="0"/>
                <a:cs typeface="Mangal" panose="02040503050203030202" pitchFamily="18" charset="0"/>
              </a:rPr>
              <a:t>were washed</a:t>
            </a:r>
            <a:r>
              <a:rPr lang="en-IN" sz="1600" i="1" dirty="0">
                <a:latin typeface="Times New Roman" panose="02020603050405020304" pitchFamily="18" charset="0"/>
                <a:ea typeface="Calibri" panose="020F0502020204030204" pitchFamily="34" charset="0"/>
                <a:cs typeface="Mangal" panose="02040503050203030202" pitchFamily="18" charset="0"/>
              </a:rPr>
              <a:t> </a:t>
            </a:r>
            <a:r>
              <a:rPr lang="en-IN" sz="1600" dirty="0">
                <a:latin typeface="Times New Roman" panose="02020603050405020304" pitchFamily="18" charset="0"/>
                <a:ea typeface="Calibri" panose="020F0502020204030204" pitchFamily="34" charset="0"/>
                <a:cs typeface="Mangal" panose="02040503050203030202" pitchFamily="18" charset="0"/>
              </a:rPr>
              <a:t>with and dried. After drying the fruits after removal of seeds were blended in a mixer or juicer (102). After proper blending the extract was strained and used for further formulation.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tabLst>
                <a:tab pos="266700" algn="l"/>
              </a:tabLst>
            </a:pPr>
            <a:r>
              <a:rPr lang="en-IN" sz="1600" b="1" dirty="0">
                <a:latin typeface="Times New Roman" panose="02020603050405020304" pitchFamily="18" charset="0"/>
                <a:ea typeface="Calibri" panose="020F0502020204030204" pitchFamily="34" charset="0"/>
                <a:cs typeface="Mangal" panose="02040503050203030202" pitchFamily="18" charset="0"/>
              </a:rPr>
              <a:t>2.1.4 Preparation of leaf extract of </a:t>
            </a:r>
            <a:r>
              <a:rPr lang="en-IN" sz="1600" b="1" i="1" dirty="0">
                <a:latin typeface="Times New Roman" panose="02020603050405020304" pitchFamily="18" charset="0"/>
                <a:ea typeface="Calibri" panose="020F0502020204030204" pitchFamily="34" charset="0"/>
                <a:cs typeface="Mangal" panose="02040503050203030202" pitchFamily="18" charset="0"/>
              </a:rPr>
              <a:t>Aloe </a:t>
            </a:r>
            <a:r>
              <a:rPr lang="en-IN" sz="1600" b="1" i="1" dirty="0" err="1">
                <a:latin typeface="Times New Roman" panose="02020603050405020304" pitchFamily="18" charset="0"/>
                <a:ea typeface="Calibri" panose="020F0502020204030204" pitchFamily="34" charset="0"/>
                <a:cs typeface="Mangal" panose="02040503050203030202" pitchFamily="18" charset="0"/>
              </a:rPr>
              <a:t>barbadensis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tabLst>
                <a:tab pos="266700" algn="l"/>
              </a:tabLst>
            </a:pPr>
            <a:r>
              <a:rPr lang="en-IN" sz="1600" dirty="0">
                <a:latin typeface="Times New Roman" panose="02020603050405020304" pitchFamily="18" charset="0"/>
                <a:ea typeface="Calibri" panose="020F0502020204030204" pitchFamily="34" charset="0"/>
                <a:cs typeface="Mangal" panose="02040503050203030202" pitchFamily="18" charset="0"/>
              </a:rPr>
              <a:t>The collected fresh leaves of </a:t>
            </a:r>
            <a:r>
              <a:rPr lang="en-IN" sz="1600" i="1" dirty="0">
                <a:latin typeface="Times New Roman" panose="02020603050405020304" pitchFamily="18" charset="0"/>
                <a:ea typeface="Calibri" panose="020F0502020204030204" pitchFamily="34" charset="0"/>
                <a:cs typeface="Mangal" panose="02040503050203030202" pitchFamily="18" charset="0"/>
              </a:rPr>
              <a:t>Aloe </a:t>
            </a:r>
            <a:r>
              <a:rPr lang="en-IN" sz="1600" i="1" dirty="0" err="1">
                <a:latin typeface="Times New Roman" panose="02020603050405020304" pitchFamily="18" charset="0"/>
                <a:ea typeface="Calibri" panose="020F0502020204030204" pitchFamily="34" charset="0"/>
                <a:cs typeface="Mangal" panose="02040503050203030202" pitchFamily="18" charset="0"/>
              </a:rPr>
              <a:t>barbadensis</a:t>
            </a:r>
            <a:r>
              <a:rPr lang="en-IN" sz="1600" i="1" dirty="0">
                <a:latin typeface="Times New Roman" panose="02020603050405020304" pitchFamily="18" charset="0"/>
                <a:ea typeface="Calibri" panose="020F0502020204030204" pitchFamily="34" charset="0"/>
                <a:cs typeface="Mangal" panose="02040503050203030202" pitchFamily="18" charset="0"/>
              </a:rPr>
              <a:t> </a:t>
            </a:r>
            <a:r>
              <a:rPr lang="en-IN" sz="1600" dirty="0">
                <a:latin typeface="Times New Roman" panose="02020603050405020304" pitchFamily="18" charset="0"/>
                <a:ea typeface="Calibri" panose="020F0502020204030204" pitchFamily="34" charset="0"/>
                <a:cs typeface="Mangal" panose="02040503050203030202" pitchFamily="18" charset="0"/>
              </a:rPr>
              <a:t>were washed and dried. After drying the leaves were peeled and the fresh gel is extracted. The gel extract was used for further formulation (103).</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tabLst>
                <a:tab pos="266700" algn="l"/>
              </a:tabLst>
            </a:pPr>
            <a:r>
              <a:rPr lang="en-IN" sz="1600" b="1" dirty="0">
                <a:latin typeface="Times New Roman" panose="02020603050405020304" pitchFamily="18" charset="0"/>
                <a:ea typeface="Calibri" panose="020F0502020204030204" pitchFamily="34" charset="0"/>
                <a:cs typeface="Mangal" panose="02040503050203030202" pitchFamily="18" charset="0"/>
              </a:rPr>
              <a:t>2.1.5 Formulation of Herbal anti-fungal gel formulation for dandruff</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tabLst>
                <a:tab pos="266700" algn="l"/>
              </a:tabLst>
            </a:pPr>
            <a:r>
              <a:rPr lang="en-IN" sz="1600" dirty="0">
                <a:latin typeface="Times New Roman" panose="02020603050405020304" pitchFamily="18" charset="0"/>
                <a:ea typeface="Calibri" panose="020F0502020204030204" pitchFamily="34" charset="0"/>
                <a:cs typeface="Mangal" panose="02040503050203030202" pitchFamily="18" charset="0"/>
              </a:rPr>
              <a:t>The herbal anti-fungal gel formulations for dandruff were prepared by simple gel formulation preparation method with </a:t>
            </a:r>
            <a:r>
              <a:rPr lang="en-IN" sz="1600" dirty="0" err="1">
                <a:latin typeface="Times New Roman" panose="02020603050405020304" pitchFamily="18" charset="0"/>
                <a:ea typeface="Calibri" panose="020F0502020204030204" pitchFamily="34" charset="0"/>
                <a:cs typeface="Mangal" panose="02040503050203030202" pitchFamily="18" charset="0"/>
              </a:rPr>
              <a:t>carbopol</a:t>
            </a:r>
            <a:r>
              <a:rPr lang="en-IN" sz="1600" dirty="0">
                <a:latin typeface="Times New Roman" panose="02020603050405020304" pitchFamily="18" charset="0"/>
                <a:ea typeface="Calibri" panose="020F0502020204030204" pitchFamily="34" charset="0"/>
                <a:cs typeface="Mangal" panose="02040503050203030202" pitchFamily="18" charset="0"/>
              </a:rPr>
              <a:t> gel base (104-107). The gel formula contains phenoxyethanol, polyethylene glycol (PEG), </a:t>
            </a:r>
            <a:r>
              <a:rPr lang="en-IN" sz="1600" dirty="0" err="1">
                <a:latin typeface="Times New Roman" panose="02020603050405020304" pitchFamily="18" charset="0"/>
                <a:ea typeface="Calibri" panose="020F0502020204030204" pitchFamily="34" charset="0"/>
                <a:cs typeface="Mangal" panose="02040503050203030202" pitchFamily="18" charset="0"/>
              </a:rPr>
              <a:t>carbopol</a:t>
            </a:r>
            <a:r>
              <a:rPr lang="en-IN" sz="1600" dirty="0">
                <a:latin typeface="Times New Roman" panose="02020603050405020304" pitchFamily="18" charset="0"/>
                <a:ea typeface="Calibri" panose="020F0502020204030204" pitchFamily="34" charset="0"/>
                <a:cs typeface="Mangal" panose="02040503050203030202" pitchFamily="18" charset="0"/>
              </a:rPr>
              <a:t> 940, and triethanolamine. Carbopol 940 four grams and measured quantity of extracts was dispersed in 80ml of distilled water and mixed by stirring continuously in magnetic stirrer at 800rpm for 1h or by manually.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7939378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46751B1-7C1A-4AE2-97AF-BCC5B3C67B98}"/>
              </a:ext>
            </a:extLst>
          </p:cNvPr>
          <p:cNvGraphicFramePr>
            <a:graphicFrameLocks noGrp="1"/>
          </p:cNvGraphicFramePr>
          <p:nvPr>
            <p:extLst>
              <p:ext uri="{D42A27DB-BD31-4B8C-83A1-F6EECF244321}">
                <p14:modId xmlns:p14="http://schemas.microsoft.com/office/powerpoint/2010/main" val="3319286744"/>
              </p:ext>
            </p:extLst>
          </p:nvPr>
        </p:nvGraphicFramePr>
        <p:xfrm>
          <a:off x="626865" y="1307273"/>
          <a:ext cx="4112559" cy="4935792"/>
        </p:xfrm>
        <a:graphic>
          <a:graphicData uri="http://schemas.openxmlformats.org/drawingml/2006/table">
            <a:tbl>
              <a:tblPr firstRow="1" firstCol="1" bandRow="1">
                <a:tableStyleId>{5C22544A-7EE6-4342-B048-85BDC9FD1C3A}</a:tableStyleId>
              </a:tblPr>
              <a:tblGrid>
                <a:gridCol w="1827112">
                  <a:extLst>
                    <a:ext uri="{9D8B030D-6E8A-4147-A177-3AD203B41FA5}">
                      <a16:colId xmlns:a16="http://schemas.microsoft.com/office/drawing/2014/main" val="4221270859"/>
                    </a:ext>
                  </a:extLst>
                </a:gridCol>
                <a:gridCol w="2285447">
                  <a:extLst>
                    <a:ext uri="{9D8B030D-6E8A-4147-A177-3AD203B41FA5}">
                      <a16:colId xmlns:a16="http://schemas.microsoft.com/office/drawing/2014/main" val="2445551095"/>
                    </a:ext>
                  </a:extLst>
                </a:gridCol>
              </a:tblGrid>
              <a:tr h="524630">
                <a:tc>
                  <a:txBody>
                    <a:bodyPr/>
                    <a:lstStyle/>
                    <a:p>
                      <a:pPr algn="just">
                        <a:lnSpc>
                          <a:spcPct val="150000"/>
                        </a:lnSpc>
                        <a:spcAft>
                          <a:spcPts val="800"/>
                        </a:spcAft>
                      </a:pPr>
                      <a:r>
                        <a:rPr lang="en-US" sz="1800" dirty="0">
                          <a:effectLst/>
                          <a:latin typeface="Times New Roman" panose="02020603050405020304" pitchFamily="18" charset="0"/>
                          <a:cs typeface="Times New Roman" panose="02020603050405020304" pitchFamily="18" charset="0"/>
                        </a:rPr>
                        <a:t>Ingredients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Quantity taken</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52185451"/>
                  </a:ext>
                </a:extLst>
              </a:tr>
              <a:tr h="524630">
                <a:tc>
                  <a:txBody>
                    <a:bodyPr/>
                    <a:lstStyle/>
                    <a:p>
                      <a:pPr algn="just">
                        <a:lnSpc>
                          <a:spcPct val="150000"/>
                        </a:lnSpc>
                        <a:spcAft>
                          <a:spcPts val="800"/>
                        </a:spcAft>
                      </a:pPr>
                      <a:r>
                        <a:rPr lang="en-US" sz="1800" dirty="0">
                          <a:effectLst/>
                          <a:latin typeface="Times New Roman" panose="02020603050405020304" pitchFamily="18" charset="0"/>
                          <a:cs typeface="Times New Roman" panose="02020603050405020304" pitchFamily="18" charset="0"/>
                        </a:rPr>
                        <a:t>Carbopol 940</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4.0gm</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34503198"/>
                  </a:ext>
                </a:extLst>
              </a:tr>
              <a:tr h="1120634">
                <a:tc>
                  <a:txBody>
                    <a:bodyPr/>
                    <a:lstStyle/>
                    <a:p>
                      <a:pPr algn="just">
                        <a:lnSpc>
                          <a:spcPct val="150000"/>
                        </a:lnSpc>
                        <a:spcAft>
                          <a:spcPts val="800"/>
                        </a:spcAft>
                      </a:pPr>
                      <a:r>
                        <a:rPr lang="en-US" sz="1800" dirty="0">
                          <a:effectLst/>
                          <a:latin typeface="Times New Roman" panose="02020603050405020304" pitchFamily="18" charset="0"/>
                          <a:cs typeface="Times New Roman" panose="02020603050405020304" pitchFamily="18" charset="0"/>
                        </a:rPr>
                        <a:t>Propylene glycol</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10.4ml</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0500240"/>
                  </a:ext>
                </a:extLst>
              </a:tr>
              <a:tr h="1120634">
                <a:tc>
                  <a:txBody>
                    <a:bodyPr/>
                    <a:lstStyle/>
                    <a:p>
                      <a:pPr algn="just">
                        <a:lnSpc>
                          <a:spcPct val="150000"/>
                        </a:lnSpc>
                        <a:spcAft>
                          <a:spcPts val="800"/>
                        </a:spcAft>
                      </a:pPr>
                      <a:r>
                        <a:rPr lang="en-US" sz="1800" dirty="0">
                          <a:effectLst/>
                          <a:latin typeface="Times New Roman" panose="02020603050405020304" pitchFamily="18" charset="0"/>
                          <a:cs typeface="Times New Roman" panose="02020603050405020304" pitchFamily="18" charset="0"/>
                        </a:rPr>
                        <a:t>Phenoxyethanol</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dirty="0">
                          <a:effectLst/>
                          <a:latin typeface="Times New Roman" panose="02020603050405020304" pitchFamily="18" charset="0"/>
                          <a:cs typeface="Times New Roman" panose="02020603050405020304" pitchFamily="18" charset="0"/>
                        </a:rPr>
                        <a:t>0.1%</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32070183"/>
                  </a:ext>
                </a:extLst>
              </a:tr>
              <a:tr h="1120634">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Triethanolamine</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dirty="0">
                          <a:effectLst/>
                          <a:latin typeface="Times New Roman" panose="02020603050405020304" pitchFamily="18" charset="0"/>
                          <a:cs typeface="Times New Roman" panose="02020603050405020304" pitchFamily="18" charset="0"/>
                        </a:rPr>
                        <a:t>1-2 %</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71697832"/>
                  </a:ext>
                </a:extLst>
              </a:tr>
              <a:tr h="524630">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Distilled water</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800" dirty="0">
                          <a:effectLst/>
                          <a:latin typeface="Times New Roman" panose="02020603050405020304" pitchFamily="18" charset="0"/>
                          <a:cs typeface="Times New Roman" panose="02020603050405020304" pitchFamily="18" charset="0"/>
                        </a:rPr>
                        <a:t>    Q.S.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83700612"/>
                  </a:ext>
                </a:extLst>
              </a:tr>
            </a:tbl>
          </a:graphicData>
        </a:graphic>
      </p:graphicFrame>
      <p:graphicFrame>
        <p:nvGraphicFramePr>
          <p:cNvPr id="3" name="Table 2">
            <a:extLst>
              <a:ext uri="{FF2B5EF4-FFF2-40B4-BE49-F238E27FC236}">
                <a16:creationId xmlns:a16="http://schemas.microsoft.com/office/drawing/2014/main" id="{60E6E7F9-5BBD-4077-9437-41BDD76FAECB}"/>
              </a:ext>
            </a:extLst>
          </p:cNvPr>
          <p:cNvGraphicFramePr>
            <a:graphicFrameLocks noGrp="1"/>
          </p:cNvGraphicFramePr>
          <p:nvPr>
            <p:extLst>
              <p:ext uri="{D42A27DB-BD31-4B8C-83A1-F6EECF244321}">
                <p14:modId xmlns:p14="http://schemas.microsoft.com/office/powerpoint/2010/main" val="2990982220"/>
              </p:ext>
            </p:extLst>
          </p:nvPr>
        </p:nvGraphicFramePr>
        <p:xfrm>
          <a:off x="5900166" y="1336217"/>
          <a:ext cx="5948397" cy="4935794"/>
        </p:xfrm>
        <a:graphic>
          <a:graphicData uri="http://schemas.openxmlformats.org/drawingml/2006/table">
            <a:tbl>
              <a:tblPr firstRow="1" firstCol="1" bandRow="1">
                <a:tableStyleId>{5C22544A-7EE6-4342-B048-85BDC9FD1C3A}</a:tableStyleId>
              </a:tblPr>
              <a:tblGrid>
                <a:gridCol w="2781553">
                  <a:extLst>
                    <a:ext uri="{9D8B030D-6E8A-4147-A177-3AD203B41FA5}">
                      <a16:colId xmlns:a16="http://schemas.microsoft.com/office/drawing/2014/main" val="3595041925"/>
                    </a:ext>
                  </a:extLst>
                </a:gridCol>
                <a:gridCol w="3166844">
                  <a:extLst>
                    <a:ext uri="{9D8B030D-6E8A-4147-A177-3AD203B41FA5}">
                      <a16:colId xmlns:a16="http://schemas.microsoft.com/office/drawing/2014/main" val="344884861"/>
                    </a:ext>
                  </a:extLst>
                </a:gridCol>
              </a:tblGrid>
              <a:tr h="540126">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Ingredients</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Quantity taken (100ml)</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06761237"/>
                  </a:ext>
                </a:extLst>
              </a:tr>
              <a:tr h="830849">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Azadiracta indica extract</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2.5ml</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67987036"/>
                  </a:ext>
                </a:extLst>
              </a:tr>
              <a:tr h="388966">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Psidium guajava extract</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2.5ml</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60564123"/>
                  </a:ext>
                </a:extLst>
              </a:tr>
              <a:tr h="830849">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Emblica officinalis extract</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1ml</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21387367"/>
                  </a:ext>
                </a:extLst>
              </a:tr>
              <a:tr h="400174">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Aloe barbadensis extract</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1ml</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57294605"/>
                  </a:ext>
                </a:extLst>
              </a:tr>
              <a:tr h="388966">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Carbopol 940</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4.0gm</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44744963"/>
                  </a:ext>
                </a:extLst>
              </a:tr>
              <a:tr h="388966">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Propylene glycol</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10.4ml</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2236785"/>
                  </a:ext>
                </a:extLst>
              </a:tr>
              <a:tr h="388966">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Phenoxyethanol</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0.1%</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65740168"/>
                  </a:ext>
                </a:extLst>
              </a:tr>
              <a:tr h="388966">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Triethanolamine</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28600" algn="just">
                        <a:lnSpc>
                          <a:spcPct val="150000"/>
                        </a:lnSpc>
                        <a:spcAft>
                          <a:spcPts val="800"/>
                        </a:spcAft>
                      </a:pPr>
                      <a:r>
                        <a:rPr lang="en-US" sz="1800">
                          <a:effectLst/>
                          <a:latin typeface="Times New Roman" panose="02020603050405020304" pitchFamily="18" charset="0"/>
                          <a:cs typeface="Times New Roman" panose="02020603050405020304" pitchFamily="18" charset="0"/>
                        </a:rPr>
                        <a:t>1-2 %</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09337654"/>
                  </a:ext>
                </a:extLst>
              </a:tr>
              <a:tr h="388966">
                <a:tc>
                  <a:txBody>
                    <a:bodyPr/>
                    <a:lstStyle/>
                    <a:p>
                      <a:pPr algn="just">
                        <a:lnSpc>
                          <a:spcPct val="150000"/>
                        </a:lnSpc>
                        <a:spcAft>
                          <a:spcPts val="800"/>
                        </a:spcAft>
                      </a:pPr>
                      <a:r>
                        <a:rPr lang="en-US" sz="1800">
                          <a:effectLst/>
                          <a:latin typeface="Times New Roman" panose="02020603050405020304" pitchFamily="18" charset="0"/>
                          <a:cs typeface="Times New Roman" panose="02020603050405020304" pitchFamily="18" charset="0"/>
                        </a:rPr>
                        <a:t>Distilled water</a:t>
                      </a:r>
                      <a:endParaRPr lang="en-IN"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800" dirty="0">
                          <a:effectLst/>
                          <a:latin typeface="Times New Roman" panose="02020603050405020304" pitchFamily="18" charset="0"/>
                          <a:cs typeface="Times New Roman" panose="02020603050405020304" pitchFamily="18" charset="0"/>
                        </a:rPr>
                        <a:t>      Q.S. to 100%</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0860533"/>
                  </a:ext>
                </a:extLst>
              </a:tr>
            </a:tbl>
          </a:graphicData>
        </a:graphic>
      </p:graphicFrame>
      <p:sp>
        <p:nvSpPr>
          <p:cNvPr id="4" name="Rectangle 3">
            <a:extLst>
              <a:ext uri="{FF2B5EF4-FFF2-40B4-BE49-F238E27FC236}">
                <a16:creationId xmlns:a16="http://schemas.microsoft.com/office/drawing/2014/main" id="{97182951-282F-499E-81EF-3F8CA6AB9E89}"/>
              </a:ext>
            </a:extLst>
          </p:cNvPr>
          <p:cNvSpPr/>
          <p:nvPr/>
        </p:nvSpPr>
        <p:spPr>
          <a:xfrm>
            <a:off x="437881" y="284989"/>
            <a:ext cx="4971245" cy="878895"/>
          </a:xfrm>
          <a:prstGeom prst="rect">
            <a:avLst/>
          </a:prstGeom>
        </p:spPr>
        <p:txBody>
          <a:bodyPr wrap="square">
            <a:spAutoFit/>
          </a:bodyPr>
          <a:lstStyle/>
          <a:p>
            <a:pPr algn="ctr">
              <a:lnSpc>
                <a:spcPct val="150000"/>
              </a:lnSpc>
              <a:spcAft>
                <a:spcPts val="800"/>
              </a:spcAft>
              <a:tabLst>
                <a:tab pos="266700" algn="l"/>
              </a:tabLst>
            </a:pPr>
            <a:r>
              <a:rPr lang="en-IN" b="1" dirty="0">
                <a:latin typeface="Times New Roman" panose="02020603050405020304" pitchFamily="18" charset="0"/>
                <a:ea typeface="Calibri" panose="020F0502020204030204" pitchFamily="34" charset="0"/>
                <a:cs typeface="Mangal" panose="02040503050203030202" pitchFamily="18" charset="0"/>
              </a:rPr>
              <a:t>Table:  General formula for Herbal Anti-fungal Gel Formulation for Dandruff</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8CAEBECD-13D7-431A-B942-64FF4ECF97B8}"/>
              </a:ext>
            </a:extLst>
          </p:cNvPr>
          <p:cNvSpPr/>
          <p:nvPr/>
        </p:nvSpPr>
        <p:spPr>
          <a:xfrm>
            <a:off x="6473782" y="284988"/>
            <a:ext cx="5065687" cy="878895"/>
          </a:xfrm>
          <a:prstGeom prst="rect">
            <a:avLst/>
          </a:prstGeom>
        </p:spPr>
        <p:txBody>
          <a:bodyPr wrap="square">
            <a:spAutoFit/>
          </a:bodyPr>
          <a:lstStyle/>
          <a:p>
            <a:pPr marL="457200" algn="ctr">
              <a:lnSpc>
                <a:spcPct val="150000"/>
              </a:lnSpc>
              <a:spcAft>
                <a:spcPts val="800"/>
              </a:spcAft>
              <a:tabLst>
                <a:tab pos="266700" algn="l"/>
              </a:tabLst>
            </a:pPr>
            <a:r>
              <a:rPr lang="en-IN" b="1" dirty="0">
                <a:latin typeface="Times New Roman" panose="02020603050405020304" pitchFamily="18" charset="0"/>
                <a:ea typeface="Calibri" panose="020F0502020204030204" pitchFamily="34" charset="0"/>
                <a:cs typeface="Mangal" panose="02040503050203030202" pitchFamily="18" charset="0"/>
              </a:rPr>
              <a:t>Table: Development of Herbal Anti-fungal Gel Formulation for Dandruff</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1826279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47C4D-19B4-45A9-8981-5C448392C1AD}"/>
              </a:ext>
            </a:extLst>
          </p:cNvPr>
          <p:cNvSpPr>
            <a:spLocks noGrp="1"/>
          </p:cNvSpPr>
          <p:nvPr>
            <p:ph type="title"/>
          </p:nvPr>
        </p:nvSpPr>
        <p:spPr>
          <a:xfrm>
            <a:off x="928353" y="571187"/>
            <a:ext cx="10515600" cy="729579"/>
          </a:xfrm>
        </p:spPr>
        <p:txBody>
          <a:bodyPr>
            <a:normAutofit/>
          </a:bodyPr>
          <a:lstStyle/>
          <a:p>
            <a:pPr algn="ctr"/>
            <a:r>
              <a:rPr lang="en-IN" sz="4000" b="1" dirty="0">
                <a:latin typeface="Times New Roman" panose="02020603050405020304" pitchFamily="18" charset="0"/>
                <a:cs typeface="Times New Roman" panose="02020603050405020304" pitchFamily="18" charset="0"/>
              </a:rPr>
              <a:t>RESULTS AND DISCUSSION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BE07401-2250-4B10-B744-AB441916C16A}"/>
              </a:ext>
            </a:extLst>
          </p:cNvPr>
          <p:cNvSpPr/>
          <p:nvPr/>
        </p:nvSpPr>
        <p:spPr>
          <a:xfrm>
            <a:off x="266164" y="1300766"/>
            <a:ext cx="6096000" cy="5546647"/>
          </a:xfrm>
          <a:prstGeom prst="rect">
            <a:avLst/>
          </a:prstGeom>
        </p:spPr>
        <p:txBody>
          <a:bodyPr>
            <a:spAutoFit/>
          </a:bodyPr>
          <a:lstStyle/>
          <a:p>
            <a:pPr algn="just">
              <a:lnSpc>
                <a:spcPct val="150000"/>
              </a:lnSpc>
              <a:spcAft>
                <a:spcPts val="800"/>
              </a:spcAft>
              <a:tabLst>
                <a:tab pos="266700" algn="l"/>
              </a:tabLst>
            </a:pPr>
            <a:r>
              <a:rPr lang="en-IN" dirty="0">
                <a:latin typeface="Times New Roman" panose="02020603050405020304" pitchFamily="18" charset="0"/>
                <a:ea typeface="Calibri" panose="020F0502020204030204" pitchFamily="34" charset="0"/>
                <a:cs typeface="Mangal" panose="02040503050203030202" pitchFamily="18" charset="0"/>
              </a:rPr>
              <a:t>All the formulations of herbal hair gels were studied for colour, homogeneity, pH, viscosity, color, texture, lumps formation, skin irritation, patch test, and </a:t>
            </a:r>
            <a:r>
              <a:rPr lang="en-IN" dirty="0" err="1">
                <a:latin typeface="Times New Roman" panose="02020603050405020304" pitchFamily="18" charset="0"/>
                <a:ea typeface="Calibri" panose="020F0502020204030204" pitchFamily="34" charset="0"/>
                <a:cs typeface="Mangal" panose="02040503050203030202" pitchFamily="18" charset="0"/>
              </a:rPr>
              <a:t>spreadability</a:t>
            </a:r>
            <a:r>
              <a:rPr lang="en-IN" dirty="0">
                <a:latin typeface="Times New Roman" panose="02020603050405020304" pitchFamily="18" charset="0"/>
                <a:ea typeface="Calibri" panose="020F0502020204030204" pitchFamily="34" charset="0"/>
                <a:cs typeface="Mangal" panose="02040503050203030202" pitchFamily="18" charset="0"/>
              </a:rPr>
              <a:t> (132). The results are given in Table 4.</a:t>
            </a:r>
          </a:p>
          <a:p>
            <a:pPr algn="just">
              <a:lnSpc>
                <a:spcPct val="150000"/>
              </a:lnSpc>
              <a:spcAft>
                <a:spcPts val="800"/>
              </a:spcAft>
              <a:tabLst>
                <a:tab pos="266700" algn="l"/>
              </a:tabLst>
            </a:pPr>
            <a:r>
              <a:rPr lang="en-US" dirty="0">
                <a:latin typeface="Times New Roman" panose="02020603050405020304" pitchFamily="18" charset="0"/>
                <a:ea typeface="Calibri" panose="020F0502020204030204" pitchFamily="34" charset="0"/>
                <a:cs typeface="Times New Roman" panose="02020603050405020304" pitchFamily="18" charset="0"/>
              </a:rPr>
              <a:t>The antifungal activity of herbal gels was done by cup plate method. The gels were tested against Candida albinos. A loopful of the pure fungal culture was suspended in nutrient broth and incubated for 24 hours. Nutrient agar media was sterilized, inoculated with C. albicans and poured into petri plates. After solidification, bore was made with the help of borer and different concentrations of herbal gels were added. A marketed preparation acts as control. Later, the zone of inhibition around the bore was measured and recorded (133).</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011DF22A-2CB5-4281-8510-F2B804FD4C19}"/>
              </a:ext>
            </a:extLst>
          </p:cNvPr>
          <p:cNvGraphicFramePr>
            <a:graphicFrameLocks noGrp="1"/>
          </p:cNvGraphicFramePr>
          <p:nvPr>
            <p:extLst>
              <p:ext uri="{D42A27DB-BD31-4B8C-83A1-F6EECF244321}">
                <p14:modId xmlns:p14="http://schemas.microsoft.com/office/powerpoint/2010/main" val="1476705088"/>
              </p:ext>
            </p:extLst>
          </p:nvPr>
        </p:nvGraphicFramePr>
        <p:xfrm>
          <a:off x="6800046" y="2055777"/>
          <a:ext cx="5125790" cy="4231036"/>
        </p:xfrm>
        <a:graphic>
          <a:graphicData uri="http://schemas.openxmlformats.org/drawingml/2006/table">
            <a:tbl>
              <a:tblPr firstRow="1" firstCol="1" bandRow="1">
                <a:tableStyleId>{5C22544A-7EE6-4342-B048-85BDC9FD1C3A}</a:tableStyleId>
              </a:tblPr>
              <a:tblGrid>
                <a:gridCol w="2514804">
                  <a:extLst>
                    <a:ext uri="{9D8B030D-6E8A-4147-A177-3AD203B41FA5}">
                      <a16:colId xmlns:a16="http://schemas.microsoft.com/office/drawing/2014/main" val="2513767274"/>
                    </a:ext>
                  </a:extLst>
                </a:gridCol>
                <a:gridCol w="2610986">
                  <a:extLst>
                    <a:ext uri="{9D8B030D-6E8A-4147-A177-3AD203B41FA5}">
                      <a16:colId xmlns:a16="http://schemas.microsoft.com/office/drawing/2014/main" val="1362825212"/>
                    </a:ext>
                  </a:extLst>
                </a:gridCol>
              </a:tblGrid>
              <a:tr h="350664">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Parameters</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Observations</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07467181"/>
                  </a:ext>
                </a:extLst>
              </a:tr>
              <a:tr h="350664">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Appearance</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Gel</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06879498"/>
                  </a:ext>
                </a:extLst>
              </a:tr>
              <a:tr h="350664">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Color</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Olive Green</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16580415"/>
                  </a:ext>
                </a:extLst>
              </a:tr>
              <a:tr h="373732">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Texture</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Soft and Uniform</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76984386"/>
                  </a:ext>
                </a:extLst>
              </a:tr>
              <a:tr h="350664">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Smoothness</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Smooth</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0666142"/>
                  </a:ext>
                </a:extLst>
              </a:tr>
              <a:tr h="350664">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Lumps formation</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No lumps formation</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13962262"/>
                  </a:ext>
                </a:extLst>
              </a:tr>
              <a:tr h="350664">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Homogeneity</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Homogeneous</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02428003"/>
                  </a:ext>
                </a:extLst>
              </a:tr>
              <a:tr h="350664">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pH</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5.7</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00115592"/>
                  </a:ext>
                </a:extLst>
              </a:tr>
              <a:tr h="350664">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Viscosity</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2500cps</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78618320"/>
                  </a:ext>
                </a:extLst>
              </a:tr>
              <a:tr h="350664">
                <a:tc>
                  <a:txBody>
                    <a:bodyPr/>
                    <a:lstStyle/>
                    <a:p>
                      <a:pPr algn="just">
                        <a:lnSpc>
                          <a:spcPct val="150000"/>
                        </a:lnSpc>
                        <a:spcAft>
                          <a:spcPts val="775"/>
                        </a:spcAft>
                      </a:pPr>
                      <a:r>
                        <a:rPr lang="en-US" sz="1600" dirty="0">
                          <a:effectLst/>
                          <a:latin typeface="Times New Roman" panose="02020603050405020304" pitchFamily="18" charset="0"/>
                          <a:cs typeface="Times New Roman" panose="02020603050405020304" pitchFamily="18" charset="0"/>
                        </a:rPr>
                        <a:t>Spread-ability</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Good spread-ability</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80741147"/>
                  </a:ext>
                </a:extLst>
              </a:tr>
              <a:tr h="350664">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Skin irritation</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No skin irritation</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23725038"/>
                  </a:ext>
                </a:extLst>
              </a:tr>
              <a:tr h="350664">
                <a:tc>
                  <a:txBody>
                    <a:bodyPr/>
                    <a:lstStyle/>
                    <a:p>
                      <a:pPr algn="just">
                        <a:lnSpc>
                          <a:spcPct val="150000"/>
                        </a:lnSpc>
                        <a:spcAft>
                          <a:spcPts val="775"/>
                        </a:spcAft>
                      </a:pPr>
                      <a:r>
                        <a:rPr lang="en-US" sz="1600">
                          <a:effectLst/>
                          <a:latin typeface="Times New Roman" panose="02020603050405020304" pitchFamily="18" charset="0"/>
                          <a:cs typeface="Times New Roman" panose="02020603050405020304" pitchFamily="18" charset="0"/>
                        </a:rPr>
                        <a:t>Patch</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775"/>
                        </a:spcAft>
                      </a:pPr>
                      <a:r>
                        <a:rPr lang="en-US" sz="1600" dirty="0">
                          <a:effectLst/>
                          <a:latin typeface="Times New Roman" panose="02020603050405020304" pitchFamily="18" charset="0"/>
                          <a:cs typeface="Times New Roman" panose="02020603050405020304" pitchFamily="18" charset="0"/>
                        </a:rPr>
                        <a:t>No skin irritation</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04176446"/>
                  </a:ext>
                </a:extLst>
              </a:tr>
            </a:tbl>
          </a:graphicData>
        </a:graphic>
      </p:graphicFrame>
      <p:sp>
        <p:nvSpPr>
          <p:cNvPr id="5" name="Rectangle 4">
            <a:extLst>
              <a:ext uri="{FF2B5EF4-FFF2-40B4-BE49-F238E27FC236}">
                <a16:creationId xmlns:a16="http://schemas.microsoft.com/office/drawing/2014/main" id="{A3604B4A-7EA7-4733-93CD-07909F3FBEC8}"/>
              </a:ext>
            </a:extLst>
          </p:cNvPr>
          <p:cNvSpPr/>
          <p:nvPr/>
        </p:nvSpPr>
        <p:spPr>
          <a:xfrm>
            <a:off x="6980893" y="1493605"/>
            <a:ext cx="4944943" cy="369332"/>
          </a:xfrm>
          <a:prstGeom prst="rect">
            <a:avLst/>
          </a:prstGeom>
        </p:spPr>
        <p:txBody>
          <a:bodyPr wrap="none">
            <a:spAutoFit/>
          </a:bodyPr>
          <a:lstStyle/>
          <a:p>
            <a:r>
              <a:rPr lang="en-IN" b="1" dirty="0">
                <a:latin typeface="Times New Roman" panose="02020603050405020304" pitchFamily="18" charset="0"/>
                <a:ea typeface="Calibri" panose="020F0502020204030204" pitchFamily="34" charset="0"/>
              </a:rPr>
              <a:t>Table:  Evaluation parameters and their results</a:t>
            </a:r>
            <a:endParaRPr lang="en-IN" dirty="0"/>
          </a:p>
        </p:txBody>
      </p:sp>
    </p:spTree>
    <p:extLst>
      <p:ext uri="{BB962C8B-B14F-4D97-AF65-F5344CB8AC3E}">
        <p14:creationId xmlns:p14="http://schemas.microsoft.com/office/powerpoint/2010/main" val="421112744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09A49-8183-4F5C-BB47-51BE0E971148}"/>
              </a:ext>
            </a:extLst>
          </p:cNvPr>
          <p:cNvSpPr>
            <a:spLocks noGrp="1"/>
          </p:cNvSpPr>
          <p:nvPr>
            <p:ph type="title"/>
          </p:nvPr>
        </p:nvSpPr>
        <p:spPr>
          <a:xfrm>
            <a:off x="838200" y="571188"/>
            <a:ext cx="10515600" cy="781094"/>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A82F8A79-8282-47FA-8571-96B236553531}"/>
              </a:ext>
            </a:extLst>
          </p:cNvPr>
          <p:cNvSpPr/>
          <p:nvPr/>
        </p:nvSpPr>
        <p:spPr>
          <a:xfrm>
            <a:off x="1073239" y="1352282"/>
            <a:ext cx="10045521" cy="4618380"/>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On the basis of prepared herbal anti-fungal gel for dandruff (prepared with </a:t>
            </a:r>
            <a:r>
              <a:rPr lang="en-IN" i="1" dirty="0">
                <a:latin typeface="Calibri" panose="020F0502020204030204" pitchFamily="34" charset="0"/>
                <a:ea typeface="Calibri" panose="020F0502020204030204" pitchFamily="34" charset="0"/>
                <a:cs typeface="Mangal" panose="02040503050203030202" pitchFamily="18" charset="0"/>
              </a:rPr>
              <a:t>Psidium </a:t>
            </a:r>
            <a:r>
              <a:rPr lang="en-IN" i="1" dirty="0" err="1">
                <a:latin typeface="Calibri" panose="020F0502020204030204" pitchFamily="34" charset="0"/>
                <a:ea typeface="Calibri" panose="020F0502020204030204" pitchFamily="34" charset="0"/>
                <a:cs typeface="Mangal" panose="02040503050203030202" pitchFamily="18" charset="0"/>
              </a:rPr>
              <a:t>guajava</a:t>
            </a:r>
            <a:r>
              <a:rPr lang="en-IN" i="1" dirty="0">
                <a:latin typeface="Calibri" panose="020F0502020204030204" pitchFamily="34" charset="0"/>
                <a:ea typeface="Calibri" panose="020F0502020204030204" pitchFamily="34" charset="0"/>
                <a:cs typeface="Mangal" panose="02040503050203030202" pitchFamily="18" charset="0"/>
              </a:rPr>
              <a:t>, </a:t>
            </a:r>
            <a:r>
              <a:rPr lang="en-IN" i="1" dirty="0" err="1">
                <a:latin typeface="Times New Roman" panose="02020603050405020304" pitchFamily="18" charset="0"/>
                <a:ea typeface="Times New Roman" panose="02020603050405020304" pitchFamily="18" charset="0"/>
                <a:cs typeface="Mangal" panose="02040503050203030202" pitchFamily="18" charset="0"/>
              </a:rPr>
              <a:t>Azadirachta</a:t>
            </a:r>
            <a:r>
              <a:rPr lang="en-IN" i="1" dirty="0">
                <a:latin typeface="Times New Roman" panose="02020603050405020304" pitchFamily="18" charset="0"/>
                <a:ea typeface="Times New Roman" panose="02020603050405020304" pitchFamily="18" charset="0"/>
                <a:cs typeface="Mangal" panose="02040503050203030202" pitchFamily="18" charset="0"/>
              </a:rPr>
              <a:t> </a:t>
            </a:r>
            <a:r>
              <a:rPr lang="en-IN" i="1" dirty="0" err="1">
                <a:latin typeface="Times New Roman" panose="02020603050405020304" pitchFamily="18" charset="0"/>
                <a:ea typeface="Times New Roman" panose="02020603050405020304" pitchFamily="18" charset="0"/>
                <a:cs typeface="Mangal" panose="02040503050203030202" pitchFamily="18" charset="0"/>
              </a:rPr>
              <a:t>indica</a:t>
            </a:r>
            <a:r>
              <a:rPr lang="en-IN" i="1" dirty="0">
                <a:latin typeface="Times New Roman" panose="02020603050405020304" pitchFamily="18" charset="0"/>
                <a:ea typeface="Times New Roman" panose="02020603050405020304" pitchFamily="18" charset="0"/>
                <a:cs typeface="Mangal" panose="02040503050203030202" pitchFamily="18" charset="0"/>
              </a:rPr>
              <a:t>, </a:t>
            </a:r>
            <a:r>
              <a:rPr lang="en-IN" i="1" dirty="0" err="1">
                <a:latin typeface="Times New Roman" panose="02020603050405020304" pitchFamily="18" charset="0"/>
                <a:ea typeface="Times New Roman" panose="02020603050405020304" pitchFamily="18" charset="0"/>
                <a:cs typeface="Mangal" panose="02040503050203030202" pitchFamily="18" charset="0"/>
              </a:rPr>
              <a:t>Emblica</a:t>
            </a:r>
            <a:r>
              <a:rPr lang="en-IN" i="1" dirty="0">
                <a:latin typeface="Times New Roman" panose="02020603050405020304" pitchFamily="18" charset="0"/>
                <a:ea typeface="Times New Roman" panose="02020603050405020304" pitchFamily="18" charset="0"/>
                <a:cs typeface="Mangal" panose="02040503050203030202" pitchFamily="18" charset="0"/>
              </a:rPr>
              <a:t> officinalis, </a:t>
            </a:r>
            <a:r>
              <a:rPr lang="en-IN" i="1" dirty="0">
                <a:latin typeface="Times New Roman" panose="02020603050405020304" pitchFamily="18" charset="0"/>
                <a:ea typeface="Calibri" panose="020F0502020204030204" pitchFamily="34" charset="0"/>
                <a:cs typeface="Mangal" panose="02040503050203030202" pitchFamily="18" charset="0"/>
              </a:rPr>
              <a:t>and Aloe </a:t>
            </a:r>
            <a:r>
              <a:rPr lang="en-IN" i="1" dirty="0" err="1">
                <a:latin typeface="Times New Roman" panose="02020603050405020304" pitchFamily="18" charset="0"/>
                <a:ea typeface="Calibri" panose="020F0502020204030204" pitchFamily="34" charset="0"/>
                <a:cs typeface="Mangal" panose="02040503050203030202" pitchFamily="18" charset="0"/>
              </a:rPr>
              <a:t>barbadensis</a:t>
            </a:r>
            <a:r>
              <a:rPr lang="en-IN" i="1" dirty="0">
                <a:latin typeface="Times New Roman" panose="02020603050405020304" pitchFamily="18" charset="0"/>
                <a:ea typeface="Times New Roman" panose="02020603050405020304" pitchFamily="18" charset="0"/>
                <a:cs typeface="Mangal" panose="02040503050203030202" pitchFamily="18" charset="0"/>
              </a:rPr>
              <a:t>)</a:t>
            </a:r>
            <a:r>
              <a:rPr lang="en-IN" dirty="0">
                <a:latin typeface="Times New Roman" panose="02020603050405020304" pitchFamily="18" charset="0"/>
                <a:ea typeface="Times New Roman" panose="02020603050405020304" pitchFamily="18" charset="0"/>
                <a:cs typeface="Mangal" panose="02040503050203030202" pitchFamily="18" charset="0"/>
              </a:rPr>
              <a:t> </a:t>
            </a:r>
            <a:r>
              <a:rPr lang="en-US" dirty="0">
                <a:latin typeface="Times New Roman" panose="02020603050405020304" pitchFamily="18" charset="0"/>
                <a:ea typeface="Calibri" panose="020F0502020204030204" pitchFamily="34" charset="0"/>
                <a:cs typeface="Mangal" panose="02040503050203030202" pitchFamily="18" charset="0"/>
              </a:rPr>
              <a:t>and their evaluation studies, it is concluded that: the gel gives no local irritation, the gel is stable with the pH of scalp, the gel is highly viscous, the gel is maintaining the homogeneity, the gel smoothens the texture of scalp and provide moisture, the gel can be used for any type of scalp condition. </a:t>
            </a:r>
            <a:r>
              <a:rPr lang="en-IN" dirty="0">
                <a:latin typeface="Times New Roman" panose="02020603050405020304" pitchFamily="18" charset="0"/>
                <a:ea typeface="Calibri" panose="020F0502020204030204" pitchFamily="34" charset="0"/>
                <a:cs typeface="Mangal" panose="02040503050203030202" pitchFamily="18" charset="0"/>
              </a:rPr>
              <a:t>Hair gels containing natural ingredients and herbal extracts have potential effects in controlling hair fall and removing dandruff. Herbal hair gels help to overcome the various damages caused by chemical agents in various marketed products. The prepared product was tested for its antifungal activity using test organism, which causes dandruff and various scalp problems. Herbal hair gel containing herbal plant extract is a solution for nourishing hair, treating dandruff and other scalp problems. The products can be manufactured in large scale and commercialized as an alternative for chemical hair gels.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2203654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328B4-25D8-42AC-BCC3-BC93B55D4B19}"/>
              </a:ext>
            </a:extLst>
          </p:cNvPr>
          <p:cNvSpPr>
            <a:spLocks noGrp="1"/>
          </p:cNvSpPr>
          <p:nvPr>
            <p:ph type="title"/>
          </p:nvPr>
        </p:nvSpPr>
        <p:spPr>
          <a:xfrm>
            <a:off x="838200" y="519673"/>
            <a:ext cx="10515600" cy="755336"/>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8CD1F391-15A8-467F-92D7-443EB0DBFAAA}"/>
              </a:ext>
            </a:extLst>
          </p:cNvPr>
          <p:cNvSpPr/>
          <p:nvPr/>
        </p:nvSpPr>
        <p:spPr>
          <a:xfrm>
            <a:off x="528033" y="1275009"/>
            <a:ext cx="11346288" cy="5416868"/>
          </a:xfrm>
          <a:prstGeom prst="rect">
            <a:avLst/>
          </a:prstGeom>
        </p:spPr>
        <p:txBody>
          <a:bodyPr wrap="square">
            <a:spAutoFit/>
          </a:bodyPr>
          <a:lstStyle/>
          <a:p>
            <a:pPr marL="342900" lvl="0" indent="-342900" algn="just">
              <a:spcAft>
                <a:spcPts val="750"/>
              </a:spcAft>
              <a:buFont typeface="Wingdings" panose="05000000000000000000" pitchFamily="2" charset="2"/>
              <a:buChar char="ü"/>
            </a:pPr>
            <a:r>
              <a:rPr lang="en-IN" i="1" dirty="0">
                <a:latin typeface="Times New Roman" panose="02020603050405020304" pitchFamily="18" charset="0"/>
                <a:ea typeface="Times New Roman" panose="02020603050405020304" pitchFamily="18" charset="0"/>
                <a:cs typeface="Times New Roman" panose="02020603050405020304" pitchFamily="18" charset="0"/>
              </a:rPr>
              <a:t>Denver et al. (2011). Hugo and Russell’s Pharmaceutical Microbiology. 8</a:t>
            </a:r>
            <a:r>
              <a:rPr lang="en-IN" i="1" baseline="30000" dirty="0">
                <a:latin typeface="Times New Roman" panose="02020603050405020304" pitchFamily="18" charset="0"/>
                <a:ea typeface="Times New Roman" panose="02020603050405020304" pitchFamily="18" charset="0"/>
                <a:cs typeface="Times New Roman" panose="02020603050405020304" pitchFamily="18" charset="0"/>
              </a:rPr>
              <a:t>th</a:t>
            </a:r>
            <a:r>
              <a:rPr lang="en-IN" i="1" dirty="0">
                <a:latin typeface="Times New Roman" panose="02020603050405020304" pitchFamily="18" charset="0"/>
                <a:ea typeface="Times New Roman" panose="02020603050405020304" pitchFamily="18" charset="0"/>
                <a:cs typeface="Times New Roman" panose="02020603050405020304" pitchFamily="18" charset="0"/>
              </a:rPr>
              <a:t> edition. A John Wiley &amp; Sons, Ltd. Publication. Page no. 191-193.</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750"/>
              </a:spcAft>
              <a:buFont typeface="Wingdings" panose="05000000000000000000" pitchFamily="2" charset="2"/>
              <a:buChar char="ü"/>
            </a:pPr>
            <a:r>
              <a:rPr lang="en-IN" i="1" dirty="0">
                <a:latin typeface="Times New Roman" panose="02020603050405020304" pitchFamily="18" charset="0"/>
                <a:ea typeface="Times New Roman" panose="02020603050405020304" pitchFamily="18" charset="0"/>
                <a:cs typeface="Times New Roman" panose="02020603050405020304" pitchFamily="18" charset="0"/>
              </a:rPr>
              <a:t>Dixon DM &amp; Walsh TJ (1996). Antifungal Agents. In: Baron A, editor. Medical Microbiology. Galveston (TX): The University of Texas Medical Branch at Galveston. 4</a:t>
            </a:r>
            <a:r>
              <a:rPr lang="en-IN" i="1" baseline="30000" dirty="0">
                <a:latin typeface="Times New Roman" panose="02020603050405020304" pitchFamily="18" charset="0"/>
                <a:ea typeface="Times New Roman" panose="02020603050405020304" pitchFamily="18" charset="0"/>
                <a:cs typeface="Times New Roman" panose="02020603050405020304" pitchFamily="18" charset="0"/>
              </a:rPr>
              <a:t>th</a:t>
            </a:r>
            <a:r>
              <a:rPr lang="en-IN" i="1" dirty="0">
                <a:latin typeface="Times New Roman" panose="02020603050405020304" pitchFamily="18" charset="0"/>
                <a:ea typeface="Times New Roman" panose="02020603050405020304" pitchFamily="18" charset="0"/>
                <a:cs typeface="Times New Roman" panose="02020603050405020304" pitchFamily="18" charset="0"/>
              </a:rPr>
              <a:t> edition. Chapter 76. </a:t>
            </a:r>
            <a:r>
              <a:rPr lang="en-IN" i="1" dirty="0">
                <a:latin typeface="Times New Roman" panose="02020603050405020304" pitchFamily="18"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https://www.ncbi.nlm.nih.gov/books/NBK8263/</a:t>
            </a:r>
            <a:r>
              <a:rPr lang="en-IN" i="1" dirty="0">
                <a:latin typeface="Times New Roman" panose="02020603050405020304" pitchFamily="18" charset="0"/>
                <a:ea typeface="Times New Roman" panose="02020603050405020304" pitchFamily="18" charset="0"/>
                <a:cs typeface="Times New Roman" panose="02020603050405020304" pitchFamily="18" charset="0"/>
              </a:rPr>
              <a:t>.</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750"/>
              </a:spcAft>
              <a:buFont typeface="Wingdings" panose="05000000000000000000" pitchFamily="2" charset="2"/>
              <a:buChar char="ü"/>
            </a:pPr>
            <a:r>
              <a:rPr lang="en-IN" i="1" dirty="0" err="1">
                <a:latin typeface="Times New Roman" panose="02020603050405020304" pitchFamily="18" charset="0"/>
                <a:ea typeface="Times New Roman" panose="02020603050405020304" pitchFamily="18" charset="0"/>
                <a:cs typeface="Times New Roman" panose="02020603050405020304" pitchFamily="18" charset="0"/>
              </a:rPr>
              <a:t>Ghannoum</a:t>
            </a:r>
            <a:r>
              <a:rPr lang="en-IN" i="1" dirty="0">
                <a:latin typeface="Times New Roman" panose="02020603050405020304" pitchFamily="18" charset="0"/>
                <a:ea typeface="Times New Roman" panose="02020603050405020304" pitchFamily="18" charset="0"/>
                <a:cs typeface="Times New Roman" panose="02020603050405020304" pitchFamily="18" charset="0"/>
              </a:rPr>
              <a:t> MA &amp; Rice L.B. (1999). Antifungal Agents: Mode of Action, Mechanisms of Resistance, and Correlation of These Mechanisms with Bacterial Resistance. Clin </a:t>
            </a:r>
            <a:r>
              <a:rPr lang="en-IN" i="1" dirty="0" err="1">
                <a:latin typeface="Times New Roman" panose="02020603050405020304" pitchFamily="18" charset="0"/>
                <a:ea typeface="Times New Roman" panose="02020603050405020304" pitchFamily="18" charset="0"/>
                <a:cs typeface="Times New Roman" panose="02020603050405020304" pitchFamily="18" charset="0"/>
              </a:rPr>
              <a:t>Microbiol</a:t>
            </a:r>
            <a:r>
              <a:rPr lang="en-IN" i="1" dirty="0">
                <a:latin typeface="Times New Roman" panose="02020603050405020304" pitchFamily="18" charset="0"/>
                <a:ea typeface="Times New Roman" panose="02020603050405020304" pitchFamily="18" charset="0"/>
                <a:cs typeface="Times New Roman" panose="02020603050405020304" pitchFamily="18" charset="0"/>
              </a:rPr>
              <a:t> Rev. DOI 10.1128/cmr.12.4.501 </a:t>
            </a:r>
            <a:r>
              <a:rPr lang="en-IN" i="1" dirty="0">
                <a:latin typeface="Times New Roman" panose="02020603050405020304" pitchFamily="18"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https://www.ncbi.nlm.nih.gov/pmc/articles/PMC88922/</a:t>
            </a:r>
            <a:r>
              <a:rPr lang="en-IN" i="1" dirty="0">
                <a:latin typeface="Times New Roman" panose="02020603050405020304" pitchFamily="18" charset="0"/>
                <a:ea typeface="Times New Roman" panose="02020603050405020304" pitchFamily="18" charset="0"/>
                <a:cs typeface="Times New Roman" panose="02020603050405020304" pitchFamily="18" charset="0"/>
              </a:rPr>
              <a:t>.</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750"/>
              </a:spcAft>
              <a:buFont typeface="Wingdings" panose="05000000000000000000" pitchFamily="2" charset="2"/>
              <a:buChar char="ü"/>
            </a:pPr>
            <a:r>
              <a:rPr lang="en-IN" i="1" dirty="0" err="1">
                <a:latin typeface="Times New Roman" panose="02020603050405020304" pitchFamily="18" charset="0"/>
                <a:ea typeface="Times New Roman" panose="02020603050405020304" pitchFamily="18" charset="0"/>
                <a:cs typeface="Times New Roman" panose="02020603050405020304" pitchFamily="18" charset="0"/>
              </a:rPr>
              <a:t>Neofytos</a:t>
            </a:r>
            <a:r>
              <a:rPr lang="en-IN" i="1" dirty="0">
                <a:latin typeface="Times New Roman" panose="02020603050405020304" pitchFamily="18" charset="0"/>
                <a:ea typeface="Times New Roman" panose="02020603050405020304" pitchFamily="18" charset="0"/>
                <a:cs typeface="Times New Roman" panose="02020603050405020304" pitchFamily="18" charset="0"/>
              </a:rPr>
              <a:t> et al. (2009). Pharmacology of infections. In Pharmacology and Therapeutics. </a:t>
            </a:r>
            <a:r>
              <a:rPr lang="en-IN" i="1" dirty="0">
                <a:latin typeface="Times New Roman" panose="02020603050405020304" pitchFamily="18"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https://www.sciencedirect.com/topics/pharmacology-toxicology-and-pharmaceutical-science/systemic-antifungal-agent</a:t>
            </a:r>
            <a:r>
              <a:rPr lang="en-IN" i="1" dirty="0">
                <a:latin typeface="Times New Roman" panose="02020603050405020304" pitchFamily="18" charset="0"/>
                <a:ea typeface="Times New Roman" panose="02020603050405020304" pitchFamily="18" charset="0"/>
                <a:cs typeface="Times New Roman" panose="02020603050405020304" pitchFamily="18" charset="0"/>
              </a:rPr>
              <a:t>.</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750"/>
              </a:spcAft>
              <a:buFont typeface="Wingdings" panose="05000000000000000000" pitchFamily="2" charset="2"/>
              <a:buChar char="ü"/>
            </a:pPr>
            <a:r>
              <a:rPr lang="en-IN" i="1" dirty="0">
                <a:latin typeface="Times New Roman" panose="02020603050405020304" pitchFamily="18" charset="0"/>
                <a:ea typeface="Times New Roman" panose="02020603050405020304" pitchFamily="18" charset="0"/>
                <a:cs typeface="Times New Roman" panose="02020603050405020304" pitchFamily="18" charset="0"/>
              </a:rPr>
              <a:t>Odds, F., Brown, A., &amp; </a:t>
            </a:r>
            <a:r>
              <a:rPr lang="en-IN" i="1" dirty="0" err="1">
                <a:latin typeface="Times New Roman" panose="02020603050405020304" pitchFamily="18" charset="0"/>
                <a:ea typeface="Times New Roman" panose="02020603050405020304" pitchFamily="18" charset="0"/>
                <a:cs typeface="Times New Roman" panose="02020603050405020304" pitchFamily="18" charset="0"/>
              </a:rPr>
              <a:t>Gow</a:t>
            </a:r>
            <a:r>
              <a:rPr lang="en-IN" i="1" dirty="0">
                <a:latin typeface="Times New Roman" panose="02020603050405020304" pitchFamily="18" charset="0"/>
                <a:ea typeface="Times New Roman" panose="02020603050405020304" pitchFamily="18" charset="0"/>
                <a:cs typeface="Times New Roman" panose="02020603050405020304" pitchFamily="18" charset="0"/>
              </a:rPr>
              <a:t>, N. (2003). Antifungal agents: mechanisms of action. Trends in Microbiology, 11(6), 272-279. </a:t>
            </a:r>
            <a:r>
              <a:rPr lang="en-IN" i="1" dirty="0">
                <a:latin typeface="Times New Roman" panose="02020603050405020304" pitchFamily="18" charset="0"/>
                <a:ea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https://doi.org/10.1016/s0966-842x(03)00117-3</a:t>
            </a:r>
            <a:r>
              <a:rPr lang="en-IN" i="1" dirty="0">
                <a:latin typeface="Times New Roman" panose="02020603050405020304" pitchFamily="18" charset="0"/>
                <a:ea typeface="Times New Roman" panose="02020603050405020304" pitchFamily="18" charset="0"/>
                <a:cs typeface="Times New Roman" panose="02020603050405020304" pitchFamily="18" charset="0"/>
              </a:rPr>
              <a:t>.</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750"/>
              </a:spcAft>
              <a:buFont typeface="Wingdings" panose="05000000000000000000" pitchFamily="2" charset="2"/>
              <a:buChar char="ü"/>
            </a:pPr>
            <a:r>
              <a:rPr lang="en-IN" i="1" dirty="0">
                <a:latin typeface="Times New Roman" panose="02020603050405020304" pitchFamily="18" charset="0"/>
                <a:ea typeface="Times New Roman" panose="02020603050405020304" pitchFamily="18" charset="0"/>
                <a:cs typeface="Times New Roman" panose="02020603050405020304" pitchFamily="18" charset="0"/>
              </a:rPr>
              <a:t>Martinez-Rossi, N., Peres, N., &amp; Rossi, A. (2008). Antifungal Resistance Mechanisms in Dermatophytes. </a:t>
            </a:r>
            <a:r>
              <a:rPr lang="en-IN" i="1" dirty="0" err="1">
                <a:latin typeface="Times New Roman" panose="02020603050405020304" pitchFamily="18" charset="0"/>
                <a:ea typeface="Times New Roman" panose="02020603050405020304" pitchFamily="18" charset="0"/>
                <a:cs typeface="Times New Roman" panose="02020603050405020304" pitchFamily="18" charset="0"/>
              </a:rPr>
              <a:t>Mycopathologia</a:t>
            </a:r>
            <a:r>
              <a:rPr lang="en-IN" i="1" dirty="0">
                <a:latin typeface="Times New Roman" panose="02020603050405020304" pitchFamily="18" charset="0"/>
                <a:ea typeface="Times New Roman" panose="02020603050405020304" pitchFamily="18" charset="0"/>
                <a:cs typeface="Times New Roman" panose="02020603050405020304" pitchFamily="18" charset="0"/>
              </a:rPr>
              <a:t>, 166(5-6), 369-383. </a:t>
            </a:r>
            <a:r>
              <a:rPr lang="en-IN" i="1" dirty="0">
                <a:latin typeface="Times New Roman" panose="02020603050405020304" pitchFamily="18" charset="0"/>
                <a:ea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https://doi.org/10.1007/s11046-008-9110-7</a:t>
            </a:r>
            <a:endParaRPr lang="en-IN" i="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750"/>
              </a:spcAft>
              <a:buFont typeface="Wingdings" panose="05000000000000000000" pitchFamily="2" charset="2"/>
              <a:buChar char="ü"/>
            </a:pPr>
            <a:r>
              <a:rPr lang="en-IN" i="1" dirty="0" err="1">
                <a:latin typeface="Times New Roman" panose="02020603050405020304" pitchFamily="18" charset="0"/>
                <a:ea typeface="Calibri" panose="020F0502020204030204" pitchFamily="34" charset="0"/>
                <a:cs typeface="Times New Roman" panose="02020603050405020304" pitchFamily="18" charset="0"/>
              </a:rPr>
              <a:t>T.Usha</a:t>
            </a:r>
            <a:r>
              <a:rPr lang="en-IN" i="1" dirty="0">
                <a:latin typeface="Times New Roman" panose="02020603050405020304" pitchFamily="18" charset="0"/>
                <a:ea typeface="Calibri" panose="020F0502020204030204" pitchFamily="34" charset="0"/>
                <a:cs typeface="Times New Roman" panose="02020603050405020304" pitchFamily="18" charset="0"/>
              </a:rPr>
              <a:t> Kiran Reddy, S. Rajesh, </a:t>
            </a:r>
            <a:r>
              <a:rPr lang="en-IN" i="1" dirty="0" err="1">
                <a:latin typeface="Times New Roman" panose="02020603050405020304" pitchFamily="18" charset="0"/>
                <a:ea typeface="Calibri" panose="020F0502020204030204" pitchFamily="34" charset="0"/>
                <a:cs typeface="Times New Roman" panose="02020603050405020304" pitchFamily="18" charset="0"/>
              </a:rPr>
              <a:t>G.Sindhu</a:t>
            </a:r>
            <a:r>
              <a:rPr lang="en-IN" i="1" dirty="0">
                <a:latin typeface="Times New Roman" panose="02020603050405020304" pitchFamily="18" charset="0"/>
                <a:ea typeface="Calibri" panose="020F0502020204030204" pitchFamily="34" charset="0"/>
                <a:cs typeface="Times New Roman" panose="02020603050405020304" pitchFamily="18" charset="0"/>
              </a:rPr>
              <a:t>, </a:t>
            </a:r>
            <a:r>
              <a:rPr lang="en-IN" i="1" dirty="0" err="1">
                <a:latin typeface="Times New Roman" panose="02020603050405020304" pitchFamily="18" charset="0"/>
                <a:ea typeface="Calibri" panose="020F0502020204030204" pitchFamily="34" charset="0"/>
                <a:cs typeface="Times New Roman" panose="02020603050405020304" pitchFamily="18" charset="0"/>
              </a:rPr>
              <a:t>B.Aruna</a:t>
            </a:r>
            <a:r>
              <a:rPr lang="en-IN" i="1" dirty="0">
                <a:latin typeface="Times New Roman" panose="02020603050405020304" pitchFamily="18" charset="0"/>
                <a:ea typeface="Calibri" panose="020F0502020204030204" pitchFamily="34" charset="0"/>
                <a:cs typeface="Times New Roman" panose="02020603050405020304" pitchFamily="18" charset="0"/>
              </a:rPr>
              <a:t>, Herbs Used in Formulating Poly-herbal Hair Oil- A Review, Indo American Journal Of Pharmaceutical Sciences ISSN:- 2349-7750. </a:t>
            </a:r>
            <a:endParaRPr lang="en-IN"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000861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EC994-07A4-4064-AB1E-BD545CB25415}"/>
              </a:ext>
            </a:extLst>
          </p:cNvPr>
          <p:cNvSpPr>
            <a:spLocks noGrp="1"/>
          </p:cNvSpPr>
          <p:nvPr>
            <p:ph type="title"/>
          </p:nvPr>
        </p:nvSpPr>
        <p:spPr>
          <a:xfrm>
            <a:off x="4686300" y="2766218"/>
            <a:ext cx="2819400"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144830569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42332"/>
      </a:dk2>
      <a:lt2>
        <a:srgbClr val="EE91A0"/>
      </a:lt2>
      <a:accent1>
        <a:srgbClr val="E03754"/>
      </a:accent1>
      <a:accent2>
        <a:srgbClr val="E86C2E"/>
      </a:accent2>
      <a:accent3>
        <a:srgbClr val="DAB250"/>
      </a:accent3>
      <a:accent4>
        <a:srgbClr val="60C4AA"/>
      </a:accent4>
      <a:accent5>
        <a:srgbClr val="51A9DB"/>
      </a:accent5>
      <a:accent6>
        <a:srgbClr val="976AC9"/>
      </a:accent6>
      <a:hlink>
        <a:srgbClr val="D5445E"/>
      </a:hlink>
      <a:folHlink>
        <a:srgbClr val="E17C8E"/>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6B2E858E-683F-40D9-B4CB-284D097F3AC0}"/>
    </a:ext>
  </a:extLst>
</a:theme>
</file>

<file path=docProps/app.xml><?xml version="1.0" encoding="utf-8"?>
<Properties xmlns="http://schemas.openxmlformats.org/officeDocument/2006/extended-properties" xmlns:vt="http://schemas.openxmlformats.org/officeDocument/2006/docPropsVTypes">
  <Template>Damask</Template>
  <TotalTime>16</TotalTime>
  <Words>1992</Words>
  <Application>Microsoft Office PowerPoint</Application>
  <PresentationFormat>Widescreen</PresentationFormat>
  <Paragraphs>104</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Bookman Old Style</vt:lpstr>
      <vt:lpstr>Calibri</vt:lpstr>
      <vt:lpstr>Mangal</vt:lpstr>
      <vt:lpstr>Rockwell</vt:lpstr>
      <vt:lpstr>Times New Roman</vt:lpstr>
      <vt:lpstr>Wingdings</vt:lpstr>
      <vt:lpstr>Damask</vt:lpstr>
      <vt:lpstr>FORMULATION AND EVALUATION OF HERBAL ANTI-FUNGAL GEL FOR DANDRUFF</vt:lpstr>
      <vt:lpstr>ABSTRACT</vt:lpstr>
      <vt:lpstr>INTRODUCTION</vt:lpstr>
      <vt:lpstr>PowerPoint Presentation</vt:lpstr>
      <vt:lpstr>FORMULATION OF HERBAL GEL</vt:lpstr>
      <vt:lpstr>PowerPoint Presentation</vt:lpstr>
      <vt:lpstr>RESULTS AND DISCUSSION</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FORMULATION AND EVALUATION OF HERBAL ANTI-FUNGAL GEL FOR DANDRUFF</dc:title>
  <dc:creator>qwe</dc:creator>
  <cp:lastModifiedBy>qwe</cp:lastModifiedBy>
  <cp:revision>38</cp:revision>
  <dcterms:created xsi:type="dcterms:W3CDTF">2024-11-28T06:09:33Z</dcterms:created>
  <dcterms:modified xsi:type="dcterms:W3CDTF">2024-11-28T06:26:17Z</dcterms:modified>
</cp:coreProperties>
</file>