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66" r:id="rId3"/>
    <p:sldId id="258" r:id="rId4"/>
    <p:sldId id="259" r:id="rId5"/>
    <p:sldId id="260" r:id="rId6"/>
    <p:sldId id="261" r:id="rId7"/>
    <p:sldId id="262" r:id="rId8"/>
    <p:sldId id="263" r:id="rId9"/>
    <p:sldId id="264" r:id="rId10"/>
    <p:sldId id="265" r:id="rId11"/>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4" d="100"/>
          <a:sy n="74" d="100"/>
        </p:scale>
        <p:origin x="-108" y="-108"/>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5486400" cy="8229600"/>
          </a:xfrm>
          <a:prstGeom prst="rect">
            <a:avLst/>
          </a:prstGeom>
        </p:spPr>
      </p:pic>
      <p:sp>
        <p:nvSpPr>
          <p:cNvPr id="5" name="Text 1"/>
          <p:cNvSpPr/>
          <p:nvPr/>
        </p:nvSpPr>
        <p:spPr>
          <a:xfrm>
            <a:off x="6319599" y="698500"/>
            <a:ext cx="7477601" cy="5765800"/>
          </a:xfrm>
          <a:prstGeom prst="rect">
            <a:avLst/>
          </a:prstGeom>
          <a:noFill/>
          <a:ln/>
        </p:spPr>
        <p:txBody>
          <a:bodyPr wrap="square" rtlCol="0" anchor="t"/>
          <a:lstStyle/>
          <a:p>
            <a:pPr marL="0" indent="0">
              <a:lnSpc>
                <a:spcPts val="6561"/>
              </a:lnSpc>
              <a:buNone/>
            </a:pPr>
            <a:r>
              <a:rPr lang="en-US" sz="4000" b="1" kern="0" spc="-105" dirty="0">
                <a:solidFill>
                  <a:srgbClr val="FF75D3"/>
                </a:solidFill>
                <a:latin typeface="adonis-web" pitchFamily="34" charset="0"/>
                <a:ea typeface="adonis-web" pitchFamily="34" charset="-122"/>
                <a:cs typeface="adonis-web" pitchFamily="34" charset="-120"/>
              </a:rPr>
              <a:t>Transformative Approaches to Physical Education and Education in Higher Learning Institutions: Leveraging Smart Technologies</a:t>
            </a:r>
            <a:endParaRPr lang="en-US" sz="4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677228"/>
            <a:ext cx="5554980" cy="694373"/>
          </a:xfrm>
          <a:prstGeom prst="rect">
            <a:avLst/>
          </a:prstGeom>
          <a:noFill/>
          <a:ln/>
        </p:spPr>
        <p:txBody>
          <a:bodyPr wrap="none" rtlCol="0" anchor="t"/>
          <a:lstStyle/>
          <a:p>
            <a:pPr marL="0" indent="0">
              <a:lnSpc>
                <a:spcPts val="5468"/>
              </a:lnSpc>
              <a:buNone/>
            </a:pPr>
            <a:endParaRPr lang="en-US" sz="4374" dirty="0"/>
          </a:p>
        </p:txBody>
      </p:sp>
      <p:sp>
        <p:nvSpPr>
          <p:cNvPr id="5" name="Text 2"/>
          <p:cNvSpPr/>
          <p:nvPr/>
        </p:nvSpPr>
        <p:spPr>
          <a:xfrm>
            <a:off x="1360048" y="1018203"/>
            <a:ext cx="2553811" cy="6273800"/>
          </a:xfrm>
          <a:prstGeom prst="rect">
            <a:avLst/>
          </a:prstGeom>
          <a:noFill/>
          <a:ln/>
        </p:spPr>
        <p:txBody>
          <a:bodyPr wrap="square" rtlCol="0" anchor="t"/>
          <a:lstStyle/>
          <a:p>
            <a:pPr marL="0" indent="0">
              <a:lnSpc>
                <a:spcPts val="3281"/>
              </a:lnSpc>
              <a:buNone/>
            </a:pPr>
            <a:endParaRPr lang="en-US" sz="2624" dirty="0"/>
          </a:p>
        </p:txBody>
      </p:sp>
      <p:sp>
        <p:nvSpPr>
          <p:cNvPr id="6" name="Text 3"/>
          <p:cNvSpPr/>
          <p:nvPr/>
        </p:nvSpPr>
        <p:spPr>
          <a:xfrm>
            <a:off x="1891189" y="2404586"/>
            <a:ext cx="2553811" cy="4910614"/>
          </a:xfrm>
          <a:prstGeom prst="rect">
            <a:avLst/>
          </a:prstGeom>
          <a:noFill/>
          <a:ln/>
        </p:spPr>
        <p:txBody>
          <a:bodyPr wrap="none" rtlCol="0" anchor="t"/>
          <a:lstStyle/>
          <a:p>
            <a:pPr marL="0" indent="0" algn="l">
              <a:lnSpc>
                <a:spcPts val="2799"/>
              </a:lnSpc>
              <a:buNone/>
            </a:pPr>
            <a:endParaRPr lang="en-US" sz="1750" dirty="0"/>
          </a:p>
        </p:txBody>
      </p:sp>
      <p:sp>
        <p:nvSpPr>
          <p:cNvPr id="7" name="Text 4"/>
          <p:cNvSpPr/>
          <p:nvPr/>
        </p:nvSpPr>
        <p:spPr>
          <a:xfrm>
            <a:off x="1891189" y="2826663"/>
            <a:ext cx="2076807" cy="1421606"/>
          </a:xfrm>
          <a:prstGeom prst="rect">
            <a:avLst/>
          </a:prstGeom>
          <a:noFill/>
          <a:ln/>
        </p:spPr>
        <p:txBody>
          <a:bodyPr wrap="square" rtlCol="0" anchor="t"/>
          <a:lstStyle/>
          <a:p>
            <a:pPr marL="0" indent="0" algn="l">
              <a:lnSpc>
                <a:spcPts val="2799"/>
              </a:lnSpc>
              <a:buNone/>
            </a:pPr>
            <a:endParaRPr lang="en-US" sz="1750" dirty="0"/>
          </a:p>
        </p:txBody>
      </p:sp>
      <p:sp>
        <p:nvSpPr>
          <p:cNvPr id="8" name="Text 5"/>
          <p:cNvSpPr/>
          <p:nvPr/>
        </p:nvSpPr>
        <p:spPr>
          <a:xfrm>
            <a:off x="1891189" y="4603671"/>
            <a:ext cx="2076807" cy="1421606"/>
          </a:xfrm>
          <a:prstGeom prst="rect">
            <a:avLst/>
          </a:prstGeom>
          <a:noFill/>
          <a:ln/>
        </p:spPr>
        <p:txBody>
          <a:bodyPr wrap="square" rtlCol="0" anchor="t"/>
          <a:lstStyle/>
          <a:p>
            <a:pPr marL="0" indent="0" algn="l">
              <a:lnSpc>
                <a:spcPts val="2799"/>
              </a:lnSpc>
              <a:buNone/>
            </a:pPr>
            <a:endParaRPr lang="en-US" sz="1750" dirty="0"/>
          </a:p>
        </p:txBody>
      </p:sp>
      <p:sp>
        <p:nvSpPr>
          <p:cNvPr id="9" name="Text 6"/>
          <p:cNvSpPr/>
          <p:nvPr/>
        </p:nvSpPr>
        <p:spPr>
          <a:xfrm>
            <a:off x="4822388" y="1041400"/>
            <a:ext cx="2607112" cy="5842000"/>
          </a:xfrm>
          <a:prstGeom prst="rect">
            <a:avLst/>
          </a:prstGeom>
          <a:noFill/>
          <a:ln/>
        </p:spPr>
        <p:txBody>
          <a:bodyPr wrap="square" rtlCol="0" anchor="t"/>
          <a:lstStyle/>
          <a:p>
            <a:pPr marL="0" indent="0">
              <a:lnSpc>
                <a:spcPts val="3281"/>
              </a:lnSpc>
              <a:buNone/>
            </a:pPr>
            <a:endParaRPr lang="en-US" sz="2624" dirty="0"/>
          </a:p>
        </p:txBody>
      </p:sp>
      <p:sp>
        <p:nvSpPr>
          <p:cNvPr id="10" name="Text 7"/>
          <p:cNvSpPr/>
          <p:nvPr/>
        </p:nvSpPr>
        <p:spPr>
          <a:xfrm>
            <a:off x="4822388" y="2404586"/>
            <a:ext cx="2076807" cy="355402"/>
          </a:xfrm>
          <a:prstGeom prst="rect">
            <a:avLst/>
          </a:prstGeom>
          <a:noFill/>
          <a:ln/>
        </p:spPr>
        <p:txBody>
          <a:bodyPr wrap="none" rtlCol="0" anchor="t"/>
          <a:lstStyle/>
          <a:p>
            <a:pPr marL="0" indent="0" algn="l">
              <a:lnSpc>
                <a:spcPts val="2799"/>
              </a:lnSpc>
              <a:buNone/>
            </a:pPr>
            <a:endParaRPr lang="en-US" sz="1750" dirty="0"/>
          </a:p>
        </p:txBody>
      </p:sp>
      <p:sp>
        <p:nvSpPr>
          <p:cNvPr id="11" name="Text 8"/>
          <p:cNvSpPr/>
          <p:nvPr/>
        </p:nvSpPr>
        <p:spPr>
          <a:xfrm>
            <a:off x="4822388" y="2826663"/>
            <a:ext cx="2076807" cy="1421606"/>
          </a:xfrm>
          <a:prstGeom prst="rect">
            <a:avLst/>
          </a:prstGeom>
          <a:noFill/>
          <a:ln/>
        </p:spPr>
        <p:txBody>
          <a:bodyPr wrap="square" rtlCol="0" anchor="t"/>
          <a:lstStyle/>
          <a:p>
            <a:pPr marL="0" indent="0" algn="l">
              <a:lnSpc>
                <a:spcPts val="2799"/>
              </a:lnSpc>
              <a:buNone/>
            </a:pPr>
            <a:endParaRPr lang="en-US" sz="1750" dirty="0"/>
          </a:p>
        </p:txBody>
      </p:sp>
      <p:sp>
        <p:nvSpPr>
          <p:cNvPr id="12" name="Text 9"/>
          <p:cNvSpPr/>
          <p:nvPr/>
        </p:nvSpPr>
        <p:spPr>
          <a:xfrm>
            <a:off x="4822388" y="4803577"/>
            <a:ext cx="2076807" cy="1777008"/>
          </a:xfrm>
          <a:prstGeom prst="rect">
            <a:avLst/>
          </a:prstGeom>
          <a:noFill/>
          <a:ln/>
        </p:spPr>
        <p:txBody>
          <a:bodyPr wrap="square" rtlCol="0" anchor="t"/>
          <a:lstStyle/>
          <a:p>
            <a:pPr marL="0" indent="0" algn="l">
              <a:lnSpc>
                <a:spcPts val="2799"/>
              </a:lnSpc>
              <a:buNone/>
            </a:pPr>
            <a:endParaRPr lang="en-US" sz="1750" dirty="0"/>
          </a:p>
        </p:txBody>
      </p:sp>
      <p:sp>
        <p:nvSpPr>
          <p:cNvPr id="13" name="Text 10"/>
          <p:cNvSpPr/>
          <p:nvPr/>
        </p:nvSpPr>
        <p:spPr>
          <a:xfrm>
            <a:off x="7601188" y="1041400"/>
            <a:ext cx="2076807" cy="832961"/>
          </a:xfrm>
          <a:prstGeom prst="rect">
            <a:avLst/>
          </a:prstGeom>
          <a:noFill/>
          <a:ln/>
        </p:spPr>
        <p:txBody>
          <a:bodyPr wrap="square" rtlCol="0" anchor="t"/>
          <a:lstStyle/>
          <a:p>
            <a:pPr marL="0" indent="0">
              <a:lnSpc>
                <a:spcPts val="3281"/>
              </a:lnSpc>
              <a:buNone/>
            </a:pPr>
            <a:endParaRPr lang="en-US" sz="2624" dirty="0"/>
          </a:p>
        </p:txBody>
      </p:sp>
      <p:sp>
        <p:nvSpPr>
          <p:cNvPr id="14" name="Text 11"/>
          <p:cNvSpPr/>
          <p:nvPr/>
        </p:nvSpPr>
        <p:spPr>
          <a:xfrm>
            <a:off x="7601188" y="2471261"/>
            <a:ext cx="2076807" cy="710803"/>
          </a:xfrm>
          <a:prstGeom prst="rect">
            <a:avLst/>
          </a:prstGeom>
          <a:noFill/>
          <a:ln/>
        </p:spPr>
        <p:txBody>
          <a:bodyPr wrap="square" rtlCol="0" anchor="t"/>
          <a:lstStyle/>
          <a:p>
            <a:pPr marL="0" indent="0" algn="l">
              <a:lnSpc>
                <a:spcPts val="2799"/>
              </a:lnSpc>
              <a:buNone/>
            </a:pPr>
            <a:endParaRPr lang="en-US" sz="1750" dirty="0"/>
          </a:p>
        </p:txBody>
      </p:sp>
      <p:sp>
        <p:nvSpPr>
          <p:cNvPr id="15" name="Text 12"/>
          <p:cNvSpPr/>
          <p:nvPr/>
        </p:nvSpPr>
        <p:spPr>
          <a:xfrm>
            <a:off x="7601188" y="3537466"/>
            <a:ext cx="2076807" cy="1421606"/>
          </a:xfrm>
          <a:prstGeom prst="rect">
            <a:avLst/>
          </a:prstGeom>
          <a:noFill/>
          <a:ln/>
        </p:spPr>
        <p:txBody>
          <a:bodyPr wrap="square" rtlCol="0" anchor="t"/>
          <a:lstStyle/>
          <a:p>
            <a:pPr marL="0" indent="0" algn="l">
              <a:lnSpc>
                <a:spcPts val="2799"/>
              </a:lnSpc>
              <a:buNone/>
            </a:pPr>
            <a:endParaRPr lang="en-US" sz="1750" dirty="0"/>
          </a:p>
        </p:txBody>
      </p:sp>
      <p:sp>
        <p:nvSpPr>
          <p:cNvPr id="16" name="Text 13"/>
          <p:cNvSpPr/>
          <p:nvPr/>
        </p:nvSpPr>
        <p:spPr>
          <a:xfrm>
            <a:off x="7601188" y="5308600"/>
            <a:ext cx="2076807" cy="1066205"/>
          </a:xfrm>
          <a:prstGeom prst="rect">
            <a:avLst/>
          </a:prstGeom>
          <a:noFill/>
          <a:ln/>
        </p:spPr>
        <p:txBody>
          <a:bodyPr wrap="square" rtlCol="0" anchor="t"/>
          <a:lstStyle/>
          <a:p>
            <a:pPr marL="0" indent="0" algn="l">
              <a:lnSpc>
                <a:spcPts val="2799"/>
              </a:lnSpc>
              <a:buNone/>
            </a:pPr>
            <a:endParaRPr lang="en-US" sz="1750" dirty="0"/>
          </a:p>
        </p:txBody>
      </p:sp>
      <p:sp>
        <p:nvSpPr>
          <p:cNvPr id="17" name="Text 14"/>
          <p:cNvSpPr/>
          <p:nvPr/>
        </p:nvSpPr>
        <p:spPr>
          <a:xfrm>
            <a:off x="10227588" y="1041400"/>
            <a:ext cx="2076807" cy="832961"/>
          </a:xfrm>
          <a:prstGeom prst="rect">
            <a:avLst/>
          </a:prstGeom>
          <a:noFill/>
          <a:ln/>
        </p:spPr>
        <p:txBody>
          <a:bodyPr wrap="square" rtlCol="0" anchor="t"/>
          <a:lstStyle/>
          <a:p>
            <a:pPr marL="0" indent="0" algn="l">
              <a:lnSpc>
                <a:spcPts val="3281"/>
              </a:lnSpc>
              <a:buNone/>
            </a:pPr>
            <a:endParaRPr lang="en-US" sz="2624" dirty="0"/>
          </a:p>
        </p:txBody>
      </p:sp>
      <p:sp>
        <p:nvSpPr>
          <p:cNvPr id="19" name="Text 16"/>
          <p:cNvSpPr/>
          <p:nvPr/>
        </p:nvSpPr>
        <p:spPr>
          <a:xfrm>
            <a:off x="10227588" y="2826662"/>
            <a:ext cx="2076807" cy="355402"/>
          </a:xfrm>
          <a:prstGeom prst="rect">
            <a:avLst/>
          </a:prstGeom>
          <a:noFill/>
          <a:ln/>
        </p:spPr>
        <p:txBody>
          <a:bodyPr wrap="none" rtlCol="0" anchor="t"/>
          <a:lstStyle/>
          <a:p>
            <a:pPr marL="0" indent="0" algn="l">
              <a:lnSpc>
                <a:spcPts val="2799"/>
              </a:lnSpc>
              <a:buNone/>
            </a:pPr>
            <a:endParaRPr lang="en-US" sz="1750" dirty="0"/>
          </a:p>
        </p:txBody>
      </p:sp>
      <p:sp>
        <p:nvSpPr>
          <p:cNvPr id="20" name="Text 17"/>
          <p:cNvSpPr/>
          <p:nvPr/>
        </p:nvSpPr>
        <p:spPr>
          <a:xfrm>
            <a:off x="10227588" y="3182064"/>
            <a:ext cx="2076807" cy="1421606"/>
          </a:xfrm>
          <a:prstGeom prst="rect">
            <a:avLst/>
          </a:prstGeom>
          <a:noFill/>
          <a:ln/>
        </p:spPr>
        <p:txBody>
          <a:bodyPr wrap="square" rtlCol="0" anchor="t"/>
          <a:lstStyle/>
          <a:p>
            <a:pPr marL="0" indent="0" algn="l">
              <a:lnSpc>
                <a:spcPts val="2799"/>
              </a:lnSpc>
              <a:buNone/>
            </a:pPr>
            <a:endParaRPr lang="en-US" sz="1750" dirty="0"/>
          </a:p>
        </p:txBody>
      </p:sp>
      <p:sp>
        <p:nvSpPr>
          <p:cNvPr id="21" name="Rectangle 20"/>
          <p:cNvSpPr/>
          <p:nvPr/>
        </p:nvSpPr>
        <p:spPr>
          <a:xfrm>
            <a:off x="1326613" y="677228"/>
            <a:ext cx="2043552" cy="6863417"/>
          </a:xfrm>
          <a:prstGeom prst="rect">
            <a:avLst/>
          </a:prstGeom>
        </p:spPr>
        <p:txBody>
          <a:bodyPr wrap="square">
            <a:spAutoFit/>
          </a:bodyPr>
          <a:lstStyle/>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Dr. I</a:t>
            </a:r>
            <a:r>
              <a:rPr lang="en-US" sz="2600" b="1" kern="0" spc="-52" dirty="0" smtClean="0">
                <a:solidFill>
                  <a:srgbClr val="FF75D3"/>
                </a:solidFill>
                <a:latin typeface="adonis-web" pitchFamily="34" charset="0"/>
                <a:ea typeface="adonis-web" pitchFamily="34" charset="-122"/>
                <a:cs typeface="adonis-web" pitchFamily="34" charset="-120"/>
              </a:rPr>
              <a:t>. </a:t>
            </a:r>
            <a:r>
              <a:rPr lang="en-US" sz="2600" b="1" kern="0" spc="-52" dirty="0" smtClean="0">
                <a:solidFill>
                  <a:srgbClr val="FF75D3"/>
                </a:solidFill>
                <a:latin typeface="adonis-web" pitchFamily="34" charset="0"/>
                <a:ea typeface="adonis-web" pitchFamily="34" charset="-122"/>
                <a:cs typeface="adonis-web" pitchFamily="34" charset="-120"/>
              </a:rPr>
              <a:t>M. </a:t>
            </a:r>
            <a:r>
              <a:rPr lang="en-US" sz="2600" b="1" kern="0" spc="-52" dirty="0" smtClean="0">
                <a:solidFill>
                  <a:srgbClr val="FF75D3"/>
                </a:solidFill>
                <a:latin typeface="adonis-web" pitchFamily="34" charset="0"/>
                <a:ea typeface="adonis-web" pitchFamily="34" charset="-122"/>
                <a:cs typeface="adonis-web" pitchFamily="34" charset="-120"/>
              </a:rPr>
              <a:t>MAKKUBHAI</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M.P.Ed., M.A., N.I.S., M.Phil., Ph.D., Ph.D</a:t>
            </a:r>
            <a:r>
              <a:rPr lang="en-US" sz="2000" kern="0" spc="-35" dirty="0" smtClean="0">
                <a:solidFill>
                  <a:srgbClr val="272525"/>
                </a:solidFill>
                <a:latin typeface="Source Sans Pro" pitchFamily="34" charset="0"/>
                <a:ea typeface="Source Sans Pro" pitchFamily="34" charset="-122"/>
                <a:cs typeface="Source Sans Pro" pitchFamily="34" charset="-120"/>
              </a:rPr>
              <a:t>.</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Assistant Professor / Head Department of Physical Education and </a:t>
            </a:r>
            <a:r>
              <a:rPr lang="en-US" sz="2000" kern="0" spc="-35" dirty="0" smtClean="0">
                <a:solidFill>
                  <a:srgbClr val="272525"/>
                </a:solidFill>
                <a:latin typeface="Source Sans Pro" pitchFamily="34" charset="0"/>
                <a:ea typeface="Source Sans Pro" pitchFamily="34" charset="-122"/>
                <a:cs typeface="Source Sans Pro" pitchFamily="34" charset="-120"/>
              </a:rPr>
              <a:t>Sports  </a:t>
            </a:r>
            <a:r>
              <a:rPr lang="en-US" sz="2000" kern="0" spc="-35" dirty="0" smtClean="0">
                <a:solidFill>
                  <a:srgbClr val="272525"/>
                </a:solidFill>
                <a:latin typeface="Source Sans Pro" pitchFamily="34" charset="0"/>
                <a:ea typeface="Source Sans Pro" pitchFamily="34" charset="-122"/>
                <a:cs typeface="Source Sans Pro" pitchFamily="34" charset="-120"/>
              </a:rPr>
              <a:t>Nehru Arts, Science and Commerce College  Karnataka </a:t>
            </a:r>
            <a:r>
              <a:rPr lang="en-US" sz="2000" kern="0" spc="-35" dirty="0" smtClean="0">
                <a:solidFill>
                  <a:srgbClr val="272525"/>
                </a:solidFill>
                <a:latin typeface="Source Sans Pro" pitchFamily="34" charset="0"/>
                <a:ea typeface="Source Sans Pro" pitchFamily="34" charset="-122"/>
                <a:cs typeface="Source Sans Pro" pitchFamily="34" charset="-120"/>
              </a:rPr>
              <a:t>India</a:t>
            </a:r>
            <a:endParaRPr lang="en-US" sz="2000" dirty="0"/>
          </a:p>
        </p:txBody>
      </p:sp>
      <p:sp>
        <p:nvSpPr>
          <p:cNvPr id="23" name="Rectangle 22"/>
          <p:cNvSpPr/>
          <p:nvPr/>
        </p:nvSpPr>
        <p:spPr>
          <a:xfrm>
            <a:off x="3913859" y="677228"/>
            <a:ext cx="2637902" cy="3477875"/>
          </a:xfrm>
          <a:prstGeom prst="rect">
            <a:avLst/>
          </a:prstGeom>
        </p:spPr>
        <p:txBody>
          <a:bodyPr wrap="none">
            <a:spAutoFit/>
          </a:bodyPr>
          <a:lstStyle/>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AVIA KRIPA </a:t>
            </a:r>
            <a:endParaRPr lang="en-US" sz="2600" b="1" kern="0" spc="-52" dirty="0" smtClean="0">
              <a:solidFill>
                <a:srgbClr val="FF75D3"/>
              </a:solidFill>
              <a:latin typeface="adonis-web" pitchFamily="34" charset="0"/>
              <a:ea typeface="adonis-web" pitchFamily="34" charset="-122"/>
              <a:cs typeface="adonis-web" pitchFamily="34" charset="-120"/>
            </a:endParaRPr>
          </a:p>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D’SOUZA</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M..Ed., (Ph.D</a:t>
            </a:r>
            <a:r>
              <a:rPr lang="en-US" sz="2000" kern="0" spc="-35" dirty="0" smtClean="0">
                <a:solidFill>
                  <a:srgbClr val="272525"/>
                </a:solidFill>
                <a:latin typeface="Source Sans Pro" pitchFamily="34" charset="0"/>
                <a:ea typeface="Source Sans Pro" pitchFamily="34" charset="-122"/>
                <a:cs typeface="Source Sans Pro" pitchFamily="34" charset="-120"/>
              </a:rPr>
              <a:t>.)</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Head </a:t>
            </a:r>
            <a:r>
              <a:rPr lang="en-US" sz="2000" kern="0" spc="-35" dirty="0" smtClean="0">
                <a:solidFill>
                  <a:srgbClr val="272525"/>
                </a:solidFill>
                <a:latin typeface="Source Sans Pro" pitchFamily="34" charset="0"/>
                <a:ea typeface="Source Sans Pro" pitchFamily="34" charset="-122"/>
                <a:cs typeface="Source Sans Pro" pitchFamily="34" charset="-120"/>
              </a:rPr>
              <a:t>Mistress</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St. Ann’s High School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err="1" smtClean="0">
                <a:solidFill>
                  <a:srgbClr val="272525"/>
                </a:solidFill>
                <a:latin typeface="Source Sans Pro" pitchFamily="34" charset="0"/>
                <a:ea typeface="Source Sans Pro" pitchFamily="34" charset="-122"/>
                <a:cs typeface="Source Sans Pro" pitchFamily="34" charset="-120"/>
              </a:rPr>
              <a:t>Nelamangala</a:t>
            </a:r>
            <a:r>
              <a:rPr lang="en-US" sz="2000" kern="0" spc="-35" dirty="0" smtClean="0">
                <a:solidFill>
                  <a:srgbClr val="272525"/>
                </a:solidFill>
                <a:latin typeface="Source Sans Pro" pitchFamily="34" charset="0"/>
                <a:ea typeface="Source Sans Pro" pitchFamily="34" charset="-122"/>
                <a:cs typeface="Source Sans Pro" pitchFamily="34" charset="-120"/>
              </a:rPr>
              <a:t>,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err="1" smtClean="0">
                <a:solidFill>
                  <a:srgbClr val="272525"/>
                </a:solidFill>
                <a:latin typeface="Source Sans Pro" pitchFamily="34" charset="0"/>
                <a:ea typeface="Source Sans Pro" pitchFamily="34" charset="-122"/>
                <a:cs typeface="Source Sans Pro" pitchFamily="34" charset="-120"/>
              </a:rPr>
              <a:t>Bengaluru</a:t>
            </a:r>
            <a:r>
              <a:rPr lang="en-US" sz="2000" kern="0" spc="-35" dirty="0" smtClean="0">
                <a:solidFill>
                  <a:srgbClr val="272525"/>
                </a:solidFill>
                <a:latin typeface="Source Sans Pro" pitchFamily="34" charset="0"/>
                <a:ea typeface="Source Sans Pro" pitchFamily="34" charset="-122"/>
                <a:cs typeface="Source Sans Pro" pitchFamily="34" charset="-120"/>
              </a:rPr>
              <a:t> </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Karnataka India</a:t>
            </a:r>
            <a:endParaRPr lang="en-US" sz="2000" dirty="0"/>
          </a:p>
        </p:txBody>
      </p:sp>
      <p:sp>
        <p:nvSpPr>
          <p:cNvPr id="25" name="Rectangle 24"/>
          <p:cNvSpPr/>
          <p:nvPr/>
        </p:nvSpPr>
        <p:spPr>
          <a:xfrm>
            <a:off x="7103656" y="677228"/>
            <a:ext cx="3071995" cy="4747453"/>
          </a:xfrm>
          <a:prstGeom prst="rect">
            <a:avLst/>
          </a:prstGeom>
        </p:spPr>
        <p:txBody>
          <a:bodyPr wrap="none">
            <a:spAutoFit/>
          </a:bodyPr>
          <a:lstStyle/>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Prof. </a:t>
            </a:r>
            <a:endParaRPr lang="en-US" sz="2600" b="1" kern="0" spc="-52" dirty="0" smtClean="0">
              <a:solidFill>
                <a:srgbClr val="FF75D3"/>
              </a:solidFill>
              <a:latin typeface="adonis-web" pitchFamily="34" charset="0"/>
              <a:ea typeface="adonis-web" pitchFamily="34" charset="-122"/>
              <a:cs typeface="adonis-web" pitchFamily="34" charset="-120"/>
            </a:endParaRPr>
          </a:p>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K</a:t>
            </a:r>
            <a:r>
              <a:rPr lang="en-US" sz="2600" b="1" kern="0" spc="-52" dirty="0" smtClean="0">
                <a:solidFill>
                  <a:srgbClr val="FF75D3"/>
                </a:solidFill>
                <a:latin typeface="adonis-web" pitchFamily="34" charset="0"/>
                <a:ea typeface="adonis-web" pitchFamily="34" charset="-122"/>
                <a:cs typeface="adonis-web" pitchFamily="34" charset="-120"/>
              </a:rPr>
              <a:t>. </a:t>
            </a:r>
            <a:r>
              <a:rPr lang="en-US" sz="2600" b="1" kern="0" spc="-52" dirty="0" smtClean="0">
                <a:solidFill>
                  <a:srgbClr val="FF75D3"/>
                </a:solidFill>
                <a:latin typeface="adonis-web" pitchFamily="34" charset="0"/>
                <a:ea typeface="adonis-web" pitchFamily="34" charset="-122"/>
                <a:cs typeface="adonis-web" pitchFamily="34" charset="-120"/>
              </a:rPr>
              <a:t>KALEEMULLA</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M.P.Ed., M.Phil., (Ph.D</a:t>
            </a:r>
            <a:r>
              <a:rPr lang="en-US" sz="2000" kern="0" spc="-35" dirty="0" smtClean="0">
                <a:solidFill>
                  <a:srgbClr val="272525"/>
                </a:solidFill>
                <a:latin typeface="Source Sans Pro" pitchFamily="34" charset="0"/>
                <a:ea typeface="Source Sans Pro" pitchFamily="34" charset="-122"/>
                <a:cs typeface="Source Sans Pro" pitchFamily="34" charset="-120"/>
              </a:rPr>
              <a:t>.)</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Assistant Professor </a:t>
            </a:r>
            <a:r>
              <a:rPr lang="en-US" sz="2000" kern="0" spc="-35" dirty="0" smtClean="0">
                <a:solidFill>
                  <a:srgbClr val="272525"/>
                </a:solidFill>
                <a:latin typeface="Source Sans Pro" pitchFamily="34" charset="0"/>
                <a:ea typeface="Source Sans Pro" pitchFamily="34" charset="-122"/>
                <a:cs typeface="Source Sans Pro" pitchFamily="34" charset="-120"/>
              </a:rPr>
              <a:t>/ </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Head </a:t>
            </a:r>
            <a:r>
              <a:rPr lang="en-US" sz="2000" kern="0" spc="-35" dirty="0" smtClean="0">
                <a:solidFill>
                  <a:srgbClr val="272525"/>
                </a:solidFill>
                <a:latin typeface="Source Sans Pro" pitchFamily="34" charset="0"/>
                <a:ea typeface="Source Sans Pro" pitchFamily="34" charset="-122"/>
                <a:cs typeface="Source Sans Pro" pitchFamily="34" charset="-120"/>
              </a:rPr>
              <a:t>Department of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Physical Education </a:t>
            </a:r>
            <a:r>
              <a:rPr lang="en-US" sz="2000" kern="0" spc="-35" dirty="0" smtClean="0">
                <a:solidFill>
                  <a:srgbClr val="272525"/>
                </a:solidFill>
                <a:latin typeface="Source Sans Pro" pitchFamily="34" charset="0"/>
                <a:ea typeface="Source Sans Pro" pitchFamily="34" charset="-122"/>
                <a:cs typeface="Source Sans Pro" pitchFamily="34" charset="-120"/>
              </a:rPr>
              <a:t>and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Sports </a:t>
            </a:r>
            <a:r>
              <a:rPr lang="en-US" sz="2000" kern="0" spc="-35" dirty="0" err="1" smtClean="0">
                <a:solidFill>
                  <a:srgbClr val="272525"/>
                </a:solidFill>
                <a:latin typeface="Source Sans Pro" pitchFamily="34" charset="0"/>
                <a:ea typeface="Source Sans Pro" pitchFamily="34" charset="-122"/>
                <a:cs typeface="Source Sans Pro" pitchFamily="34" charset="-120"/>
              </a:rPr>
              <a:t>Anjuman</a:t>
            </a:r>
            <a:r>
              <a:rPr lang="en-US" sz="2000" kern="0" spc="-35" dirty="0" smtClean="0">
                <a:solidFill>
                  <a:srgbClr val="272525"/>
                </a:solidFill>
                <a:latin typeface="Source Sans Pro" pitchFamily="34" charset="0"/>
                <a:ea typeface="Source Sans Pro" pitchFamily="34" charset="-122"/>
                <a:cs typeface="Source Sans Pro" pitchFamily="34" charset="-120"/>
              </a:rPr>
              <a:t> </a:t>
            </a:r>
            <a:r>
              <a:rPr lang="en-US" sz="2000" kern="0" spc="-35" dirty="0" smtClean="0">
                <a:solidFill>
                  <a:srgbClr val="272525"/>
                </a:solidFill>
                <a:latin typeface="Source Sans Pro" pitchFamily="34" charset="0"/>
                <a:ea typeface="Source Sans Pro" pitchFamily="34" charset="-122"/>
                <a:cs typeface="Source Sans Pro" pitchFamily="34" charset="-120"/>
              </a:rPr>
              <a:t>Arts,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Science</a:t>
            </a:r>
            <a:r>
              <a:rPr lang="en-US" sz="2000" kern="0" spc="-35" dirty="0" smtClean="0">
                <a:solidFill>
                  <a:srgbClr val="272525"/>
                </a:solidFill>
                <a:latin typeface="Source Sans Pro" pitchFamily="34" charset="0"/>
                <a:ea typeface="Source Sans Pro" pitchFamily="34" charset="-122"/>
                <a:cs typeface="Source Sans Pro" pitchFamily="34" charset="-120"/>
              </a:rPr>
              <a:t>, </a:t>
            </a:r>
            <a:r>
              <a:rPr lang="en-US" sz="2000" kern="0" spc="-35" dirty="0" smtClean="0">
                <a:solidFill>
                  <a:srgbClr val="272525"/>
                </a:solidFill>
                <a:latin typeface="Source Sans Pro" pitchFamily="34" charset="0"/>
                <a:ea typeface="Source Sans Pro" pitchFamily="34" charset="-122"/>
                <a:cs typeface="Source Sans Pro" pitchFamily="34" charset="-120"/>
              </a:rPr>
              <a:t>Commerce </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College and P</a:t>
            </a:r>
            <a:r>
              <a:rPr lang="en-US" sz="2000" kern="0" spc="-35" dirty="0" smtClean="0">
                <a:solidFill>
                  <a:srgbClr val="272525"/>
                </a:solidFill>
                <a:latin typeface="Source Sans Pro" pitchFamily="34" charset="0"/>
                <a:ea typeface="Source Sans Pro" pitchFamily="34" charset="-122"/>
                <a:cs typeface="Source Sans Pro" pitchFamily="34" charset="-120"/>
              </a:rPr>
              <a:t>. G. Centre,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err="1" smtClean="0">
                <a:solidFill>
                  <a:srgbClr val="272525"/>
                </a:solidFill>
                <a:latin typeface="Source Sans Pro" pitchFamily="34" charset="0"/>
                <a:ea typeface="Source Sans Pro" pitchFamily="34" charset="-122"/>
                <a:cs typeface="Source Sans Pro" pitchFamily="34" charset="-120"/>
              </a:rPr>
              <a:t>Anjuman</a:t>
            </a:r>
            <a:r>
              <a:rPr lang="en-US" sz="2000" kern="0" spc="-35" dirty="0" smtClean="0">
                <a:solidFill>
                  <a:srgbClr val="272525"/>
                </a:solidFill>
                <a:latin typeface="Source Sans Pro" pitchFamily="34" charset="0"/>
                <a:ea typeface="Source Sans Pro" pitchFamily="34" charset="-122"/>
                <a:cs typeface="Source Sans Pro" pitchFamily="34" charset="-120"/>
              </a:rPr>
              <a:t> Abad,</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Karnataka</a:t>
            </a:r>
            <a:r>
              <a:rPr lang="en-US" sz="2000" b="1" kern="0" spc="-35" dirty="0" smtClean="0">
                <a:solidFill>
                  <a:srgbClr val="272525"/>
                </a:solidFill>
                <a:latin typeface="Source Sans Pro" pitchFamily="34" charset="0"/>
                <a:ea typeface="Source Sans Pro" pitchFamily="34" charset="-122"/>
                <a:cs typeface="Source Sans Pro" pitchFamily="34" charset="-120"/>
              </a:rPr>
              <a:t> </a:t>
            </a:r>
            <a:r>
              <a:rPr lang="en-US" sz="2000" kern="0" spc="-35" dirty="0" smtClean="0">
                <a:solidFill>
                  <a:srgbClr val="272525"/>
                </a:solidFill>
                <a:latin typeface="Source Sans Pro" pitchFamily="34" charset="0"/>
                <a:ea typeface="Source Sans Pro" pitchFamily="34" charset="-122"/>
                <a:cs typeface="Source Sans Pro" pitchFamily="34" charset="-120"/>
              </a:rPr>
              <a:t>India</a:t>
            </a:r>
            <a:endParaRPr lang="en-US" sz="2000" dirty="0"/>
          </a:p>
        </p:txBody>
      </p:sp>
      <p:sp>
        <p:nvSpPr>
          <p:cNvPr id="26" name="Rectangle 25"/>
          <p:cNvSpPr/>
          <p:nvPr/>
        </p:nvSpPr>
        <p:spPr>
          <a:xfrm>
            <a:off x="10802734" y="702603"/>
            <a:ext cx="3382016" cy="4324261"/>
          </a:xfrm>
          <a:prstGeom prst="rect">
            <a:avLst/>
          </a:prstGeom>
        </p:spPr>
        <p:txBody>
          <a:bodyPr wrap="none">
            <a:spAutoFit/>
          </a:bodyPr>
          <a:lstStyle/>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Prof. </a:t>
            </a:r>
            <a:endParaRPr lang="en-US" sz="2600" b="1" kern="0" spc="-52" dirty="0" smtClean="0">
              <a:solidFill>
                <a:srgbClr val="FF75D3"/>
              </a:solidFill>
              <a:latin typeface="adonis-web" pitchFamily="34" charset="0"/>
              <a:ea typeface="adonis-web" pitchFamily="34" charset="-122"/>
              <a:cs typeface="adonis-web" pitchFamily="34" charset="-120"/>
            </a:endParaRPr>
          </a:p>
          <a:p>
            <a:pPr>
              <a:lnSpc>
                <a:spcPts val="3281"/>
              </a:lnSpc>
            </a:pPr>
            <a:r>
              <a:rPr lang="en-US" sz="2600" b="1" kern="0" spc="-52" dirty="0" smtClean="0">
                <a:solidFill>
                  <a:srgbClr val="FF75D3"/>
                </a:solidFill>
                <a:latin typeface="adonis-web" pitchFamily="34" charset="0"/>
                <a:ea typeface="adonis-web" pitchFamily="34" charset="-122"/>
                <a:cs typeface="adonis-web" pitchFamily="34" charset="-120"/>
              </a:rPr>
              <a:t>SHARADAMMA </a:t>
            </a:r>
            <a:r>
              <a:rPr lang="en-US" sz="2600" b="1" kern="0" spc="-52" dirty="0" smtClean="0">
                <a:solidFill>
                  <a:srgbClr val="FF75D3"/>
                </a:solidFill>
                <a:latin typeface="adonis-web" pitchFamily="34" charset="0"/>
                <a:ea typeface="adonis-web" pitchFamily="34" charset="-122"/>
                <a:cs typeface="adonis-web" pitchFamily="34" charset="-120"/>
              </a:rPr>
              <a:t>B</a:t>
            </a:r>
            <a:r>
              <a:rPr lang="en-US" sz="2600" b="1" kern="0" spc="-52" dirty="0" smtClean="0">
                <a:solidFill>
                  <a:srgbClr val="FF75D3"/>
                </a:solidFill>
                <a:latin typeface="adonis-web" pitchFamily="34" charset="0"/>
                <a:ea typeface="adonis-web" pitchFamily="34" charset="-122"/>
                <a:cs typeface="adonis-web" pitchFamily="34" charset="-120"/>
              </a:rPr>
              <a:t>.</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M.P.Ed., M.Phil., (Ph.D</a:t>
            </a:r>
            <a:r>
              <a:rPr lang="en-US" sz="2000" kern="0" spc="-35" dirty="0" smtClean="0">
                <a:solidFill>
                  <a:srgbClr val="272525"/>
                </a:solidFill>
                <a:latin typeface="Source Sans Pro" pitchFamily="34" charset="0"/>
                <a:ea typeface="Source Sans Pro" pitchFamily="34" charset="-122"/>
                <a:cs typeface="Source Sans Pro" pitchFamily="34" charset="-120"/>
              </a:rPr>
              <a:t>.)</a:t>
            </a: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Assistant Professor /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Head </a:t>
            </a:r>
            <a:r>
              <a:rPr lang="en-US" sz="2000" kern="0" spc="-35" dirty="0" smtClean="0">
                <a:solidFill>
                  <a:srgbClr val="272525"/>
                </a:solidFill>
                <a:latin typeface="Source Sans Pro" pitchFamily="34" charset="0"/>
                <a:ea typeface="Source Sans Pro" pitchFamily="34" charset="-122"/>
                <a:cs typeface="Source Sans Pro" pitchFamily="34" charset="-120"/>
              </a:rPr>
              <a:t>Department of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Physical </a:t>
            </a:r>
            <a:r>
              <a:rPr lang="en-US" sz="2000" kern="0" spc="-35" dirty="0" smtClean="0">
                <a:solidFill>
                  <a:srgbClr val="272525"/>
                </a:solidFill>
                <a:latin typeface="Source Sans Pro" pitchFamily="34" charset="0"/>
                <a:ea typeface="Source Sans Pro" pitchFamily="34" charset="-122"/>
                <a:cs typeface="Source Sans Pro" pitchFamily="34" charset="-120"/>
              </a:rPr>
              <a:t>Education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And Sports </a:t>
            </a:r>
            <a:r>
              <a:rPr lang="en-US" sz="2000" kern="0" spc="-35" dirty="0" smtClean="0">
                <a:solidFill>
                  <a:srgbClr val="272525"/>
                </a:solidFill>
                <a:latin typeface="Source Sans Pro" pitchFamily="34" charset="0"/>
                <a:ea typeface="Source Sans Pro" pitchFamily="34" charset="-122"/>
                <a:cs typeface="Source Sans Pro" pitchFamily="34" charset="-120"/>
              </a:rPr>
              <a:t>Government </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kern="0" spc="-35" dirty="0" smtClean="0">
                <a:solidFill>
                  <a:srgbClr val="272525"/>
                </a:solidFill>
                <a:latin typeface="Source Sans Pro" pitchFamily="34" charset="0"/>
                <a:ea typeface="Source Sans Pro" pitchFamily="34" charset="-122"/>
                <a:cs typeface="Source Sans Pro" pitchFamily="34" charset="-120"/>
              </a:rPr>
              <a:t>First </a:t>
            </a:r>
            <a:r>
              <a:rPr lang="en-US" sz="2000" kern="0" spc="-35" dirty="0" smtClean="0">
                <a:solidFill>
                  <a:srgbClr val="272525"/>
                </a:solidFill>
                <a:latin typeface="Source Sans Pro" pitchFamily="34" charset="0"/>
                <a:ea typeface="Source Sans Pro" pitchFamily="34" charset="-122"/>
                <a:cs typeface="Source Sans Pro" pitchFamily="34" charset="-120"/>
              </a:rPr>
              <a:t>Grade </a:t>
            </a:r>
            <a:r>
              <a:rPr lang="en-US" sz="2000" kern="0" spc="-35" dirty="0" smtClean="0">
                <a:solidFill>
                  <a:srgbClr val="272525"/>
                </a:solidFill>
                <a:latin typeface="Source Sans Pro" pitchFamily="34" charset="0"/>
                <a:ea typeface="Source Sans Pro" pitchFamily="34" charset="-122"/>
                <a:cs typeface="Source Sans Pro" pitchFamily="34" charset="-120"/>
              </a:rPr>
              <a:t>College </a:t>
            </a:r>
          </a:p>
          <a:p>
            <a:pPr>
              <a:lnSpc>
                <a:spcPts val="3281"/>
              </a:lnSpc>
            </a:pPr>
            <a:r>
              <a:rPr lang="en-US" sz="2000" kern="0" spc="-35" dirty="0" err="1" smtClean="0">
                <a:solidFill>
                  <a:srgbClr val="272525"/>
                </a:solidFill>
                <a:latin typeface="Source Sans Pro" pitchFamily="34" charset="0"/>
                <a:ea typeface="Source Sans Pro" pitchFamily="34" charset="-122"/>
                <a:cs typeface="Source Sans Pro" pitchFamily="34" charset="-120"/>
              </a:rPr>
              <a:t>Gauribidanur</a:t>
            </a:r>
            <a:r>
              <a:rPr lang="en-US" sz="2000" kern="0" spc="-35" dirty="0" smtClean="0">
                <a:solidFill>
                  <a:srgbClr val="272525"/>
                </a:solidFill>
                <a:latin typeface="Source Sans Pro" pitchFamily="34" charset="0"/>
                <a:ea typeface="Source Sans Pro" pitchFamily="34" charset="-122"/>
                <a:cs typeface="Source Sans Pro" pitchFamily="34" charset="-120"/>
              </a:rPr>
              <a:t>, </a:t>
            </a:r>
            <a:r>
              <a:rPr lang="en-US" sz="2000" kern="0" spc="-35" dirty="0" err="1" smtClean="0">
                <a:solidFill>
                  <a:srgbClr val="272525"/>
                </a:solidFill>
                <a:latin typeface="Source Sans Pro" pitchFamily="34" charset="0"/>
                <a:ea typeface="Source Sans Pro" pitchFamily="34" charset="-122"/>
                <a:cs typeface="Source Sans Pro" pitchFamily="34" charset="-120"/>
              </a:rPr>
              <a:t>Chikkaballapur</a:t>
            </a:r>
            <a:endParaRPr lang="en-US" sz="2000" kern="0" spc="-35" dirty="0" smtClean="0">
              <a:solidFill>
                <a:srgbClr val="272525"/>
              </a:solidFill>
              <a:latin typeface="Source Sans Pro" pitchFamily="34" charset="0"/>
              <a:ea typeface="Source Sans Pro" pitchFamily="34" charset="-122"/>
              <a:cs typeface="Source Sans Pro" pitchFamily="34" charset="-120"/>
            </a:endParaRPr>
          </a:p>
          <a:p>
            <a:pPr>
              <a:lnSpc>
                <a:spcPts val="3281"/>
              </a:lnSpc>
            </a:pPr>
            <a:r>
              <a:rPr lang="en-US" sz="2000" b="1" kern="0" spc="-35" dirty="0" smtClean="0">
                <a:solidFill>
                  <a:srgbClr val="272525"/>
                </a:solidFill>
                <a:latin typeface="Source Sans Pro" pitchFamily="34" charset="0"/>
                <a:ea typeface="Source Sans Pro" pitchFamily="34" charset="-122"/>
                <a:cs typeface="Source Sans Pro" pitchFamily="34" charset="-120"/>
              </a:rPr>
              <a:t> </a:t>
            </a:r>
            <a:r>
              <a:rPr lang="en-US" sz="2000" kern="0" spc="-35" dirty="0" smtClean="0">
                <a:solidFill>
                  <a:srgbClr val="272525"/>
                </a:solidFill>
                <a:latin typeface="Source Sans Pro" pitchFamily="34" charset="0"/>
                <a:ea typeface="Source Sans Pro" pitchFamily="34" charset="-122"/>
                <a:cs typeface="Source Sans Pro" pitchFamily="34" charset="-120"/>
              </a:rPr>
              <a:t>Karnataka </a:t>
            </a:r>
            <a:r>
              <a:rPr lang="en-US" sz="2000" kern="0" spc="-35" dirty="0" smtClean="0">
                <a:solidFill>
                  <a:srgbClr val="272525"/>
                </a:solidFill>
                <a:latin typeface="Source Sans Pro" pitchFamily="34" charset="0"/>
                <a:ea typeface="Source Sans Pro" pitchFamily="34" charset="-122"/>
                <a:cs typeface="Source Sans Pro" pitchFamily="34" charset="-120"/>
              </a:rPr>
              <a:t>India</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736600"/>
            <a:ext cx="5554980" cy="694373"/>
          </a:xfrm>
          <a:prstGeom prst="rect">
            <a:avLst/>
          </a:prstGeom>
          <a:noFill/>
          <a:ln/>
        </p:spPr>
        <p:txBody>
          <a:bodyPr wrap="non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Introduction</a:t>
            </a:r>
            <a:endParaRPr lang="en-US" sz="4374" dirty="0"/>
          </a:p>
        </p:txBody>
      </p:sp>
      <p:sp>
        <p:nvSpPr>
          <p:cNvPr id="5" name="Text 2"/>
          <p:cNvSpPr/>
          <p:nvPr/>
        </p:nvSpPr>
        <p:spPr>
          <a:xfrm>
            <a:off x="2348389" y="1816100"/>
            <a:ext cx="9933503" cy="4470400"/>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In the contemporary landscape of higher education, the convergence of digital technologies and pedagogical innovation has ushered in a new era of transformative approaches to teaching and learning. Across various disciplines, educators are increasingly leveraging smart technologies to enhance educational experiences, promote student engagement, and achieve learning outcomes. One area where this transformation is particularly evident is in the domain of physical education within higher learning institutions. Traditional models of physical education instruction are being re-imagined and revitalized through the integration of smart technologies, offering unprecedented opportunities for both educators and students. The aim of this research paper is to explore the multifaceted dimensions of leveraging smart technologies to advance physical education and education more broadly in higher learning institutions. By examining current trends, research findings, and practical implementations, this paper seeks to provide insights into the potential benefits, challenges, and implications of adopting transformative approaches in this domain.</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3657600" cy="8229600"/>
          </a:xfrm>
          <a:prstGeom prst="rect">
            <a:avLst/>
          </a:prstGeom>
        </p:spPr>
      </p:pic>
      <p:sp>
        <p:nvSpPr>
          <p:cNvPr id="5" name="Text 1"/>
          <p:cNvSpPr/>
          <p:nvPr/>
        </p:nvSpPr>
        <p:spPr>
          <a:xfrm>
            <a:off x="4490799" y="889000"/>
            <a:ext cx="9306401" cy="1388745"/>
          </a:xfrm>
          <a:prstGeom prst="rect">
            <a:avLst/>
          </a:prstGeom>
          <a:noFill/>
          <a:ln/>
        </p:spPr>
        <p:txBody>
          <a:bodyPr wrap="squar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Personalized and Adaptive Learning Experiences</a:t>
            </a:r>
            <a:endParaRPr lang="en-US" sz="4374" dirty="0"/>
          </a:p>
        </p:txBody>
      </p:sp>
      <p:sp>
        <p:nvSpPr>
          <p:cNvPr id="6" name="Shape 2"/>
          <p:cNvSpPr/>
          <p:nvPr/>
        </p:nvSpPr>
        <p:spPr>
          <a:xfrm>
            <a:off x="4490799" y="3895725"/>
            <a:ext cx="499943" cy="499943"/>
          </a:xfrm>
          <a:prstGeom prst="roundRect">
            <a:avLst>
              <a:gd name="adj" fmla="val 20000"/>
            </a:avLst>
          </a:prstGeom>
          <a:solidFill>
            <a:srgbClr val="EBD0FB"/>
          </a:solidFill>
          <a:ln w="7620">
            <a:solidFill>
              <a:srgbClr val="D1B6E1"/>
            </a:solidFill>
            <a:prstDash val="solid"/>
          </a:ln>
        </p:spPr>
      </p:sp>
      <p:sp>
        <p:nvSpPr>
          <p:cNvPr id="7" name="Text 3"/>
          <p:cNvSpPr/>
          <p:nvPr/>
        </p:nvSpPr>
        <p:spPr>
          <a:xfrm>
            <a:off x="4649272" y="3937397"/>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1</a:t>
            </a:r>
            <a:endParaRPr lang="en-US" sz="2624" dirty="0"/>
          </a:p>
        </p:txBody>
      </p:sp>
      <p:sp>
        <p:nvSpPr>
          <p:cNvPr id="8" name="Text 4"/>
          <p:cNvSpPr/>
          <p:nvPr/>
        </p:nvSpPr>
        <p:spPr>
          <a:xfrm>
            <a:off x="5212913" y="3972044"/>
            <a:ext cx="2917269"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Role of Wearable Devices</a:t>
            </a:r>
            <a:endParaRPr lang="en-US" sz="2187" dirty="0"/>
          </a:p>
        </p:txBody>
      </p:sp>
      <p:sp>
        <p:nvSpPr>
          <p:cNvPr id="9" name="Text 5"/>
          <p:cNvSpPr/>
          <p:nvPr/>
        </p:nvSpPr>
        <p:spPr>
          <a:xfrm>
            <a:off x="5212913" y="4452461"/>
            <a:ext cx="3820001" cy="1777008"/>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Wearable technologies such as fitness trackers, smart watches, and heart rate monitors enable students to quantify their performance, set personalized goals, and monitor progress over time.</a:t>
            </a:r>
            <a:endParaRPr lang="en-US" sz="1750" dirty="0"/>
          </a:p>
        </p:txBody>
      </p:sp>
      <p:sp>
        <p:nvSpPr>
          <p:cNvPr id="10" name="Shape 6"/>
          <p:cNvSpPr/>
          <p:nvPr/>
        </p:nvSpPr>
        <p:spPr>
          <a:xfrm>
            <a:off x="9255085" y="3895725"/>
            <a:ext cx="499943" cy="499943"/>
          </a:xfrm>
          <a:prstGeom prst="roundRect">
            <a:avLst>
              <a:gd name="adj" fmla="val 20000"/>
            </a:avLst>
          </a:prstGeom>
          <a:solidFill>
            <a:srgbClr val="EBD0FB"/>
          </a:solidFill>
          <a:ln w="7620">
            <a:solidFill>
              <a:srgbClr val="D1B6E1"/>
            </a:solidFill>
            <a:prstDash val="solid"/>
          </a:ln>
        </p:spPr>
      </p:sp>
      <p:sp>
        <p:nvSpPr>
          <p:cNvPr id="11" name="Text 7"/>
          <p:cNvSpPr/>
          <p:nvPr/>
        </p:nvSpPr>
        <p:spPr>
          <a:xfrm>
            <a:off x="9413558" y="3937397"/>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2</a:t>
            </a:r>
            <a:endParaRPr lang="en-US" sz="2624" dirty="0"/>
          </a:p>
        </p:txBody>
      </p:sp>
      <p:sp>
        <p:nvSpPr>
          <p:cNvPr id="12" name="Text 8"/>
          <p:cNvSpPr/>
          <p:nvPr/>
        </p:nvSpPr>
        <p:spPr>
          <a:xfrm>
            <a:off x="9977199" y="3972044"/>
            <a:ext cx="3530679"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Opportunities for Gamification</a:t>
            </a:r>
            <a:endParaRPr lang="en-US" sz="2187" dirty="0"/>
          </a:p>
        </p:txBody>
      </p:sp>
      <p:sp>
        <p:nvSpPr>
          <p:cNvPr id="13" name="Text 9"/>
          <p:cNvSpPr/>
          <p:nvPr/>
        </p:nvSpPr>
        <p:spPr>
          <a:xfrm>
            <a:off x="9977199" y="4452461"/>
            <a:ext cx="3820001" cy="1777008"/>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Wearable devices offer opportunities for gamification, social interaction, and immersive experiences, enhancing motivation and engagement among students.</a:t>
            </a:r>
            <a:endParaRPr lang="en-US" sz="1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55890" y="1143000"/>
            <a:ext cx="9933503" cy="1388745"/>
          </a:xfrm>
          <a:prstGeom prst="rect">
            <a:avLst/>
          </a:prstGeom>
          <a:noFill/>
          <a:ln/>
        </p:spPr>
        <p:txBody>
          <a:bodyPr wrap="squar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Challenges in Traditional Physical Education</a:t>
            </a:r>
            <a:endParaRPr lang="en-US" sz="4374" dirty="0"/>
          </a:p>
        </p:txBody>
      </p:sp>
      <p:sp>
        <p:nvSpPr>
          <p:cNvPr id="5" name="Text 2"/>
          <p:cNvSpPr/>
          <p:nvPr/>
        </p:nvSpPr>
        <p:spPr>
          <a:xfrm>
            <a:off x="2355890" y="2971800"/>
            <a:ext cx="2777490" cy="347186"/>
          </a:xfrm>
          <a:prstGeom prst="rect">
            <a:avLst/>
          </a:prstGeom>
          <a:noFill/>
          <a:ln/>
        </p:spPr>
        <p:txBody>
          <a:bodyPr wrap="none" rtlCol="0" anchor="t"/>
          <a:lstStyle/>
          <a:p>
            <a:pPr marL="0" indent="0">
              <a:lnSpc>
                <a:spcPts val="2734"/>
              </a:lnSpc>
              <a:buNone/>
            </a:pPr>
            <a:r>
              <a:rPr lang="en-US" sz="2187" b="1" kern="0" spc="-44" dirty="0">
                <a:solidFill>
                  <a:srgbClr val="FF75D3"/>
                </a:solidFill>
                <a:latin typeface="adonis-web" pitchFamily="34" charset="0"/>
                <a:ea typeface="adonis-web" pitchFamily="34" charset="-122"/>
                <a:cs typeface="adonis-web" pitchFamily="34" charset="-120"/>
              </a:rPr>
              <a:t>Classroom Haphazard</a:t>
            </a:r>
            <a:endParaRPr lang="en-US" sz="2187" dirty="0"/>
          </a:p>
        </p:txBody>
      </p:sp>
      <p:sp>
        <p:nvSpPr>
          <p:cNvPr id="6" name="Text 3"/>
          <p:cNvSpPr/>
          <p:nvPr/>
        </p:nvSpPr>
        <p:spPr>
          <a:xfrm>
            <a:off x="2195989" y="3695700"/>
            <a:ext cx="4695706" cy="2057400"/>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Physical education, education classes are often regarded as unimportant classes by students, which is closely related to the examination-oriented education students received in the early days.</a:t>
            </a:r>
            <a:endParaRPr lang="en-US" sz="1750" dirty="0"/>
          </a:p>
        </p:txBody>
      </p:sp>
      <p:sp>
        <p:nvSpPr>
          <p:cNvPr id="7" name="Text 4"/>
          <p:cNvSpPr/>
          <p:nvPr/>
        </p:nvSpPr>
        <p:spPr>
          <a:xfrm>
            <a:off x="7809587" y="2971800"/>
            <a:ext cx="2921437" cy="347186"/>
          </a:xfrm>
          <a:prstGeom prst="rect">
            <a:avLst/>
          </a:prstGeom>
          <a:noFill/>
          <a:ln/>
        </p:spPr>
        <p:txBody>
          <a:bodyPr wrap="none" rtlCol="0" anchor="t"/>
          <a:lstStyle/>
          <a:p>
            <a:pPr marL="0" indent="0">
              <a:lnSpc>
                <a:spcPts val="2734"/>
              </a:lnSpc>
              <a:buNone/>
            </a:pPr>
            <a:r>
              <a:rPr lang="en-US" sz="2187" b="1" kern="0" spc="-44" dirty="0">
                <a:solidFill>
                  <a:srgbClr val="FF75D3"/>
                </a:solidFill>
                <a:latin typeface="adonis-web" pitchFamily="34" charset="0"/>
                <a:ea typeface="adonis-web" pitchFamily="34" charset="-122"/>
                <a:cs typeface="adonis-web" pitchFamily="34" charset="-120"/>
              </a:rPr>
              <a:t>Students' Exercise Habits</a:t>
            </a:r>
            <a:endParaRPr lang="en-US" sz="2187" dirty="0"/>
          </a:p>
        </p:txBody>
      </p:sp>
      <p:sp>
        <p:nvSpPr>
          <p:cNvPr id="8" name="Text 5"/>
          <p:cNvSpPr/>
          <p:nvPr/>
        </p:nvSpPr>
        <p:spPr>
          <a:xfrm>
            <a:off x="7809587" y="3695700"/>
            <a:ext cx="4695706" cy="1066205"/>
          </a:xfrm>
          <a:prstGeom prst="rect">
            <a:avLst/>
          </a:prstGeom>
          <a:noFill/>
          <a:ln/>
        </p:spPr>
        <p:txBody>
          <a:bodyPr wrap="square" rtlCol="0" anchor="t"/>
          <a:lstStyle/>
          <a:p>
            <a:pPr marL="0" indent="0" algn="just">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College students have not developed good exercise habits, which is closely related to their daily routines and daily habits.</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0" y="0"/>
            <a:ext cx="14630400" cy="8229600"/>
          </a:xfrm>
          <a:prstGeom prst="rect">
            <a:avLst/>
          </a:prstGeom>
        </p:spPr>
      </p:pic>
      <p:sp>
        <p:nvSpPr>
          <p:cNvPr id="5" name="Shape 1"/>
          <p:cNvSpPr/>
          <p:nvPr/>
        </p:nvSpPr>
        <p:spPr>
          <a:xfrm>
            <a:off x="0" y="0"/>
            <a:ext cx="14630400" cy="8229600"/>
          </a:xfrm>
          <a:prstGeom prst="rect">
            <a:avLst/>
          </a:prstGeom>
          <a:solidFill>
            <a:srgbClr val="FFFFFF">
              <a:alpha val="85000"/>
            </a:srgbClr>
          </a:solidFill>
          <a:ln/>
        </p:spPr>
      </p:sp>
      <p:sp>
        <p:nvSpPr>
          <p:cNvPr id="6" name="Text 2"/>
          <p:cNvSpPr/>
          <p:nvPr/>
        </p:nvSpPr>
        <p:spPr>
          <a:xfrm>
            <a:off x="2348389" y="974050"/>
            <a:ext cx="9933503" cy="1388745"/>
          </a:xfrm>
          <a:prstGeom prst="rect">
            <a:avLst/>
          </a:prstGeom>
          <a:noFill/>
          <a:ln/>
        </p:spPr>
        <p:txBody>
          <a:bodyPr wrap="squar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Utilizing Smart Technologies for Autonomous Learning</a:t>
            </a:r>
            <a:endParaRPr lang="en-US" sz="4374" dirty="0"/>
          </a:p>
        </p:txBody>
      </p:sp>
      <p:sp>
        <p:nvSpPr>
          <p:cNvPr id="7" name="Shape 3"/>
          <p:cNvSpPr/>
          <p:nvPr/>
        </p:nvSpPr>
        <p:spPr>
          <a:xfrm>
            <a:off x="2659499" y="2696051"/>
            <a:ext cx="44410" cy="4559498"/>
          </a:xfrm>
          <a:prstGeom prst="roundRect">
            <a:avLst>
              <a:gd name="adj" fmla="val 225151"/>
            </a:avLst>
          </a:prstGeom>
          <a:solidFill>
            <a:srgbClr val="D1B6E1"/>
          </a:solidFill>
          <a:ln/>
        </p:spPr>
      </p:sp>
      <p:sp>
        <p:nvSpPr>
          <p:cNvPr id="8" name="Shape 4"/>
          <p:cNvSpPr/>
          <p:nvPr/>
        </p:nvSpPr>
        <p:spPr>
          <a:xfrm>
            <a:off x="2931616" y="3097351"/>
            <a:ext cx="777597" cy="44410"/>
          </a:xfrm>
          <a:prstGeom prst="roundRect">
            <a:avLst>
              <a:gd name="adj" fmla="val 225151"/>
            </a:avLst>
          </a:prstGeom>
          <a:solidFill>
            <a:srgbClr val="D1B6E1"/>
          </a:solidFill>
          <a:ln/>
        </p:spPr>
      </p:sp>
      <p:sp>
        <p:nvSpPr>
          <p:cNvPr id="9" name="Shape 5"/>
          <p:cNvSpPr/>
          <p:nvPr/>
        </p:nvSpPr>
        <p:spPr>
          <a:xfrm>
            <a:off x="2431673" y="2869644"/>
            <a:ext cx="499943" cy="499943"/>
          </a:xfrm>
          <a:prstGeom prst="roundRect">
            <a:avLst>
              <a:gd name="adj" fmla="val 20000"/>
            </a:avLst>
          </a:prstGeom>
          <a:solidFill>
            <a:srgbClr val="EBD0FB"/>
          </a:solidFill>
          <a:ln w="7620">
            <a:solidFill>
              <a:srgbClr val="D1B6E1"/>
            </a:solidFill>
            <a:prstDash val="solid"/>
          </a:ln>
        </p:spPr>
      </p:sp>
      <p:sp>
        <p:nvSpPr>
          <p:cNvPr id="10" name="Text 6"/>
          <p:cNvSpPr/>
          <p:nvPr/>
        </p:nvSpPr>
        <p:spPr>
          <a:xfrm>
            <a:off x="2590145" y="2911316"/>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1</a:t>
            </a:r>
            <a:endParaRPr lang="en-US" sz="2624" dirty="0"/>
          </a:p>
        </p:txBody>
      </p:sp>
      <p:sp>
        <p:nvSpPr>
          <p:cNvPr id="11" name="Text 7"/>
          <p:cNvSpPr/>
          <p:nvPr/>
        </p:nvSpPr>
        <p:spPr>
          <a:xfrm>
            <a:off x="3903702" y="2918222"/>
            <a:ext cx="2891552"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Task of Higher Education</a:t>
            </a:r>
            <a:endParaRPr lang="en-US" sz="2187" dirty="0"/>
          </a:p>
        </p:txBody>
      </p:sp>
      <p:sp>
        <p:nvSpPr>
          <p:cNvPr id="12" name="Text 8"/>
          <p:cNvSpPr/>
          <p:nvPr/>
        </p:nvSpPr>
        <p:spPr>
          <a:xfrm>
            <a:off x="3903702" y="3398639"/>
            <a:ext cx="8378190" cy="1066205"/>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The task of higher education is not only to cultivate students' overall development of morality, intelligence, physique, beauty and labor, but also to cultivate students' autonomous learning ability.</a:t>
            </a:r>
            <a:endParaRPr lang="en-US" sz="1750" dirty="0"/>
          </a:p>
        </p:txBody>
      </p:sp>
      <p:sp>
        <p:nvSpPr>
          <p:cNvPr id="13" name="Shape 9"/>
          <p:cNvSpPr/>
          <p:nvPr/>
        </p:nvSpPr>
        <p:spPr>
          <a:xfrm>
            <a:off x="2931616" y="5310485"/>
            <a:ext cx="777597" cy="44410"/>
          </a:xfrm>
          <a:prstGeom prst="roundRect">
            <a:avLst>
              <a:gd name="adj" fmla="val 225151"/>
            </a:avLst>
          </a:prstGeom>
          <a:solidFill>
            <a:srgbClr val="D1B6E1"/>
          </a:solidFill>
          <a:ln/>
        </p:spPr>
      </p:sp>
      <p:sp>
        <p:nvSpPr>
          <p:cNvPr id="14" name="Shape 10"/>
          <p:cNvSpPr/>
          <p:nvPr/>
        </p:nvSpPr>
        <p:spPr>
          <a:xfrm>
            <a:off x="2431673" y="5082778"/>
            <a:ext cx="499943" cy="499943"/>
          </a:xfrm>
          <a:prstGeom prst="roundRect">
            <a:avLst>
              <a:gd name="adj" fmla="val 20000"/>
            </a:avLst>
          </a:prstGeom>
          <a:solidFill>
            <a:srgbClr val="EBD0FB"/>
          </a:solidFill>
          <a:ln w="7620">
            <a:solidFill>
              <a:srgbClr val="D1B6E1"/>
            </a:solidFill>
            <a:prstDash val="solid"/>
          </a:ln>
        </p:spPr>
      </p:sp>
      <p:sp>
        <p:nvSpPr>
          <p:cNvPr id="15" name="Text 11"/>
          <p:cNvSpPr/>
          <p:nvPr/>
        </p:nvSpPr>
        <p:spPr>
          <a:xfrm>
            <a:off x="2590145" y="5124450"/>
            <a:ext cx="182999" cy="416481"/>
          </a:xfrm>
          <a:prstGeom prst="rect">
            <a:avLst/>
          </a:prstGeom>
          <a:noFill/>
          <a:ln/>
        </p:spPr>
        <p:txBody>
          <a:bodyPr wrap="none" rtlCol="0" anchor="t"/>
          <a:lstStyle/>
          <a:p>
            <a:pPr marL="0" indent="0" algn="ctr">
              <a:lnSpc>
                <a:spcPts val="3281"/>
              </a:lnSpc>
              <a:buNone/>
            </a:pPr>
            <a:r>
              <a:rPr lang="en-US" sz="2624" b="1" kern="0" spc="-52" dirty="0">
                <a:solidFill>
                  <a:srgbClr val="272525"/>
                </a:solidFill>
                <a:latin typeface="adonis-web" pitchFamily="34" charset="0"/>
                <a:ea typeface="adonis-web" pitchFamily="34" charset="-122"/>
                <a:cs typeface="adonis-web" pitchFamily="34" charset="-120"/>
              </a:rPr>
              <a:t>2</a:t>
            </a:r>
            <a:endParaRPr lang="en-US" sz="2624" dirty="0"/>
          </a:p>
        </p:txBody>
      </p:sp>
      <p:sp>
        <p:nvSpPr>
          <p:cNvPr id="16" name="Text 12"/>
          <p:cNvSpPr/>
          <p:nvPr/>
        </p:nvSpPr>
        <p:spPr>
          <a:xfrm>
            <a:off x="3903702" y="5131356"/>
            <a:ext cx="2827139"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Development of MOOCs</a:t>
            </a:r>
            <a:endParaRPr lang="en-US" sz="2187" dirty="0"/>
          </a:p>
        </p:txBody>
      </p:sp>
      <p:sp>
        <p:nvSpPr>
          <p:cNvPr id="17" name="Text 13"/>
          <p:cNvSpPr/>
          <p:nvPr/>
        </p:nvSpPr>
        <p:spPr>
          <a:xfrm>
            <a:off x="3903702" y="5611773"/>
            <a:ext cx="8378190" cy="1421606"/>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Colleges and universities can develop MOOCs, sports quality resource sharing courses, and sports video open courses, advocating that students use smart phones, tablet computers, and other network information devices to learn sports knowledge independently according to their needs.</a:t>
            </a:r>
            <a:endParaRPr lang="en-US" sz="17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1721644"/>
            <a:ext cx="9306401" cy="1388745"/>
          </a:xfrm>
          <a:prstGeom prst="rect">
            <a:avLst/>
          </a:prstGeom>
          <a:noFill/>
          <a:ln/>
        </p:spPr>
        <p:txBody>
          <a:bodyPr wrap="squar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Enhancing Teaching Methods with Smart Technologies</a:t>
            </a:r>
            <a:endParaRPr lang="en-US" sz="4374" dirty="0"/>
          </a:p>
        </p:txBody>
      </p:sp>
      <p:sp>
        <p:nvSpPr>
          <p:cNvPr id="6" name="Shape 2"/>
          <p:cNvSpPr/>
          <p:nvPr/>
        </p:nvSpPr>
        <p:spPr>
          <a:xfrm>
            <a:off x="833199" y="3443645"/>
            <a:ext cx="4542115" cy="3064193"/>
          </a:xfrm>
          <a:prstGeom prst="roundRect">
            <a:avLst>
              <a:gd name="adj" fmla="val 3263"/>
            </a:avLst>
          </a:prstGeom>
          <a:solidFill>
            <a:srgbClr val="EBD0FB"/>
          </a:solidFill>
          <a:ln w="7620">
            <a:solidFill>
              <a:srgbClr val="D1B6E1"/>
            </a:solidFill>
            <a:prstDash val="solid"/>
          </a:ln>
        </p:spPr>
      </p:sp>
      <p:sp>
        <p:nvSpPr>
          <p:cNvPr id="7" name="Text 3"/>
          <p:cNvSpPr/>
          <p:nvPr/>
        </p:nvSpPr>
        <p:spPr>
          <a:xfrm>
            <a:off x="1062990" y="3673435"/>
            <a:ext cx="3245525" cy="347186"/>
          </a:xfrm>
          <a:prstGeom prst="rect">
            <a:avLst/>
          </a:prstGeom>
          <a:noFill/>
          <a:ln/>
        </p:spPr>
        <p:txBody>
          <a:bodyPr wrap="non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Change in Teaching Concept</a:t>
            </a:r>
            <a:endParaRPr lang="en-US" sz="2187" dirty="0"/>
          </a:p>
        </p:txBody>
      </p:sp>
      <p:sp>
        <p:nvSpPr>
          <p:cNvPr id="8" name="Text 4"/>
          <p:cNvSpPr/>
          <p:nvPr/>
        </p:nvSpPr>
        <p:spPr>
          <a:xfrm>
            <a:off x="1062990" y="4153853"/>
            <a:ext cx="4082534" cy="1777008"/>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Teachers can publish teaching methods, teaching content, teaching steps, etc. on the exchange platform, so that students have a general understanding of the knowledge to be learned.</a:t>
            </a:r>
            <a:endParaRPr lang="en-US" sz="1750" dirty="0"/>
          </a:p>
        </p:txBody>
      </p:sp>
      <p:sp>
        <p:nvSpPr>
          <p:cNvPr id="9" name="Shape 5"/>
          <p:cNvSpPr/>
          <p:nvPr/>
        </p:nvSpPr>
        <p:spPr>
          <a:xfrm>
            <a:off x="5597485" y="3443645"/>
            <a:ext cx="4542115" cy="3064193"/>
          </a:xfrm>
          <a:prstGeom prst="roundRect">
            <a:avLst>
              <a:gd name="adj" fmla="val 3263"/>
            </a:avLst>
          </a:prstGeom>
          <a:solidFill>
            <a:srgbClr val="EBD0FB"/>
          </a:solidFill>
          <a:ln w="7620">
            <a:solidFill>
              <a:srgbClr val="D1B6E1"/>
            </a:solidFill>
            <a:prstDash val="solid"/>
          </a:ln>
        </p:spPr>
      </p:sp>
      <p:sp>
        <p:nvSpPr>
          <p:cNvPr id="10" name="Text 6"/>
          <p:cNvSpPr/>
          <p:nvPr/>
        </p:nvSpPr>
        <p:spPr>
          <a:xfrm>
            <a:off x="5827276" y="3673435"/>
            <a:ext cx="4082534" cy="694373"/>
          </a:xfrm>
          <a:prstGeom prst="rect">
            <a:avLst/>
          </a:prstGeom>
          <a:noFill/>
          <a:ln/>
        </p:spPr>
        <p:txBody>
          <a:bodyPr wrap="square" rtlCol="0" anchor="t"/>
          <a:lstStyle/>
          <a:p>
            <a:pPr marL="0" indent="0">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Promoting Three-Dimensional Teaching Content</a:t>
            </a:r>
            <a:endParaRPr lang="en-US" sz="2187" dirty="0"/>
          </a:p>
        </p:txBody>
      </p:sp>
      <p:sp>
        <p:nvSpPr>
          <p:cNvPr id="11" name="Text 7"/>
          <p:cNvSpPr/>
          <p:nvPr/>
        </p:nvSpPr>
        <p:spPr>
          <a:xfrm>
            <a:off x="5827276" y="4501039"/>
            <a:ext cx="4082534" cy="1777008"/>
          </a:xfrm>
          <a:prstGeom prst="rect">
            <a:avLst/>
          </a:prstGeom>
          <a:noFill/>
          <a:ln/>
        </p:spPr>
        <p:txBody>
          <a:bodyPr wrap="square" rtlCol="0" anchor="t"/>
          <a:lstStyle/>
          <a:p>
            <a:pPr marL="0" indent="0">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Combining the three-dimensional media to teach the complex sports technology and related knowledge can make the students' physical and mental development in an all-round and healthy way.</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2315170"/>
            <a:ext cx="9933503" cy="1388745"/>
          </a:xfrm>
          <a:prstGeom prst="rect">
            <a:avLst/>
          </a:prstGeom>
          <a:noFill/>
          <a:ln/>
        </p:spPr>
        <p:txBody>
          <a:bodyPr wrap="squar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Promoting Diversification of the Evaluation System</a:t>
            </a:r>
            <a:endParaRPr lang="en-US" sz="4374" dirty="0"/>
          </a:p>
        </p:txBody>
      </p:sp>
      <p:sp>
        <p:nvSpPr>
          <p:cNvPr id="5" name="Text 2"/>
          <p:cNvSpPr/>
          <p:nvPr/>
        </p:nvSpPr>
        <p:spPr>
          <a:xfrm>
            <a:off x="2348389" y="4259342"/>
            <a:ext cx="4800124" cy="666512"/>
          </a:xfrm>
          <a:prstGeom prst="rect">
            <a:avLst/>
          </a:prstGeom>
          <a:noFill/>
          <a:ln/>
        </p:spPr>
        <p:txBody>
          <a:bodyPr wrap="none" rtlCol="0" anchor="t"/>
          <a:lstStyle/>
          <a:p>
            <a:pPr marL="0" indent="0" algn="ctr">
              <a:lnSpc>
                <a:spcPts val="5249"/>
              </a:lnSpc>
              <a:buNone/>
            </a:pPr>
            <a:r>
              <a:rPr lang="en-US" sz="5249" b="1" kern="0" spc="-105" dirty="0">
                <a:solidFill>
                  <a:srgbClr val="272525"/>
                </a:solidFill>
                <a:latin typeface="adonis-web" pitchFamily="34" charset="0"/>
                <a:ea typeface="adonis-web" pitchFamily="34" charset="-122"/>
                <a:cs typeface="adonis-web" pitchFamily="34" charset="-120"/>
              </a:rPr>
              <a:t>1</a:t>
            </a:r>
            <a:endParaRPr lang="en-US" sz="5249" dirty="0"/>
          </a:p>
        </p:txBody>
      </p:sp>
      <p:sp>
        <p:nvSpPr>
          <p:cNvPr id="6" name="Text 3"/>
          <p:cNvSpPr/>
          <p:nvPr/>
        </p:nvSpPr>
        <p:spPr>
          <a:xfrm>
            <a:off x="2348389" y="5203508"/>
            <a:ext cx="4800124" cy="710803"/>
          </a:xfrm>
          <a:prstGeom prst="rect">
            <a:avLst/>
          </a:prstGeom>
          <a:noFill/>
          <a:ln/>
        </p:spPr>
        <p:txBody>
          <a:bodyPr wrap="squar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Accentuation on Intra-curricular and Extra-curricular Activities</a:t>
            </a:r>
            <a:endParaRPr lang="en-US" sz="1750" dirty="0"/>
          </a:p>
        </p:txBody>
      </p:sp>
      <p:sp>
        <p:nvSpPr>
          <p:cNvPr id="7" name="Text 4"/>
          <p:cNvSpPr/>
          <p:nvPr/>
        </p:nvSpPr>
        <p:spPr>
          <a:xfrm>
            <a:off x="7481768" y="4259342"/>
            <a:ext cx="4800124" cy="666512"/>
          </a:xfrm>
          <a:prstGeom prst="rect">
            <a:avLst/>
          </a:prstGeom>
          <a:noFill/>
          <a:ln/>
        </p:spPr>
        <p:txBody>
          <a:bodyPr wrap="none" rtlCol="0" anchor="t"/>
          <a:lstStyle/>
          <a:p>
            <a:pPr marL="0" indent="0" algn="ctr">
              <a:lnSpc>
                <a:spcPts val="5249"/>
              </a:lnSpc>
              <a:buNone/>
            </a:pPr>
            <a:r>
              <a:rPr lang="en-US" sz="5249" b="1" kern="0" spc="-105" dirty="0">
                <a:solidFill>
                  <a:srgbClr val="272525"/>
                </a:solidFill>
                <a:latin typeface="adonis-web" pitchFamily="34" charset="0"/>
                <a:ea typeface="adonis-web" pitchFamily="34" charset="-122"/>
                <a:cs typeface="adonis-web" pitchFamily="34" charset="-120"/>
              </a:rPr>
              <a:t>2</a:t>
            </a:r>
            <a:endParaRPr lang="en-US" sz="5249" dirty="0"/>
          </a:p>
        </p:txBody>
      </p:sp>
      <p:sp>
        <p:nvSpPr>
          <p:cNvPr id="8" name="Text 5"/>
          <p:cNvSpPr/>
          <p:nvPr/>
        </p:nvSpPr>
        <p:spPr>
          <a:xfrm>
            <a:off x="7481768" y="5203508"/>
            <a:ext cx="4800124" cy="710803"/>
          </a:xfrm>
          <a:prstGeom prst="rect">
            <a:avLst/>
          </a:prstGeom>
          <a:noFill/>
          <a:ln/>
        </p:spPr>
        <p:txBody>
          <a:bodyPr wrap="square" rtlCol="0" anchor="t"/>
          <a:lstStyle/>
          <a:p>
            <a:pPr marL="0" indent="0" algn="ctr">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Harnessing the Three-Dimensional Form for Teaching Complex Techniques</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75000"/>
            </a:srgbClr>
          </a:solidFill>
          <a:ln/>
        </p:spPr>
      </p:sp>
      <p:sp>
        <p:nvSpPr>
          <p:cNvPr id="4" name="Text 1"/>
          <p:cNvSpPr/>
          <p:nvPr/>
        </p:nvSpPr>
        <p:spPr>
          <a:xfrm>
            <a:off x="2348389" y="1872377"/>
            <a:ext cx="7658219" cy="694373"/>
          </a:xfrm>
          <a:prstGeom prst="rect">
            <a:avLst/>
          </a:prstGeom>
          <a:noFill/>
          <a:ln/>
        </p:spPr>
        <p:txBody>
          <a:bodyPr wrap="none" rtlCol="0" anchor="t"/>
          <a:lstStyle/>
          <a:p>
            <a:pPr marL="0" indent="0">
              <a:lnSpc>
                <a:spcPts val="5468"/>
              </a:lnSpc>
              <a:buNone/>
            </a:pPr>
            <a:r>
              <a:rPr lang="en-US" sz="4374" b="1" kern="0" spc="-87" dirty="0">
                <a:solidFill>
                  <a:srgbClr val="FF75D3"/>
                </a:solidFill>
                <a:latin typeface="adonis-web" pitchFamily="34" charset="0"/>
                <a:ea typeface="adonis-web" pitchFamily="34" charset="-122"/>
                <a:cs typeface="adonis-web" pitchFamily="34" charset="-120"/>
              </a:rPr>
              <a:t>Implications and Future Research</a:t>
            </a:r>
            <a:endParaRPr lang="en-US" sz="4374" dirty="0"/>
          </a:p>
        </p:txBody>
      </p:sp>
      <p:pic>
        <p:nvPicPr>
          <p:cNvPr id="5" name="Image 1" descr="preencoded.png"/>
          <p:cNvPicPr>
            <a:picLocks noChangeAspect="1"/>
          </p:cNvPicPr>
          <p:nvPr/>
        </p:nvPicPr>
        <p:blipFill>
          <a:blip r:embed="rId4"/>
          <a:stretch>
            <a:fillRect/>
          </a:stretch>
        </p:blipFill>
        <p:spPr>
          <a:xfrm>
            <a:off x="2348389" y="3011091"/>
            <a:ext cx="4966692" cy="888682"/>
          </a:xfrm>
          <a:prstGeom prst="rect">
            <a:avLst/>
          </a:prstGeom>
        </p:spPr>
      </p:pic>
      <p:sp>
        <p:nvSpPr>
          <p:cNvPr id="6" name="Text 2"/>
          <p:cNvSpPr/>
          <p:nvPr/>
        </p:nvSpPr>
        <p:spPr>
          <a:xfrm>
            <a:off x="2570559" y="4233029"/>
            <a:ext cx="4041219"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Implications of Smart Technologies</a:t>
            </a:r>
            <a:endParaRPr lang="en-US" sz="2187" dirty="0"/>
          </a:p>
        </p:txBody>
      </p:sp>
      <p:sp>
        <p:nvSpPr>
          <p:cNvPr id="7" name="Text 3"/>
          <p:cNvSpPr/>
          <p:nvPr/>
        </p:nvSpPr>
        <p:spPr>
          <a:xfrm>
            <a:off x="2570559" y="4713446"/>
            <a:ext cx="4522351" cy="1421606"/>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The integration of smart technologies presents transformative opportunities for advancing physical education and education more broadly in higher learning institutions.</a:t>
            </a:r>
            <a:endParaRPr lang="en-US" sz="1750" dirty="0"/>
          </a:p>
        </p:txBody>
      </p:sp>
      <p:pic>
        <p:nvPicPr>
          <p:cNvPr id="8" name="Image 2" descr="preencoded.png"/>
          <p:cNvPicPr>
            <a:picLocks noChangeAspect="1"/>
          </p:cNvPicPr>
          <p:nvPr/>
        </p:nvPicPr>
        <p:blipFill>
          <a:blip r:embed="rId5"/>
          <a:stretch>
            <a:fillRect/>
          </a:stretch>
        </p:blipFill>
        <p:spPr>
          <a:xfrm>
            <a:off x="7315081" y="3011091"/>
            <a:ext cx="4966811" cy="888682"/>
          </a:xfrm>
          <a:prstGeom prst="rect">
            <a:avLst/>
          </a:prstGeom>
        </p:spPr>
      </p:pic>
      <p:sp>
        <p:nvSpPr>
          <p:cNvPr id="9" name="Text 4"/>
          <p:cNvSpPr/>
          <p:nvPr/>
        </p:nvSpPr>
        <p:spPr>
          <a:xfrm>
            <a:off x="7537252" y="4233029"/>
            <a:ext cx="2777490" cy="347186"/>
          </a:xfrm>
          <a:prstGeom prst="rect">
            <a:avLst/>
          </a:prstGeom>
          <a:noFill/>
          <a:ln/>
        </p:spPr>
        <p:txBody>
          <a:bodyPr wrap="none" rtlCol="0" anchor="t"/>
          <a:lstStyle/>
          <a:p>
            <a:pPr marL="0" indent="0" algn="l">
              <a:lnSpc>
                <a:spcPts val="2734"/>
              </a:lnSpc>
              <a:buNone/>
            </a:pPr>
            <a:r>
              <a:rPr lang="en-US" sz="2187" b="1" kern="0" spc="-44" dirty="0">
                <a:solidFill>
                  <a:srgbClr val="272525"/>
                </a:solidFill>
                <a:latin typeface="adonis-web" pitchFamily="34" charset="0"/>
                <a:ea typeface="adonis-web" pitchFamily="34" charset="-122"/>
                <a:cs typeface="adonis-web" pitchFamily="34" charset="-120"/>
              </a:rPr>
              <a:t>Future Research Needs</a:t>
            </a:r>
            <a:endParaRPr lang="en-US" sz="2187" dirty="0"/>
          </a:p>
        </p:txBody>
      </p:sp>
      <p:sp>
        <p:nvSpPr>
          <p:cNvPr id="10" name="Text 5"/>
          <p:cNvSpPr/>
          <p:nvPr/>
        </p:nvSpPr>
        <p:spPr>
          <a:xfrm>
            <a:off x="7537252" y="4713446"/>
            <a:ext cx="4522470" cy="1421606"/>
          </a:xfrm>
          <a:prstGeom prst="rect">
            <a:avLst/>
          </a:prstGeom>
          <a:noFill/>
          <a:ln/>
        </p:spPr>
        <p:txBody>
          <a:bodyPr wrap="square" rtlCol="0" anchor="t"/>
          <a:lstStyle/>
          <a:p>
            <a:pPr marL="0" indent="0" algn="l">
              <a:lnSpc>
                <a:spcPts val="2799"/>
              </a:lnSpc>
              <a:buNone/>
            </a:pPr>
            <a:r>
              <a:rPr lang="en-US" sz="1750" kern="0" spc="-35" dirty="0">
                <a:solidFill>
                  <a:srgbClr val="272525"/>
                </a:solidFill>
                <a:latin typeface="Source Sans Pro" pitchFamily="34" charset="0"/>
                <a:ea typeface="Source Sans Pro" pitchFamily="34" charset="-122"/>
                <a:cs typeface="Source Sans Pro" pitchFamily="34" charset="-120"/>
              </a:rPr>
              <a:t>Looking ahead, further research is needed to explore the long-term effects and outcomes of integrating smart technologies in physical education and education.</a:t>
            </a:r>
            <a:endParaRPr lang="en-US" sz="1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957"/>
          </a:xfrm>
          <a:prstGeom prst="rect">
            <a:avLst/>
          </a:prstGeom>
          <a:solidFill>
            <a:srgbClr val="FFFFFF">
              <a:alpha val="75000"/>
            </a:srgbClr>
          </a:solidFill>
          <a:ln/>
        </p:spPr>
      </p:sp>
      <p:sp>
        <p:nvSpPr>
          <p:cNvPr id="4" name="Text 1"/>
          <p:cNvSpPr/>
          <p:nvPr/>
        </p:nvSpPr>
        <p:spPr>
          <a:xfrm>
            <a:off x="3688318" y="446127"/>
            <a:ext cx="4056340" cy="506968"/>
          </a:xfrm>
          <a:prstGeom prst="rect">
            <a:avLst/>
          </a:prstGeom>
          <a:noFill/>
          <a:ln/>
        </p:spPr>
        <p:txBody>
          <a:bodyPr wrap="none" rtlCol="0" anchor="t"/>
          <a:lstStyle/>
          <a:p>
            <a:pPr marL="0" indent="0">
              <a:lnSpc>
                <a:spcPts val="3992"/>
              </a:lnSpc>
              <a:buNone/>
            </a:pPr>
            <a:r>
              <a:rPr lang="en-US" sz="3194" b="1" kern="0" spc="-64" dirty="0">
                <a:solidFill>
                  <a:srgbClr val="FF75D3"/>
                </a:solidFill>
                <a:latin typeface="adonis-web" pitchFamily="34" charset="0"/>
                <a:ea typeface="adonis-web" pitchFamily="34" charset="-122"/>
                <a:cs typeface="adonis-web" pitchFamily="34" charset="-120"/>
              </a:rPr>
              <a:t>References</a:t>
            </a:r>
            <a:endParaRPr lang="en-US" sz="3194" dirty="0"/>
          </a:p>
        </p:txBody>
      </p:sp>
      <p:sp>
        <p:nvSpPr>
          <p:cNvPr id="5" name="Shape 2"/>
          <p:cNvSpPr/>
          <p:nvPr/>
        </p:nvSpPr>
        <p:spPr>
          <a:xfrm>
            <a:off x="3688318" y="1404342"/>
            <a:ext cx="365046" cy="365046"/>
          </a:xfrm>
          <a:prstGeom prst="roundRect">
            <a:avLst>
              <a:gd name="adj" fmla="val 20002"/>
            </a:avLst>
          </a:prstGeom>
          <a:solidFill>
            <a:srgbClr val="EBD0FB"/>
          </a:solidFill>
          <a:ln w="7620">
            <a:solidFill>
              <a:srgbClr val="D1B6E1"/>
            </a:solidFill>
            <a:prstDash val="solid"/>
          </a:ln>
        </p:spPr>
      </p:sp>
      <p:sp>
        <p:nvSpPr>
          <p:cNvPr id="6" name="Text 3"/>
          <p:cNvSpPr/>
          <p:nvPr/>
        </p:nvSpPr>
        <p:spPr>
          <a:xfrm>
            <a:off x="3804047" y="1434703"/>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1</a:t>
            </a:r>
            <a:endParaRPr lang="en-US" sz="1916" dirty="0"/>
          </a:p>
        </p:txBody>
      </p:sp>
      <p:sp>
        <p:nvSpPr>
          <p:cNvPr id="7" name="Text 4"/>
          <p:cNvSpPr/>
          <p:nvPr/>
        </p:nvSpPr>
        <p:spPr>
          <a:xfrm>
            <a:off x="4215527" y="1460063"/>
            <a:ext cx="2862858"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Anderson, M., &amp; Chabot, E. (2019)</a:t>
            </a:r>
            <a:endParaRPr lang="en-US" sz="1597" dirty="0"/>
          </a:p>
        </p:txBody>
      </p:sp>
      <p:sp>
        <p:nvSpPr>
          <p:cNvPr id="8" name="Text 5"/>
          <p:cNvSpPr/>
          <p:nvPr/>
        </p:nvSpPr>
        <p:spPr>
          <a:xfrm>
            <a:off x="4215527" y="1810703"/>
            <a:ext cx="3018592" cy="778669"/>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Integrating wearable technology into physical education: A systematic review. Journal of Teaching in Physical Education, 38(1), 76-85.</a:t>
            </a:r>
            <a:endParaRPr lang="en-US" sz="1278" dirty="0"/>
          </a:p>
        </p:txBody>
      </p:sp>
      <p:sp>
        <p:nvSpPr>
          <p:cNvPr id="9" name="Shape 6"/>
          <p:cNvSpPr/>
          <p:nvPr/>
        </p:nvSpPr>
        <p:spPr>
          <a:xfrm>
            <a:off x="7396282" y="1404342"/>
            <a:ext cx="365046" cy="365046"/>
          </a:xfrm>
          <a:prstGeom prst="roundRect">
            <a:avLst>
              <a:gd name="adj" fmla="val 20002"/>
            </a:avLst>
          </a:prstGeom>
          <a:solidFill>
            <a:srgbClr val="EBD0FB"/>
          </a:solidFill>
          <a:ln w="7620">
            <a:solidFill>
              <a:srgbClr val="D1B6E1"/>
            </a:solidFill>
            <a:prstDash val="solid"/>
          </a:ln>
        </p:spPr>
      </p:sp>
      <p:sp>
        <p:nvSpPr>
          <p:cNvPr id="10" name="Text 7"/>
          <p:cNvSpPr/>
          <p:nvPr/>
        </p:nvSpPr>
        <p:spPr>
          <a:xfrm>
            <a:off x="7512010" y="1434703"/>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2</a:t>
            </a:r>
            <a:endParaRPr lang="en-US" sz="1916" dirty="0"/>
          </a:p>
        </p:txBody>
      </p:sp>
      <p:sp>
        <p:nvSpPr>
          <p:cNvPr id="11" name="Text 8"/>
          <p:cNvSpPr/>
          <p:nvPr/>
        </p:nvSpPr>
        <p:spPr>
          <a:xfrm>
            <a:off x="7923490" y="1460063"/>
            <a:ext cx="2483525"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Chen, L., &amp; Russo, C. J. (2020)</a:t>
            </a:r>
            <a:endParaRPr lang="en-US" sz="1597" dirty="0"/>
          </a:p>
        </p:txBody>
      </p:sp>
      <p:sp>
        <p:nvSpPr>
          <p:cNvPr id="12" name="Text 9"/>
          <p:cNvSpPr/>
          <p:nvPr/>
        </p:nvSpPr>
        <p:spPr>
          <a:xfrm>
            <a:off x="7923490" y="1810703"/>
            <a:ext cx="3018592" cy="778669"/>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Virtual reality in physical education: A review of recent literature. Journal of Teaching in Physical Education, 39(1), 102-112.</a:t>
            </a:r>
            <a:endParaRPr lang="en-US" sz="1278" dirty="0"/>
          </a:p>
        </p:txBody>
      </p:sp>
      <p:sp>
        <p:nvSpPr>
          <p:cNvPr id="13" name="Shape 10"/>
          <p:cNvSpPr/>
          <p:nvPr/>
        </p:nvSpPr>
        <p:spPr>
          <a:xfrm>
            <a:off x="3688318" y="2878336"/>
            <a:ext cx="365046" cy="365046"/>
          </a:xfrm>
          <a:prstGeom prst="roundRect">
            <a:avLst>
              <a:gd name="adj" fmla="val 20002"/>
            </a:avLst>
          </a:prstGeom>
          <a:solidFill>
            <a:srgbClr val="EBD0FB"/>
          </a:solidFill>
          <a:ln w="7620">
            <a:solidFill>
              <a:srgbClr val="D1B6E1"/>
            </a:solidFill>
            <a:prstDash val="solid"/>
          </a:ln>
        </p:spPr>
      </p:sp>
      <p:sp>
        <p:nvSpPr>
          <p:cNvPr id="14" name="Text 11"/>
          <p:cNvSpPr/>
          <p:nvPr/>
        </p:nvSpPr>
        <p:spPr>
          <a:xfrm>
            <a:off x="3804047" y="2908697"/>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3</a:t>
            </a:r>
            <a:endParaRPr lang="en-US" sz="1916" dirty="0"/>
          </a:p>
        </p:txBody>
      </p:sp>
      <p:sp>
        <p:nvSpPr>
          <p:cNvPr id="15" name="Text 12"/>
          <p:cNvSpPr/>
          <p:nvPr/>
        </p:nvSpPr>
        <p:spPr>
          <a:xfrm>
            <a:off x="4215527" y="2934057"/>
            <a:ext cx="3018592" cy="506730"/>
          </a:xfrm>
          <a:prstGeom prst="rect">
            <a:avLst/>
          </a:prstGeom>
          <a:noFill/>
          <a:ln/>
        </p:spPr>
        <p:txBody>
          <a:bodyPr wrap="squar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Fitzpatrick, A., &amp; Sanderson, M. (2018)</a:t>
            </a:r>
            <a:endParaRPr lang="en-US" sz="1597" dirty="0"/>
          </a:p>
        </p:txBody>
      </p:sp>
      <p:sp>
        <p:nvSpPr>
          <p:cNvPr id="16" name="Text 13"/>
          <p:cNvSpPr/>
          <p:nvPr/>
        </p:nvSpPr>
        <p:spPr>
          <a:xfrm>
            <a:off x="4215527" y="3538061"/>
            <a:ext cx="3018592" cy="1038225"/>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Wearable technology and its implications for pedagogy in physical education teacher education. Sport, Education and Society, 23(6), 557-569.</a:t>
            </a:r>
            <a:endParaRPr lang="en-US" sz="1278" dirty="0"/>
          </a:p>
        </p:txBody>
      </p:sp>
      <p:sp>
        <p:nvSpPr>
          <p:cNvPr id="17" name="Shape 14"/>
          <p:cNvSpPr/>
          <p:nvPr/>
        </p:nvSpPr>
        <p:spPr>
          <a:xfrm>
            <a:off x="7396282" y="2878336"/>
            <a:ext cx="365046" cy="365046"/>
          </a:xfrm>
          <a:prstGeom prst="roundRect">
            <a:avLst>
              <a:gd name="adj" fmla="val 20002"/>
            </a:avLst>
          </a:prstGeom>
          <a:solidFill>
            <a:srgbClr val="EBD0FB"/>
          </a:solidFill>
          <a:ln w="7620">
            <a:solidFill>
              <a:srgbClr val="D1B6E1"/>
            </a:solidFill>
            <a:prstDash val="solid"/>
          </a:ln>
        </p:spPr>
      </p:sp>
      <p:sp>
        <p:nvSpPr>
          <p:cNvPr id="18" name="Text 15"/>
          <p:cNvSpPr/>
          <p:nvPr/>
        </p:nvSpPr>
        <p:spPr>
          <a:xfrm>
            <a:off x="7512010" y="2908697"/>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4</a:t>
            </a:r>
            <a:endParaRPr lang="en-US" sz="1916" dirty="0"/>
          </a:p>
        </p:txBody>
      </p:sp>
      <p:sp>
        <p:nvSpPr>
          <p:cNvPr id="19" name="Text 16"/>
          <p:cNvSpPr/>
          <p:nvPr/>
        </p:nvSpPr>
        <p:spPr>
          <a:xfrm>
            <a:off x="7923490" y="2934057"/>
            <a:ext cx="2630091"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Gibbone, A., &amp; Oliver, K. (2019)</a:t>
            </a:r>
            <a:endParaRPr lang="en-US" sz="1597" dirty="0"/>
          </a:p>
        </p:txBody>
      </p:sp>
      <p:sp>
        <p:nvSpPr>
          <p:cNvPr id="20" name="Text 17"/>
          <p:cNvSpPr/>
          <p:nvPr/>
        </p:nvSpPr>
        <p:spPr>
          <a:xfrm>
            <a:off x="7923490" y="3284696"/>
            <a:ext cx="3018592" cy="1038225"/>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The role of wearable technology in physical education: A systematic review. Journal of Physical Education, Recreation &amp; Dance, 90(5), 8-15.</a:t>
            </a:r>
            <a:endParaRPr lang="en-US" sz="1278" dirty="0"/>
          </a:p>
        </p:txBody>
      </p:sp>
      <p:sp>
        <p:nvSpPr>
          <p:cNvPr id="21" name="Shape 18"/>
          <p:cNvSpPr/>
          <p:nvPr/>
        </p:nvSpPr>
        <p:spPr>
          <a:xfrm>
            <a:off x="3688318" y="4865251"/>
            <a:ext cx="365046" cy="365046"/>
          </a:xfrm>
          <a:prstGeom prst="roundRect">
            <a:avLst>
              <a:gd name="adj" fmla="val 20002"/>
            </a:avLst>
          </a:prstGeom>
          <a:solidFill>
            <a:srgbClr val="EBD0FB"/>
          </a:solidFill>
          <a:ln w="7620">
            <a:solidFill>
              <a:srgbClr val="D1B6E1"/>
            </a:solidFill>
            <a:prstDash val="solid"/>
          </a:ln>
        </p:spPr>
      </p:sp>
      <p:sp>
        <p:nvSpPr>
          <p:cNvPr id="22" name="Text 19"/>
          <p:cNvSpPr/>
          <p:nvPr/>
        </p:nvSpPr>
        <p:spPr>
          <a:xfrm>
            <a:off x="3804047" y="4895612"/>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5</a:t>
            </a:r>
            <a:endParaRPr lang="en-US" sz="1916" dirty="0"/>
          </a:p>
        </p:txBody>
      </p:sp>
      <p:sp>
        <p:nvSpPr>
          <p:cNvPr id="23" name="Text 20"/>
          <p:cNvSpPr/>
          <p:nvPr/>
        </p:nvSpPr>
        <p:spPr>
          <a:xfrm>
            <a:off x="4215527" y="4920972"/>
            <a:ext cx="2028111"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Gillett-Swan, J. (2017)</a:t>
            </a:r>
            <a:endParaRPr lang="en-US" sz="1597" dirty="0"/>
          </a:p>
        </p:txBody>
      </p:sp>
      <p:sp>
        <p:nvSpPr>
          <p:cNvPr id="24" name="Text 21"/>
          <p:cNvSpPr/>
          <p:nvPr/>
        </p:nvSpPr>
        <p:spPr>
          <a:xfrm>
            <a:off x="4215527" y="5271611"/>
            <a:ext cx="3018592" cy="778669"/>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The challenges of wearable devices in all levels of physical education. Physical Education and Sport Pedagogy, 22(5), 503-516.</a:t>
            </a:r>
            <a:endParaRPr lang="en-US" sz="1278" dirty="0"/>
          </a:p>
        </p:txBody>
      </p:sp>
      <p:sp>
        <p:nvSpPr>
          <p:cNvPr id="25" name="Shape 22"/>
          <p:cNvSpPr/>
          <p:nvPr/>
        </p:nvSpPr>
        <p:spPr>
          <a:xfrm>
            <a:off x="7396282" y="4865251"/>
            <a:ext cx="365046" cy="365046"/>
          </a:xfrm>
          <a:prstGeom prst="roundRect">
            <a:avLst>
              <a:gd name="adj" fmla="val 20002"/>
            </a:avLst>
          </a:prstGeom>
          <a:solidFill>
            <a:srgbClr val="EBD0FB"/>
          </a:solidFill>
          <a:ln w="7620">
            <a:solidFill>
              <a:srgbClr val="D1B6E1"/>
            </a:solidFill>
            <a:prstDash val="solid"/>
          </a:ln>
        </p:spPr>
      </p:sp>
      <p:sp>
        <p:nvSpPr>
          <p:cNvPr id="26" name="Text 23"/>
          <p:cNvSpPr/>
          <p:nvPr/>
        </p:nvSpPr>
        <p:spPr>
          <a:xfrm>
            <a:off x="7512010" y="4895612"/>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6</a:t>
            </a:r>
            <a:endParaRPr lang="en-US" sz="1916" dirty="0"/>
          </a:p>
        </p:txBody>
      </p:sp>
      <p:sp>
        <p:nvSpPr>
          <p:cNvPr id="27" name="Text 24"/>
          <p:cNvSpPr/>
          <p:nvPr/>
        </p:nvSpPr>
        <p:spPr>
          <a:xfrm>
            <a:off x="7923490" y="4920972"/>
            <a:ext cx="2712006"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Greenleaf, C., &amp; Heilig, A. (2019)</a:t>
            </a:r>
            <a:endParaRPr lang="en-US" sz="1597" dirty="0"/>
          </a:p>
        </p:txBody>
      </p:sp>
      <p:sp>
        <p:nvSpPr>
          <p:cNvPr id="28" name="Text 25"/>
          <p:cNvSpPr/>
          <p:nvPr/>
        </p:nvSpPr>
        <p:spPr>
          <a:xfrm>
            <a:off x="7923490" y="5271611"/>
            <a:ext cx="3018592" cy="778669"/>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Virtual reality applications in physical education: A review of literature. Journal of Teaching in Physical Education, 38(4), 373-381.</a:t>
            </a:r>
            <a:endParaRPr lang="en-US" sz="1278" dirty="0"/>
          </a:p>
        </p:txBody>
      </p:sp>
      <p:sp>
        <p:nvSpPr>
          <p:cNvPr id="29" name="Shape 26"/>
          <p:cNvSpPr/>
          <p:nvPr/>
        </p:nvSpPr>
        <p:spPr>
          <a:xfrm>
            <a:off x="3688318" y="6339245"/>
            <a:ext cx="365046" cy="365046"/>
          </a:xfrm>
          <a:prstGeom prst="roundRect">
            <a:avLst>
              <a:gd name="adj" fmla="val 20002"/>
            </a:avLst>
          </a:prstGeom>
          <a:solidFill>
            <a:srgbClr val="EBD0FB"/>
          </a:solidFill>
          <a:ln w="7620">
            <a:solidFill>
              <a:srgbClr val="D1B6E1"/>
            </a:solidFill>
            <a:prstDash val="solid"/>
          </a:ln>
        </p:spPr>
      </p:sp>
      <p:sp>
        <p:nvSpPr>
          <p:cNvPr id="30" name="Text 27"/>
          <p:cNvSpPr/>
          <p:nvPr/>
        </p:nvSpPr>
        <p:spPr>
          <a:xfrm>
            <a:off x="3804047" y="6369606"/>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7</a:t>
            </a:r>
            <a:endParaRPr lang="en-US" sz="1916" dirty="0"/>
          </a:p>
        </p:txBody>
      </p:sp>
      <p:sp>
        <p:nvSpPr>
          <p:cNvPr id="31" name="Text 28"/>
          <p:cNvSpPr/>
          <p:nvPr/>
        </p:nvSpPr>
        <p:spPr>
          <a:xfrm>
            <a:off x="4215527" y="6394966"/>
            <a:ext cx="2370772"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Liu, J., &amp; Plowman, T. (2020)</a:t>
            </a:r>
            <a:endParaRPr lang="en-US" sz="1597" dirty="0"/>
          </a:p>
        </p:txBody>
      </p:sp>
      <p:sp>
        <p:nvSpPr>
          <p:cNvPr id="32" name="Text 29"/>
          <p:cNvSpPr/>
          <p:nvPr/>
        </p:nvSpPr>
        <p:spPr>
          <a:xfrm>
            <a:off x="4215527" y="6745605"/>
            <a:ext cx="3018592" cy="778669"/>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Wearable technology in physical education: A systematic review. Journal of Physical Education, Recreation &amp; Dance, 91(3), 43-49.</a:t>
            </a:r>
            <a:endParaRPr lang="en-US" sz="1278" dirty="0"/>
          </a:p>
        </p:txBody>
      </p:sp>
      <p:sp>
        <p:nvSpPr>
          <p:cNvPr id="33" name="Shape 30"/>
          <p:cNvSpPr/>
          <p:nvPr/>
        </p:nvSpPr>
        <p:spPr>
          <a:xfrm>
            <a:off x="7396282" y="6339245"/>
            <a:ext cx="365046" cy="365046"/>
          </a:xfrm>
          <a:prstGeom prst="roundRect">
            <a:avLst>
              <a:gd name="adj" fmla="val 20002"/>
            </a:avLst>
          </a:prstGeom>
          <a:solidFill>
            <a:srgbClr val="EBD0FB"/>
          </a:solidFill>
          <a:ln w="7620">
            <a:solidFill>
              <a:srgbClr val="D1B6E1"/>
            </a:solidFill>
            <a:prstDash val="solid"/>
          </a:ln>
        </p:spPr>
      </p:sp>
      <p:sp>
        <p:nvSpPr>
          <p:cNvPr id="34" name="Text 31"/>
          <p:cNvSpPr/>
          <p:nvPr/>
        </p:nvSpPr>
        <p:spPr>
          <a:xfrm>
            <a:off x="7512010" y="6369606"/>
            <a:ext cx="133588" cy="304205"/>
          </a:xfrm>
          <a:prstGeom prst="rect">
            <a:avLst/>
          </a:prstGeom>
          <a:noFill/>
          <a:ln/>
        </p:spPr>
        <p:txBody>
          <a:bodyPr wrap="none" rtlCol="0" anchor="t"/>
          <a:lstStyle/>
          <a:p>
            <a:pPr marL="0" indent="0" algn="ctr">
              <a:lnSpc>
                <a:spcPts val="2395"/>
              </a:lnSpc>
              <a:buNone/>
            </a:pPr>
            <a:r>
              <a:rPr lang="en-US" sz="1916" b="1" kern="0" spc="-38" dirty="0">
                <a:solidFill>
                  <a:srgbClr val="272525"/>
                </a:solidFill>
                <a:latin typeface="adonis-web" pitchFamily="34" charset="0"/>
                <a:ea typeface="adonis-web" pitchFamily="34" charset="-122"/>
                <a:cs typeface="adonis-web" pitchFamily="34" charset="-120"/>
              </a:rPr>
              <a:t>8</a:t>
            </a:r>
            <a:endParaRPr lang="en-US" sz="1916" dirty="0"/>
          </a:p>
        </p:txBody>
      </p:sp>
      <p:sp>
        <p:nvSpPr>
          <p:cNvPr id="35" name="Text 32"/>
          <p:cNvSpPr/>
          <p:nvPr/>
        </p:nvSpPr>
        <p:spPr>
          <a:xfrm>
            <a:off x="7923490" y="6394966"/>
            <a:ext cx="2896553" cy="253365"/>
          </a:xfrm>
          <a:prstGeom prst="rect">
            <a:avLst/>
          </a:prstGeom>
          <a:noFill/>
          <a:ln/>
        </p:spPr>
        <p:txBody>
          <a:bodyPr wrap="none" rtlCol="0" anchor="t"/>
          <a:lstStyle/>
          <a:p>
            <a:pPr marL="0" indent="0">
              <a:lnSpc>
                <a:spcPts val="1996"/>
              </a:lnSpc>
              <a:buNone/>
            </a:pPr>
            <a:r>
              <a:rPr lang="en-US" sz="1597" b="1" kern="0" spc="-32" dirty="0">
                <a:solidFill>
                  <a:srgbClr val="272525"/>
                </a:solidFill>
                <a:latin typeface="adonis-web" pitchFamily="34" charset="0"/>
                <a:ea typeface="adonis-web" pitchFamily="34" charset="-122"/>
                <a:cs typeface="adonis-web" pitchFamily="34" charset="-120"/>
              </a:rPr>
              <a:t>McMahon, E., &amp; Penney, D. (2019)</a:t>
            </a:r>
            <a:endParaRPr lang="en-US" sz="1597" dirty="0"/>
          </a:p>
        </p:txBody>
      </p:sp>
      <p:sp>
        <p:nvSpPr>
          <p:cNvPr id="36" name="Text 33"/>
          <p:cNvSpPr/>
          <p:nvPr/>
        </p:nvSpPr>
        <p:spPr>
          <a:xfrm>
            <a:off x="7923490" y="6745605"/>
            <a:ext cx="3018592" cy="1038225"/>
          </a:xfrm>
          <a:prstGeom prst="rect">
            <a:avLst/>
          </a:prstGeom>
          <a:noFill/>
          <a:ln/>
        </p:spPr>
        <p:txBody>
          <a:bodyPr wrap="square" rtlCol="0" anchor="t"/>
          <a:lstStyle/>
          <a:p>
            <a:pPr marL="0" indent="0">
              <a:lnSpc>
                <a:spcPts val="2044"/>
              </a:lnSpc>
              <a:buNone/>
            </a:pPr>
            <a:r>
              <a:rPr lang="en-US" sz="1278" kern="0" spc="-26" dirty="0">
                <a:solidFill>
                  <a:srgbClr val="272525"/>
                </a:solidFill>
                <a:latin typeface="Source Sans Pro" pitchFamily="34" charset="0"/>
                <a:ea typeface="Source Sans Pro" pitchFamily="34" charset="-122"/>
                <a:cs typeface="Source Sans Pro" pitchFamily="34" charset="-120"/>
              </a:rPr>
              <a:t>The potential of wearable technology in physical education: A literature review. European Physical Education Review, 25(4), 1079-1096.</a:t>
            </a:r>
            <a:endParaRPr lang="en-US" sz="1278"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985</Words>
  <Application>Microsoft Office PowerPoint</Application>
  <PresentationFormat>Custom</PresentationFormat>
  <Paragraphs>104</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4</cp:revision>
  <dcterms:created xsi:type="dcterms:W3CDTF">2024-03-07T11:59:46Z</dcterms:created>
  <dcterms:modified xsi:type="dcterms:W3CDTF">2024-03-20T08:12:58Z</dcterms:modified>
</cp:coreProperties>
</file>