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9"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983" autoAdjust="0"/>
    <p:restoredTop sz="94660"/>
  </p:normalViewPr>
  <p:slideViewPr>
    <p:cSldViewPr snapToGrid="0">
      <p:cViewPr varScale="1">
        <p:scale>
          <a:sx n="69" d="100"/>
          <a:sy n="69" d="100"/>
        </p:scale>
        <p:origin x="60" y="33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rts/_rels/chart1.xml.rels><?xml version="1.0" encoding="UTF-8" standalone="yes"?>
<Relationships xmlns="http://schemas.openxmlformats.org/package/2006/relationships"><Relationship Id="rId1" Type="http://schemas.openxmlformats.org/officeDocument/2006/relationships/oleObject" Target="file:///C:\Users\user\Desktop\next%20new%20artical%2030-11-2024\New%20Microsoft%20Office%20Excel%20Worksheet.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C:\Users\user\Desktop\next%20new%20artical%2030-11-2024\New%20Microsoft%20Office%20Excel%20Worksheet.xlsx"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file:///C:\Users\user\Desktop\next%20new%20artical%2030-11-2024\New%20Microsoft%20Office%20Excel%20Worksheet.xlsx" TargetMode="Externa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5416215944252984"/>
          <c:y val="7.4305555555555583E-2"/>
          <c:w val="0.58906677400149232"/>
          <c:h val="0.66574110527851105"/>
        </c:manualLayout>
      </c:layout>
      <c:lineChart>
        <c:grouping val="standard"/>
        <c:varyColors val="0"/>
        <c:ser>
          <c:idx val="0"/>
          <c:order val="0"/>
          <c:tx>
            <c:v>Red Mud</c:v>
          </c:tx>
          <c:cat>
            <c:numRef>
              <c:f>Sheet2!$G$23:$G$28</c:f>
              <c:numCache>
                <c:formatCode>General</c:formatCode>
                <c:ptCount val="6"/>
                <c:pt idx="0">
                  <c:v>28</c:v>
                </c:pt>
                <c:pt idx="1">
                  <c:v>45</c:v>
                </c:pt>
                <c:pt idx="2">
                  <c:v>85</c:v>
                </c:pt>
                <c:pt idx="3">
                  <c:v>115</c:v>
                </c:pt>
                <c:pt idx="4">
                  <c:v>150</c:v>
                </c:pt>
                <c:pt idx="5">
                  <c:v>180</c:v>
                </c:pt>
              </c:numCache>
            </c:numRef>
          </c:cat>
          <c:val>
            <c:numRef>
              <c:f>Sheet2!$H$23:$H$28</c:f>
              <c:numCache>
                <c:formatCode>General</c:formatCode>
                <c:ptCount val="6"/>
                <c:pt idx="0">
                  <c:v>58</c:v>
                </c:pt>
                <c:pt idx="1">
                  <c:v>62.5</c:v>
                </c:pt>
                <c:pt idx="2">
                  <c:v>75</c:v>
                </c:pt>
                <c:pt idx="3">
                  <c:v>80</c:v>
                </c:pt>
                <c:pt idx="4">
                  <c:v>85</c:v>
                </c:pt>
                <c:pt idx="5">
                  <c:v>90</c:v>
                </c:pt>
              </c:numCache>
            </c:numRef>
          </c:val>
          <c:smooth val="0"/>
          <c:extLst>
            <c:ext xmlns:c16="http://schemas.microsoft.com/office/drawing/2014/chart" uri="{C3380CC4-5D6E-409C-BE32-E72D297353CC}">
              <c16:uniqueId val="{00000000-06D4-4E55-968C-7919CF01697D}"/>
            </c:ext>
          </c:extLst>
        </c:ser>
        <c:ser>
          <c:idx val="1"/>
          <c:order val="1"/>
          <c:tx>
            <c:v>Fly Ash</c:v>
          </c:tx>
          <c:cat>
            <c:numRef>
              <c:f>Sheet2!$G$23:$G$28</c:f>
              <c:numCache>
                <c:formatCode>General</c:formatCode>
                <c:ptCount val="6"/>
                <c:pt idx="0">
                  <c:v>28</c:v>
                </c:pt>
                <c:pt idx="1">
                  <c:v>45</c:v>
                </c:pt>
                <c:pt idx="2">
                  <c:v>85</c:v>
                </c:pt>
                <c:pt idx="3">
                  <c:v>115</c:v>
                </c:pt>
                <c:pt idx="4">
                  <c:v>150</c:v>
                </c:pt>
                <c:pt idx="5">
                  <c:v>180</c:v>
                </c:pt>
              </c:numCache>
            </c:numRef>
          </c:cat>
          <c:val>
            <c:numRef>
              <c:f>Sheet2!$I$23:$I$28</c:f>
              <c:numCache>
                <c:formatCode>General</c:formatCode>
                <c:ptCount val="6"/>
                <c:pt idx="0">
                  <c:v>57</c:v>
                </c:pt>
                <c:pt idx="1">
                  <c:v>61.5</c:v>
                </c:pt>
                <c:pt idx="2">
                  <c:v>70</c:v>
                </c:pt>
                <c:pt idx="3">
                  <c:v>75</c:v>
                </c:pt>
                <c:pt idx="4">
                  <c:v>80</c:v>
                </c:pt>
                <c:pt idx="5">
                  <c:v>82.5</c:v>
                </c:pt>
              </c:numCache>
            </c:numRef>
          </c:val>
          <c:smooth val="0"/>
          <c:extLst>
            <c:ext xmlns:c16="http://schemas.microsoft.com/office/drawing/2014/chart" uri="{C3380CC4-5D6E-409C-BE32-E72D297353CC}">
              <c16:uniqueId val="{00000001-06D4-4E55-968C-7919CF01697D}"/>
            </c:ext>
          </c:extLst>
        </c:ser>
        <c:dLbls>
          <c:showLegendKey val="0"/>
          <c:showVal val="0"/>
          <c:showCatName val="0"/>
          <c:showSerName val="0"/>
          <c:showPercent val="0"/>
          <c:showBubbleSize val="0"/>
        </c:dLbls>
        <c:marker val="1"/>
        <c:smooth val="0"/>
        <c:axId val="49417216"/>
        <c:axId val="49534080"/>
      </c:lineChart>
      <c:catAx>
        <c:axId val="49417216"/>
        <c:scaling>
          <c:orientation val="minMax"/>
        </c:scaling>
        <c:delete val="0"/>
        <c:axPos val="b"/>
        <c:title>
          <c:tx>
            <c:rich>
              <a:bodyPr/>
              <a:lstStyle/>
              <a:p>
                <a:pPr>
                  <a:defRPr sz="1200"/>
                </a:pPr>
                <a:r>
                  <a:rPr lang="en-US" sz="1200"/>
                  <a:t>Time (Minutes)</a:t>
                </a:r>
              </a:p>
            </c:rich>
          </c:tx>
          <c:overlay val="0"/>
        </c:title>
        <c:numFmt formatCode="General" sourceLinked="1"/>
        <c:majorTickMark val="none"/>
        <c:minorTickMark val="none"/>
        <c:tickLblPos val="nextTo"/>
        <c:txPr>
          <a:bodyPr/>
          <a:lstStyle/>
          <a:p>
            <a:pPr>
              <a:defRPr sz="1000"/>
            </a:pPr>
            <a:endParaRPr lang="en-US"/>
          </a:p>
        </c:txPr>
        <c:crossAx val="49534080"/>
        <c:crosses val="autoZero"/>
        <c:auto val="1"/>
        <c:lblAlgn val="ctr"/>
        <c:lblOffset val="100"/>
        <c:noMultiLvlLbl val="0"/>
      </c:catAx>
      <c:valAx>
        <c:axId val="49534080"/>
        <c:scaling>
          <c:orientation val="minMax"/>
          <c:min val="50"/>
        </c:scaling>
        <c:delete val="0"/>
        <c:axPos val="l"/>
        <c:majorGridlines/>
        <c:title>
          <c:tx>
            <c:rich>
              <a:bodyPr/>
              <a:lstStyle/>
              <a:p>
                <a:pPr>
                  <a:defRPr sz="1200"/>
                </a:pPr>
                <a:r>
                  <a:rPr lang="en-US" sz="1200"/>
                  <a:t>%</a:t>
                </a:r>
                <a:r>
                  <a:rPr lang="en-US" sz="1200" baseline="0"/>
                  <a:t> Removal</a:t>
                </a:r>
                <a:endParaRPr lang="en-US" sz="1200"/>
              </a:p>
            </c:rich>
          </c:tx>
          <c:overlay val="0"/>
        </c:title>
        <c:numFmt formatCode="General" sourceLinked="1"/>
        <c:majorTickMark val="none"/>
        <c:minorTickMark val="none"/>
        <c:tickLblPos val="nextTo"/>
        <c:txPr>
          <a:bodyPr/>
          <a:lstStyle/>
          <a:p>
            <a:pPr>
              <a:defRPr sz="1000"/>
            </a:pPr>
            <a:endParaRPr lang="en-US"/>
          </a:p>
        </c:txPr>
        <c:crossAx val="49417216"/>
        <c:crosses val="autoZero"/>
        <c:crossBetween val="between"/>
      </c:valAx>
      <c:spPr>
        <a:ln w="9525">
          <a:solidFill>
            <a:schemeClr val="tx1"/>
          </a:solidFill>
        </a:ln>
      </c:spPr>
    </c:plotArea>
    <c:legend>
      <c:legendPos val="r"/>
      <c:layout>
        <c:manualLayout>
          <c:xMode val="edge"/>
          <c:yMode val="edge"/>
          <c:x val="0.78347882233570665"/>
          <c:y val="0.4121582099534859"/>
          <c:w val="0.18371596521680805"/>
          <c:h val="0.17568317473829284"/>
        </c:manualLayout>
      </c:layout>
      <c:overlay val="0"/>
      <c:txPr>
        <a:bodyPr/>
        <a:lstStyle/>
        <a:p>
          <a:pPr>
            <a:defRPr sz="1000"/>
          </a:pPr>
          <a:endParaRPr lang="en-US"/>
        </a:p>
      </c:txPr>
    </c:legend>
    <c:plotVisOnly val="1"/>
    <c:dispBlanksAs val="gap"/>
    <c:showDLblsOverMax val="0"/>
  </c:chart>
  <c:spPr>
    <a:noFill/>
    <a:ln w="0">
      <a:noFill/>
    </a:ln>
  </c:spPr>
  <c:txPr>
    <a:bodyPr/>
    <a:lstStyle/>
    <a:p>
      <a:pPr>
        <a:defRPr sz="1400" b="1">
          <a:latin typeface="Arial" pitchFamily="34" charset="0"/>
          <a:cs typeface="Arial" pitchFamily="34" charset="0"/>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0664344841510207"/>
          <c:y val="6.9675925925925933E-2"/>
          <c:w val="0.58888647425688045"/>
          <c:h val="0.6643522163896185"/>
        </c:manualLayout>
      </c:layout>
      <c:scatterChart>
        <c:scatterStyle val="smoothMarker"/>
        <c:varyColors val="0"/>
        <c:ser>
          <c:idx val="0"/>
          <c:order val="0"/>
          <c:tx>
            <c:v>Fly Ash</c:v>
          </c:tx>
          <c:xVal>
            <c:numRef>
              <c:f>Sheet3!$A$2:$A$7</c:f>
              <c:numCache>
                <c:formatCode>General</c:formatCode>
                <c:ptCount val="6"/>
                <c:pt idx="0">
                  <c:v>28</c:v>
                </c:pt>
                <c:pt idx="1">
                  <c:v>60</c:v>
                </c:pt>
                <c:pt idx="2">
                  <c:v>90</c:v>
                </c:pt>
                <c:pt idx="3">
                  <c:v>110</c:v>
                </c:pt>
                <c:pt idx="4">
                  <c:v>150</c:v>
                </c:pt>
                <c:pt idx="5">
                  <c:v>180</c:v>
                </c:pt>
              </c:numCache>
            </c:numRef>
          </c:xVal>
          <c:yVal>
            <c:numRef>
              <c:f>Sheet3!$B$2:$B$7</c:f>
              <c:numCache>
                <c:formatCode>General</c:formatCode>
                <c:ptCount val="6"/>
                <c:pt idx="0">
                  <c:v>60</c:v>
                </c:pt>
                <c:pt idx="1">
                  <c:v>67.5</c:v>
                </c:pt>
                <c:pt idx="2">
                  <c:v>75</c:v>
                </c:pt>
                <c:pt idx="3">
                  <c:v>77.5</c:v>
                </c:pt>
                <c:pt idx="4">
                  <c:v>80</c:v>
                </c:pt>
                <c:pt idx="5">
                  <c:v>85</c:v>
                </c:pt>
              </c:numCache>
            </c:numRef>
          </c:yVal>
          <c:smooth val="1"/>
          <c:extLst>
            <c:ext xmlns:c16="http://schemas.microsoft.com/office/drawing/2014/chart" uri="{C3380CC4-5D6E-409C-BE32-E72D297353CC}">
              <c16:uniqueId val="{00000000-34FE-4C98-B9F4-A184AC5296E5}"/>
            </c:ext>
          </c:extLst>
        </c:ser>
        <c:ser>
          <c:idx val="1"/>
          <c:order val="1"/>
          <c:tx>
            <c:v>Red Mud</c:v>
          </c:tx>
          <c:xVal>
            <c:numRef>
              <c:f>Sheet3!$A$2:$A$7</c:f>
              <c:numCache>
                <c:formatCode>General</c:formatCode>
                <c:ptCount val="6"/>
                <c:pt idx="0">
                  <c:v>28</c:v>
                </c:pt>
                <c:pt idx="1">
                  <c:v>60</c:v>
                </c:pt>
                <c:pt idx="2">
                  <c:v>90</c:v>
                </c:pt>
                <c:pt idx="3">
                  <c:v>110</c:v>
                </c:pt>
                <c:pt idx="4">
                  <c:v>150</c:v>
                </c:pt>
                <c:pt idx="5">
                  <c:v>180</c:v>
                </c:pt>
              </c:numCache>
            </c:numRef>
          </c:xVal>
          <c:yVal>
            <c:numRef>
              <c:f>Sheet3!$C$2:$C$7</c:f>
              <c:numCache>
                <c:formatCode>General</c:formatCode>
                <c:ptCount val="6"/>
                <c:pt idx="0">
                  <c:v>55</c:v>
                </c:pt>
                <c:pt idx="1">
                  <c:v>62.5</c:v>
                </c:pt>
                <c:pt idx="2">
                  <c:v>75</c:v>
                </c:pt>
                <c:pt idx="3">
                  <c:v>80</c:v>
                </c:pt>
                <c:pt idx="4">
                  <c:v>85</c:v>
                </c:pt>
                <c:pt idx="5">
                  <c:v>90</c:v>
                </c:pt>
              </c:numCache>
            </c:numRef>
          </c:yVal>
          <c:smooth val="1"/>
          <c:extLst>
            <c:ext xmlns:c16="http://schemas.microsoft.com/office/drawing/2014/chart" uri="{C3380CC4-5D6E-409C-BE32-E72D297353CC}">
              <c16:uniqueId val="{00000001-34FE-4C98-B9F4-A184AC5296E5}"/>
            </c:ext>
          </c:extLst>
        </c:ser>
        <c:dLbls>
          <c:showLegendKey val="0"/>
          <c:showVal val="0"/>
          <c:showCatName val="0"/>
          <c:showSerName val="0"/>
          <c:showPercent val="0"/>
          <c:showBubbleSize val="0"/>
        </c:dLbls>
        <c:axId val="96667904"/>
        <c:axId val="96670080"/>
      </c:scatterChart>
      <c:valAx>
        <c:axId val="96667904"/>
        <c:scaling>
          <c:orientation val="minMax"/>
        </c:scaling>
        <c:delete val="0"/>
        <c:axPos val="b"/>
        <c:title>
          <c:tx>
            <c:rich>
              <a:bodyPr/>
              <a:lstStyle/>
              <a:p>
                <a:pPr>
                  <a:defRPr sz="1200">
                    <a:latin typeface="Arial" pitchFamily="34" charset="0"/>
                    <a:cs typeface="Arial" pitchFamily="34" charset="0"/>
                  </a:defRPr>
                </a:pPr>
                <a:r>
                  <a:rPr lang="en-US" sz="1200">
                    <a:latin typeface="Arial" pitchFamily="34" charset="0"/>
                    <a:cs typeface="Arial" pitchFamily="34" charset="0"/>
                  </a:rPr>
                  <a:t>Time (Minutes)</a:t>
                </a:r>
              </a:p>
            </c:rich>
          </c:tx>
          <c:overlay val="0"/>
        </c:title>
        <c:numFmt formatCode="General" sourceLinked="1"/>
        <c:majorTickMark val="none"/>
        <c:minorTickMark val="none"/>
        <c:tickLblPos val="nextTo"/>
        <c:txPr>
          <a:bodyPr/>
          <a:lstStyle/>
          <a:p>
            <a:pPr>
              <a:defRPr sz="1000" b="1">
                <a:latin typeface="Arial" pitchFamily="34" charset="0"/>
                <a:cs typeface="Arial" pitchFamily="34" charset="0"/>
              </a:defRPr>
            </a:pPr>
            <a:endParaRPr lang="en-US"/>
          </a:p>
        </c:txPr>
        <c:crossAx val="96670080"/>
        <c:crosses val="autoZero"/>
        <c:crossBetween val="midCat"/>
      </c:valAx>
      <c:valAx>
        <c:axId val="96670080"/>
        <c:scaling>
          <c:orientation val="minMax"/>
          <c:min val="55"/>
        </c:scaling>
        <c:delete val="0"/>
        <c:axPos val="l"/>
        <c:majorGridlines/>
        <c:title>
          <c:tx>
            <c:rich>
              <a:bodyPr/>
              <a:lstStyle/>
              <a:p>
                <a:pPr>
                  <a:defRPr sz="1200">
                    <a:latin typeface="Arial" pitchFamily="34" charset="0"/>
                    <a:cs typeface="Arial" pitchFamily="34" charset="0"/>
                  </a:defRPr>
                </a:pPr>
                <a:r>
                  <a:rPr lang="en-US" sz="1200">
                    <a:latin typeface="Arial" pitchFamily="34" charset="0"/>
                    <a:cs typeface="Arial" pitchFamily="34" charset="0"/>
                  </a:rPr>
                  <a:t>% Removal</a:t>
                </a:r>
              </a:p>
            </c:rich>
          </c:tx>
          <c:layout>
            <c:manualLayout>
              <c:xMode val="edge"/>
              <c:yMode val="edge"/>
              <c:x val="9.8154450492346265E-2"/>
              <c:y val="0.2155690434529019"/>
            </c:manualLayout>
          </c:layout>
          <c:overlay val="0"/>
        </c:title>
        <c:numFmt formatCode="General" sourceLinked="1"/>
        <c:majorTickMark val="none"/>
        <c:minorTickMark val="none"/>
        <c:tickLblPos val="nextTo"/>
        <c:txPr>
          <a:bodyPr/>
          <a:lstStyle/>
          <a:p>
            <a:pPr>
              <a:defRPr sz="1000">
                <a:latin typeface="Arial" pitchFamily="34" charset="0"/>
                <a:cs typeface="Arial" pitchFamily="34" charset="0"/>
              </a:defRPr>
            </a:pPr>
            <a:endParaRPr lang="en-US"/>
          </a:p>
        </c:txPr>
        <c:crossAx val="96667904"/>
        <c:crosses val="autoZero"/>
        <c:crossBetween val="midCat"/>
      </c:valAx>
      <c:spPr>
        <a:noFill/>
        <a:ln w="25400">
          <a:solidFill>
            <a:sysClr val="windowText" lastClr="000000"/>
          </a:solidFill>
        </a:ln>
      </c:spPr>
    </c:plotArea>
    <c:legend>
      <c:legendPos val="r"/>
      <c:layout>
        <c:manualLayout>
          <c:xMode val="edge"/>
          <c:yMode val="edge"/>
          <c:x val="0.76890225931060963"/>
          <c:y val="0.41628280839895204"/>
          <c:w val="0.23109774068939073"/>
          <c:h val="0.16743438320210069"/>
        </c:manualLayout>
      </c:layout>
      <c:overlay val="0"/>
      <c:txPr>
        <a:bodyPr/>
        <a:lstStyle/>
        <a:p>
          <a:pPr>
            <a:defRPr sz="1400" b="1"/>
          </a:pPr>
          <a:endParaRPr lang="en-US"/>
        </a:p>
      </c:txPr>
    </c:legend>
    <c:plotVisOnly val="1"/>
    <c:dispBlanksAs val="gap"/>
    <c:showDLblsOverMax val="0"/>
  </c:chart>
  <c:spPr>
    <a:noFill/>
    <a:ln w="0" cmpd="sng">
      <a:solidFill>
        <a:schemeClr val="bg1"/>
      </a:solidFill>
    </a:ln>
  </c:sp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189464297732034"/>
          <c:y val="6.041666666666673E-2"/>
          <c:w val="0.65384295713035923"/>
          <c:h val="0.6961577719451737"/>
        </c:manualLayout>
      </c:layout>
      <c:scatterChart>
        <c:scatterStyle val="smoothMarker"/>
        <c:varyColors val="0"/>
        <c:ser>
          <c:idx val="0"/>
          <c:order val="0"/>
          <c:tx>
            <c:v>Red Mud</c:v>
          </c:tx>
          <c:xVal>
            <c:numRef>
              <c:f>Sheet5!$B$6:$B$11</c:f>
              <c:numCache>
                <c:formatCode>General</c:formatCode>
                <c:ptCount val="6"/>
                <c:pt idx="0">
                  <c:v>30</c:v>
                </c:pt>
                <c:pt idx="1">
                  <c:v>59</c:v>
                </c:pt>
                <c:pt idx="2">
                  <c:v>89</c:v>
                </c:pt>
                <c:pt idx="3">
                  <c:v>120</c:v>
                </c:pt>
                <c:pt idx="4">
                  <c:v>150</c:v>
                </c:pt>
                <c:pt idx="5">
                  <c:v>180</c:v>
                </c:pt>
              </c:numCache>
            </c:numRef>
          </c:xVal>
          <c:yVal>
            <c:numRef>
              <c:f>Sheet5!$C$6:$C$11</c:f>
              <c:numCache>
                <c:formatCode>General</c:formatCode>
                <c:ptCount val="6"/>
                <c:pt idx="0">
                  <c:v>55</c:v>
                </c:pt>
                <c:pt idx="1">
                  <c:v>65</c:v>
                </c:pt>
                <c:pt idx="2">
                  <c:v>75</c:v>
                </c:pt>
                <c:pt idx="3">
                  <c:v>85</c:v>
                </c:pt>
                <c:pt idx="4">
                  <c:v>90</c:v>
                </c:pt>
                <c:pt idx="5">
                  <c:v>90</c:v>
                </c:pt>
              </c:numCache>
            </c:numRef>
          </c:yVal>
          <c:smooth val="1"/>
          <c:extLst>
            <c:ext xmlns:c16="http://schemas.microsoft.com/office/drawing/2014/chart" uri="{C3380CC4-5D6E-409C-BE32-E72D297353CC}">
              <c16:uniqueId val="{00000000-2B39-4067-97F1-5332FBD29931}"/>
            </c:ext>
          </c:extLst>
        </c:ser>
        <c:dLbls>
          <c:showLegendKey val="0"/>
          <c:showVal val="0"/>
          <c:showCatName val="0"/>
          <c:showSerName val="0"/>
          <c:showPercent val="0"/>
          <c:showBubbleSize val="0"/>
        </c:dLbls>
        <c:axId val="96708480"/>
        <c:axId val="96727040"/>
      </c:scatterChart>
      <c:scatterChart>
        <c:scatterStyle val="lineMarker"/>
        <c:varyColors val="0"/>
        <c:ser>
          <c:idx val="1"/>
          <c:order val="1"/>
          <c:tx>
            <c:v>Fly Ash</c:v>
          </c:tx>
          <c:xVal>
            <c:numRef>
              <c:f>Sheet5!$B$6:$B$11</c:f>
              <c:numCache>
                <c:formatCode>General</c:formatCode>
                <c:ptCount val="6"/>
                <c:pt idx="0">
                  <c:v>30</c:v>
                </c:pt>
                <c:pt idx="1">
                  <c:v>59</c:v>
                </c:pt>
                <c:pt idx="2">
                  <c:v>89</c:v>
                </c:pt>
                <c:pt idx="3">
                  <c:v>120</c:v>
                </c:pt>
                <c:pt idx="4">
                  <c:v>150</c:v>
                </c:pt>
                <c:pt idx="5">
                  <c:v>180</c:v>
                </c:pt>
              </c:numCache>
            </c:numRef>
          </c:xVal>
          <c:yVal>
            <c:numRef>
              <c:f>Sheet5!$D$6:$D$11</c:f>
              <c:numCache>
                <c:formatCode>General</c:formatCode>
                <c:ptCount val="6"/>
                <c:pt idx="0">
                  <c:v>62.5</c:v>
                </c:pt>
                <c:pt idx="1">
                  <c:v>67.5</c:v>
                </c:pt>
                <c:pt idx="2">
                  <c:v>70</c:v>
                </c:pt>
                <c:pt idx="3">
                  <c:v>75</c:v>
                </c:pt>
                <c:pt idx="4">
                  <c:v>75</c:v>
                </c:pt>
                <c:pt idx="5">
                  <c:v>80</c:v>
                </c:pt>
              </c:numCache>
            </c:numRef>
          </c:yVal>
          <c:smooth val="0"/>
          <c:extLst>
            <c:ext xmlns:c16="http://schemas.microsoft.com/office/drawing/2014/chart" uri="{C3380CC4-5D6E-409C-BE32-E72D297353CC}">
              <c16:uniqueId val="{00000001-2B39-4067-97F1-5332FBD29931}"/>
            </c:ext>
          </c:extLst>
        </c:ser>
        <c:dLbls>
          <c:showLegendKey val="0"/>
          <c:showVal val="0"/>
          <c:showCatName val="0"/>
          <c:showSerName val="0"/>
          <c:showPercent val="0"/>
          <c:showBubbleSize val="0"/>
        </c:dLbls>
        <c:axId val="96708480"/>
        <c:axId val="96727040"/>
      </c:scatterChart>
      <c:valAx>
        <c:axId val="96708480"/>
        <c:scaling>
          <c:orientation val="minMax"/>
        </c:scaling>
        <c:delete val="0"/>
        <c:axPos val="b"/>
        <c:title>
          <c:tx>
            <c:rich>
              <a:bodyPr/>
              <a:lstStyle/>
              <a:p>
                <a:pPr>
                  <a:defRPr sz="1200"/>
                </a:pPr>
                <a:r>
                  <a:rPr lang="en-US" sz="1200"/>
                  <a:t>Time (Minutes)</a:t>
                </a:r>
              </a:p>
            </c:rich>
          </c:tx>
          <c:overlay val="0"/>
        </c:title>
        <c:numFmt formatCode="General" sourceLinked="1"/>
        <c:majorTickMark val="none"/>
        <c:minorTickMark val="none"/>
        <c:tickLblPos val="nextTo"/>
        <c:txPr>
          <a:bodyPr/>
          <a:lstStyle/>
          <a:p>
            <a:pPr>
              <a:defRPr sz="1000">
                <a:latin typeface="Arial" pitchFamily="34" charset="0"/>
                <a:cs typeface="Arial" pitchFamily="34" charset="0"/>
              </a:defRPr>
            </a:pPr>
            <a:endParaRPr lang="en-US"/>
          </a:p>
        </c:txPr>
        <c:crossAx val="96727040"/>
        <c:crosses val="autoZero"/>
        <c:crossBetween val="midCat"/>
      </c:valAx>
      <c:valAx>
        <c:axId val="96727040"/>
        <c:scaling>
          <c:orientation val="minMax"/>
          <c:min val="55"/>
        </c:scaling>
        <c:delete val="0"/>
        <c:axPos val="l"/>
        <c:majorGridlines/>
        <c:title>
          <c:tx>
            <c:rich>
              <a:bodyPr/>
              <a:lstStyle/>
              <a:p>
                <a:pPr>
                  <a:defRPr sz="1200"/>
                </a:pPr>
                <a:r>
                  <a:rPr lang="en-US" sz="1200"/>
                  <a:t>% Removal</a:t>
                </a:r>
              </a:p>
            </c:rich>
          </c:tx>
          <c:layout>
            <c:manualLayout>
              <c:xMode val="edge"/>
              <c:yMode val="edge"/>
              <c:x val="2.9044233320600198E-2"/>
              <c:y val="0.23702314103167391"/>
            </c:manualLayout>
          </c:layout>
          <c:overlay val="0"/>
        </c:title>
        <c:numFmt formatCode="General" sourceLinked="1"/>
        <c:majorTickMark val="none"/>
        <c:minorTickMark val="none"/>
        <c:tickLblPos val="nextTo"/>
        <c:txPr>
          <a:bodyPr/>
          <a:lstStyle/>
          <a:p>
            <a:pPr>
              <a:defRPr sz="1000" b="1">
                <a:latin typeface="Arial" pitchFamily="34" charset="0"/>
                <a:cs typeface="Arial" pitchFamily="34" charset="0"/>
              </a:defRPr>
            </a:pPr>
            <a:endParaRPr lang="en-US"/>
          </a:p>
        </c:txPr>
        <c:crossAx val="96708480"/>
        <c:crosses val="autoZero"/>
        <c:crossBetween val="midCat"/>
      </c:valAx>
      <c:spPr>
        <a:noFill/>
        <a:ln w="25400" cmpd="sng">
          <a:solidFill>
            <a:schemeClr val="tx1"/>
          </a:solidFill>
        </a:ln>
      </c:spPr>
    </c:plotArea>
    <c:legend>
      <c:legendPos val="r"/>
      <c:layout>
        <c:manualLayout>
          <c:xMode val="edge"/>
          <c:yMode val="edge"/>
          <c:x val="0.81904468514205653"/>
          <c:y val="0.41628280839895215"/>
          <c:w val="0.18095531485794339"/>
          <c:h val="0.16743438320210074"/>
        </c:manualLayout>
      </c:layout>
      <c:overlay val="0"/>
      <c:txPr>
        <a:bodyPr/>
        <a:lstStyle/>
        <a:p>
          <a:pPr>
            <a:defRPr sz="1200" b="1"/>
          </a:pPr>
          <a:endParaRPr lang="en-US"/>
        </a:p>
      </c:txPr>
    </c:legend>
    <c:plotVisOnly val="1"/>
    <c:dispBlanksAs val="gap"/>
    <c:showDLblsOverMax val="0"/>
  </c:chart>
  <c:spPr>
    <a:ln w="0">
      <a:noFill/>
    </a:ln>
  </c:spPr>
  <c:externalData r:id="rId1">
    <c:autoUpdate val="0"/>
  </c:externalData>
</c:chartSpac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E82EBED-1015-4096-9713-5FB655780882}" type="datetimeFigureOut">
              <a:rPr lang="en-US" smtClean="0"/>
              <a:t>1/13/2025</a:t>
            </a:fld>
            <a:endParaRPr lang="en-US"/>
          </a:p>
        </p:txBody>
      </p:sp>
      <p:sp>
        <p:nvSpPr>
          <p:cNvPr id="5" name="Footer Placeholder 4"/>
          <p:cNvSpPr>
            <a:spLocks noGrp="1"/>
          </p:cNvSpPr>
          <p:nvPr>
            <p:ph type="ftr" sz="quarter" idx="11"/>
          </p:nvPr>
        </p:nvSpPr>
        <p:spPr/>
        <p:txBody>
          <a:bodyPr/>
          <a:lstStyle/>
          <a:p>
            <a:endParaRPr lang="en-US"/>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39CE3E21-2CAB-4B10-85BD-BD0005CC3FE2}" type="slidenum">
              <a:rPr lang="en-US" smtClean="0"/>
              <a:t>‹#›</a:t>
            </a:fld>
            <a:endParaRPr lang="en-US"/>
          </a:p>
        </p:txBody>
      </p:sp>
    </p:spTree>
    <p:extLst>
      <p:ext uri="{BB962C8B-B14F-4D97-AF65-F5344CB8AC3E}">
        <p14:creationId xmlns:p14="http://schemas.microsoft.com/office/powerpoint/2010/main" val="41772228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E82EBED-1015-4096-9713-5FB655780882}" type="datetimeFigureOut">
              <a:rPr lang="en-US" smtClean="0"/>
              <a:t>1/13/2025</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39CE3E21-2CAB-4B10-85BD-BD0005CC3FE2}" type="slidenum">
              <a:rPr lang="en-US" smtClean="0"/>
              <a:t>‹#›</a:t>
            </a:fld>
            <a:endParaRPr lang="en-US"/>
          </a:p>
        </p:txBody>
      </p:sp>
    </p:spTree>
    <p:extLst>
      <p:ext uri="{BB962C8B-B14F-4D97-AF65-F5344CB8AC3E}">
        <p14:creationId xmlns:p14="http://schemas.microsoft.com/office/powerpoint/2010/main" val="32267577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E82EBED-1015-4096-9713-5FB655780882}" type="datetimeFigureOut">
              <a:rPr lang="en-US" smtClean="0"/>
              <a:t>1/13/2025</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39CE3E21-2CAB-4B10-85BD-BD0005CC3FE2}" type="slidenum">
              <a:rPr lang="en-US" smtClean="0"/>
              <a:t>‹#›</a:t>
            </a:fld>
            <a:endParaRPr lang="en-US"/>
          </a:p>
        </p:txBody>
      </p:sp>
    </p:spTree>
    <p:extLst>
      <p:ext uri="{BB962C8B-B14F-4D97-AF65-F5344CB8AC3E}">
        <p14:creationId xmlns:p14="http://schemas.microsoft.com/office/powerpoint/2010/main" val="24300847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E82EBED-1015-4096-9713-5FB655780882}" type="datetimeFigureOut">
              <a:rPr lang="en-US" smtClean="0"/>
              <a:t>1/13/2025</a:t>
            </a:fld>
            <a:endParaRPr lang="en-US"/>
          </a:p>
        </p:txBody>
      </p:sp>
      <p:sp>
        <p:nvSpPr>
          <p:cNvPr id="6" name="Footer Placeholder 5"/>
          <p:cNvSpPr>
            <a:spLocks noGrp="1"/>
          </p:cNvSpPr>
          <p:nvPr>
            <p:ph type="ftr" sz="quarter" idx="11"/>
          </p:nvPr>
        </p:nvSpPr>
        <p:spPr/>
        <p:txBody>
          <a:bodyPr/>
          <a:lstStyle/>
          <a:p>
            <a:endParaRPr lang="en-US"/>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39CE3E21-2CAB-4B10-85BD-BD0005CC3FE2}" type="slidenum">
              <a:rPr lang="en-US" smtClean="0"/>
              <a:t>‹#›</a:t>
            </a:fld>
            <a:endParaRPr lang="en-US"/>
          </a:p>
        </p:txBody>
      </p:sp>
    </p:spTree>
    <p:extLst>
      <p:ext uri="{BB962C8B-B14F-4D97-AF65-F5344CB8AC3E}">
        <p14:creationId xmlns:p14="http://schemas.microsoft.com/office/powerpoint/2010/main" val="23282746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E82EBED-1015-4096-9713-5FB655780882}" type="datetimeFigureOut">
              <a:rPr lang="en-US" smtClean="0"/>
              <a:t>1/13/2025</a:t>
            </a:fld>
            <a:endParaRPr lang="en-US"/>
          </a:p>
        </p:txBody>
      </p:sp>
      <p:sp>
        <p:nvSpPr>
          <p:cNvPr id="8" name="Footer Placeholder 7"/>
          <p:cNvSpPr>
            <a:spLocks noGrp="1"/>
          </p:cNvSpPr>
          <p:nvPr>
            <p:ph type="ftr" sz="quarter" idx="11"/>
          </p:nvPr>
        </p:nvSpPr>
        <p:spPr/>
        <p:txBody>
          <a:bodyPr/>
          <a:lstStyle/>
          <a:p>
            <a:endParaRPr lang="en-US"/>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39CE3E21-2CAB-4B10-85BD-BD0005CC3FE2}" type="slidenum">
              <a:rPr lang="en-US" smtClean="0"/>
              <a:t>‹#›</a:t>
            </a:fld>
            <a:endParaRPr lang="en-US"/>
          </a:p>
        </p:txBody>
      </p:sp>
    </p:spTree>
    <p:extLst>
      <p:ext uri="{BB962C8B-B14F-4D97-AF65-F5344CB8AC3E}">
        <p14:creationId xmlns:p14="http://schemas.microsoft.com/office/powerpoint/2010/main" val="23517481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E82EBED-1015-4096-9713-5FB655780882}" type="datetimeFigureOut">
              <a:rPr lang="en-US" smtClean="0"/>
              <a:t>1/13/2025</a:t>
            </a:fld>
            <a:endParaRPr lang="en-US"/>
          </a:p>
        </p:txBody>
      </p:sp>
      <p:sp>
        <p:nvSpPr>
          <p:cNvPr id="4" name="Footer Placeholder 3"/>
          <p:cNvSpPr>
            <a:spLocks noGrp="1"/>
          </p:cNvSpPr>
          <p:nvPr>
            <p:ph type="ftr" sz="quarter" idx="11"/>
          </p:nvPr>
        </p:nvSpPr>
        <p:spPr/>
        <p:txBody>
          <a:bodyPr/>
          <a:lstStyle/>
          <a:p>
            <a:endParaRPr lang="en-US"/>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39CE3E21-2CAB-4B10-85BD-BD0005CC3FE2}" type="slidenum">
              <a:rPr lang="en-US" smtClean="0"/>
              <a:t>‹#›</a:t>
            </a:fld>
            <a:endParaRPr lang="en-US"/>
          </a:p>
        </p:txBody>
      </p:sp>
    </p:spTree>
    <p:extLst>
      <p:ext uri="{BB962C8B-B14F-4D97-AF65-F5344CB8AC3E}">
        <p14:creationId xmlns:p14="http://schemas.microsoft.com/office/powerpoint/2010/main" val="11354995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E82EBED-1015-4096-9713-5FB655780882}" type="datetimeFigureOut">
              <a:rPr lang="en-US" smtClean="0"/>
              <a:t>1/13/2025</a:t>
            </a:fld>
            <a:endParaRPr lang="en-US"/>
          </a:p>
        </p:txBody>
      </p:sp>
      <p:sp>
        <p:nvSpPr>
          <p:cNvPr id="3" name="Footer Placeholder 2"/>
          <p:cNvSpPr>
            <a:spLocks noGrp="1"/>
          </p:cNvSpPr>
          <p:nvPr>
            <p:ph type="ftr" sz="quarter" idx="11"/>
          </p:nvPr>
        </p:nvSpPr>
        <p:spPr/>
        <p:txBody>
          <a:bodyPr/>
          <a:lstStyle/>
          <a:p>
            <a:endParaRPr lang="en-US"/>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39CE3E21-2CAB-4B10-85BD-BD0005CC3FE2}" type="slidenum">
              <a:rPr lang="en-US" smtClean="0"/>
              <a:t>‹#›</a:t>
            </a:fld>
            <a:endParaRPr lang="en-US"/>
          </a:p>
        </p:txBody>
      </p:sp>
    </p:spTree>
    <p:extLst>
      <p:ext uri="{BB962C8B-B14F-4D97-AF65-F5344CB8AC3E}">
        <p14:creationId xmlns:p14="http://schemas.microsoft.com/office/powerpoint/2010/main" val="42751974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E82EBED-1015-4096-9713-5FB655780882}" type="datetimeFigureOut">
              <a:rPr lang="en-US" smtClean="0"/>
              <a:t>1/13/2025</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39CE3E21-2CAB-4B10-85BD-BD0005CC3FE2}" type="slidenum">
              <a:rPr lang="en-US" smtClean="0"/>
              <a:t>‹#›</a:t>
            </a:fld>
            <a:endParaRPr lang="en-US"/>
          </a:p>
        </p:txBody>
      </p:sp>
    </p:spTree>
    <p:extLst>
      <p:ext uri="{BB962C8B-B14F-4D97-AF65-F5344CB8AC3E}">
        <p14:creationId xmlns:p14="http://schemas.microsoft.com/office/powerpoint/2010/main" val="5440166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E82EBED-1015-4096-9713-5FB655780882}" type="datetimeFigureOut">
              <a:rPr lang="en-US" smtClean="0"/>
              <a:t>1/13/2025</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39CE3E21-2CAB-4B10-85BD-BD0005CC3FE2}" type="slidenum">
              <a:rPr lang="en-US" smtClean="0"/>
              <a:t>‹#›</a:t>
            </a:fld>
            <a:endParaRPr lang="en-US"/>
          </a:p>
        </p:txBody>
      </p:sp>
    </p:spTree>
    <p:extLst>
      <p:ext uri="{BB962C8B-B14F-4D97-AF65-F5344CB8AC3E}">
        <p14:creationId xmlns:p14="http://schemas.microsoft.com/office/powerpoint/2010/main" val="19705820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E82EBED-1015-4096-9713-5FB655780882}" type="datetimeFigureOut">
              <a:rPr lang="en-US" smtClean="0"/>
              <a:t>1/13/2025</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39CE3E21-2CAB-4B10-85BD-BD0005CC3FE2}" type="slidenum">
              <a:rPr lang="en-US" smtClean="0"/>
              <a:t>‹#›</a:t>
            </a:fld>
            <a:endParaRPr lang="en-US"/>
          </a:p>
        </p:txBody>
      </p:sp>
    </p:spTree>
    <p:extLst>
      <p:ext uri="{BB962C8B-B14F-4D97-AF65-F5344CB8AC3E}">
        <p14:creationId xmlns:p14="http://schemas.microsoft.com/office/powerpoint/2010/main" val="13790737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E82EBED-1015-4096-9713-5FB655780882}" type="datetimeFigureOut">
              <a:rPr lang="en-US" smtClean="0"/>
              <a:t>1/13/2025</a:t>
            </a:fld>
            <a:endParaRPr lang="en-US"/>
          </a:p>
        </p:txBody>
      </p:sp>
      <p:sp>
        <p:nvSpPr>
          <p:cNvPr id="5" name="Footer Placeholder 4"/>
          <p:cNvSpPr>
            <a:spLocks noGrp="1"/>
          </p:cNvSpPr>
          <p:nvPr>
            <p:ph type="ftr" sz="quarter" idx="11"/>
          </p:nvPr>
        </p:nvSpPr>
        <p:spPr/>
        <p:txBody>
          <a:bodyPr/>
          <a:lstStyle/>
          <a:p>
            <a:endParaRPr lang="en-US"/>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39CE3E21-2CAB-4B10-85BD-BD0005CC3FE2}" type="slidenum">
              <a:rPr lang="en-US" smtClean="0"/>
              <a:t>‹#›</a:t>
            </a:fld>
            <a:endParaRPr lang="en-US"/>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54473342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8E82EBED-1015-4096-9713-5FB655780882}" type="datetimeFigureOut">
              <a:rPr lang="en-US" smtClean="0"/>
              <a:t>1/13/2025</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39CE3E21-2CAB-4B10-85BD-BD0005CC3FE2}" type="slidenum">
              <a:rPr lang="en-US" smtClean="0"/>
              <a:t>‹#›</a:t>
            </a:fld>
            <a:endParaRPr lang="en-US"/>
          </a:p>
        </p:txBody>
      </p:sp>
    </p:spTree>
    <p:extLst>
      <p:ext uri="{BB962C8B-B14F-4D97-AF65-F5344CB8AC3E}">
        <p14:creationId xmlns:p14="http://schemas.microsoft.com/office/powerpoint/2010/main" val="925073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8E82EBED-1015-4096-9713-5FB655780882}" type="datetimeFigureOut">
              <a:rPr lang="en-US" smtClean="0"/>
              <a:t>1/13/2025</a:t>
            </a:fld>
            <a:endParaRPr lang="en-US"/>
          </a:p>
        </p:txBody>
      </p:sp>
      <p:sp>
        <p:nvSpPr>
          <p:cNvPr id="6" name="Footer Placeholder 5"/>
          <p:cNvSpPr>
            <a:spLocks noGrp="1"/>
          </p:cNvSpPr>
          <p:nvPr>
            <p:ph type="ftr" sz="quarter" idx="11"/>
          </p:nvPr>
        </p:nvSpPr>
        <p:spPr/>
        <p:txBody>
          <a:bodyPr/>
          <a:lstStyle/>
          <a:p>
            <a:endParaRPr lang="en-US"/>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39CE3E21-2CAB-4B10-85BD-BD0005CC3FE2}" type="slidenum">
              <a:rPr lang="en-US" smtClean="0"/>
              <a:t>‹#›</a:t>
            </a:fld>
            <a:endParaRPr lang="en-US"/>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90730300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8E82EBED-1015-4096-9713-5FB655780882}" type="datetimeFigureOut">
              <a:rPr lang="en-US" smtClean="0"/>
              <a:t>1/13/2025</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39CE3E21-2CAB-4B10-85BD-BD0005CC3FE2}" type="slidenum">
              <a:rPr lang="en-US" smtClean="0"/>
              <a:t>‹#›</a:t>
            </a:fld>
            <a:endParaRPr lang="en-US"/>
          </a:p>
        </p:txBody>
      </p:sp>
    </p:spTree>
    <p:extLst>
      <p:ext uri="{BB962C8B-B14F-4D97-AF65-F5344CB8AC3E}">
        <p14:creationId xmlns:p14="http://schemas.microsoft.com/office/powerpoint/2010/main" val="301642504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E82EBED-1015-4096-9713-5FB655780882}" type="datetimeFigureOut">
              <a:rPr lang="en-US" smtClean="0"/>
              <a:t>1/13/2025</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39CE3E21-2CAB-4B10-85BD-BD0005CC3FE2}" type="slidenum">
              <a:rPr lang="en-US" smtClean="0"/>
              <a:t>‹#›</a:t>
            </a:fld>
            <a:endParaRPr lang="en-US"/>
          </a:p>
        </p:txBody>
      </p:sp>
    </p:spTree>
    <p:extLst>
      <p:ext uri="{BB962C8B-B14F-4D97-AF65-F5344CB8AC3E}">
        <p14:creationId xmlns:p14="http://schemas.microsoft.com/office/powerpoint/2010/main" val="283663864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E82EBED-1015-4096-9713-5FB655780882}" type="datetimeFigureOut">
              <a:rPr lang="en-US" smtClean="0"/>
              <a:t>1/13/2025</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39CE3E21-2CAB-4B10-85BD-BD0005CC3FE2}" type="slidenum">
              <a:rPr lang="en-US" smtClean="0"/>
              <a:t>‹#›</a:t>
            </a:fld>
            <a:endParaRPr lang="en-US"/>
          </a:p>
        </p:txBody>
      </p:sp>
    </p:spTree>
    <p:extLst>
      <p:ext uri="{BB962C8B-B14F-4D97-AF65-F5344CB8AC3E}">
        <p14:creationId xmlns:p14="http://schemas.microsoft.com/office/powerpoint/2010/main" val="36246114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8E82EBED-1015-4096-9713-5FB655780882}" type="datetimeFigureOut">
              <a:rPr lang="en-US" smtClean="0"/>
              <a:t>1/13/2025</a:t>
            </a:fld>
            <a:endParaRPr lang="en-US"/>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39CE3E21-2CAB-4B10-85BD-BD0005CC3FE2}" type="slidenum">
              <a:rPr lang="en-US" smtClean="0"/>
              <a:t>‹#›</a:t>
            </a:fld>
            <a:endParaRPr lang="en-US"/>
          </a:p>
        </p:txBody>
      </p:sp>
    </p:spTree>
    <p:extLst>
      <p:ext uri="{BB962C8B-B14F-4D97-AF65-F5344CB8AC3E}">
        <p14:creationId xmlns:p14="http://schemas.microsoft.com/office/powerpoint/2010/main" val="4151224611"/>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 id="2147483701" r:id="rId12"/>
    <p:sldLayoutId id="2147483702" r:id="rId13"/>
    <p:sldLayoutId id="2147483703" r:id="rId14"/>
    <p:sldLayoutId id="2147483704" r:id="rId15"/>
    <p:sldLayoutId id="2147483705"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dnaik@giet.edu" TargetMode="External"/><Relationship Id="rId2" Type="http://schemas.openxmlformats.org/officeDocument/2006/relationships/hyperlink" Target="mailto:srinivasan.maruwada@giet.edu" TargetMode="External"/><Relationship Id="rId1" Type="http://schemas.openxmlformats.org/officeDocument/2006/relationships/slideLayout" Target="../slideLayouts/slideLayout1.xml"/><Relationship Id="rId4" Type="http://schemas.openxmlformats.org/officeDocument/2006/relationships/hyperlink" Target="mailto:rrdash@gmail.com"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doi.org/10.1021/ie060344j" TargetMode="External"/><Relationship Id="rId2" Type="http://schemas.openxmlformats.org/officeDocument/2006/relationships/hyperlink" Target="https://doi.org/10.1051/matecconf/201815002008" TargetMode="External"/><Relationship Id="rId1" Type="http://schemas.openxmlformats.org/officeDocument/2006/relationships/slideLayout" Target="../slideLayouts/slideLayout2.xml"/><Relationship Id="rId4" Type="http://schemas.openxmlformats.org/officeDocument/2006/relationships/hyperlink" Target="https://doi.org/10.1016/j.jhazmat.2009.05.124" TargetMode="Externa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1ABF09-912D-998D-88F6-10CB23BE9E28}"/>
              </a:ext>
            </a:extLst>
          </p:cNvPr>
          <p:cNvSpPr>
            <a:spLocks noGrp="1"/>
          </p:cNvSpPr>
          <p:nvPr>
            <p:ph type="ctrTitle"/>
          </p:nvPr>
        </p:nvSpPr>
        <p:spPr>
          <a:xfrm>
            <a:off x="1993467" y="763357"/>
            <a:ext cx="8915399" cy="2262781"/>
          </a:xfrm>
        </p:spPr>
        <p:txBody>
          <a:bodyPr>
            <a:normAutofit fontScale="90000"/>
          </a:bodyPr>
          <a:lstStyle/>
          <a:p>
            <a:r>
              <a:rPr lang="en-IN" sz="4000" b="1" dirty="0">
                <a:effectLst/>
                <a:latin typeface="Times New Roman" panose="02020603050405020304" pitchFamily="18" charset="0"/>
                <a:ea typeface="SimSun" panose="02010600030101010101" pitchFamily="2" charset="-122"/>
              </a:rPr>
              <a:t>Low-Cost Adsorbents for Heavy Metal Removal: A Case Study Using Fly Ash and Red Mud at Damon Jodi</a:t>
            </a:r>
            <a:br>
              <a:rPr lang="en-US" sz="1800" dirty="0">
                <a:effectLst/>
                <a:latin typeface="Times New Roman" panose="02020603050405020304" pitchFamily="18" charset="0"/>
                <a:ea typeface="SimSun" panose="02010600030101010101" pitchFamily="2" charset="-122"/>
              </a:rPr>
            </a:br>
            <a:endParaRPr lang="en-US" dirty="0"/>
          </a:p>
        </p:txBody>
      </p:sp>
      <p:sp>
        <p:nvSpPr>
          <p:cNvPr id="5" name="TextBox 4">
            <a:extLst>
              <a:ext uri="{FF2B5EF4-FFF2-40B4-BE49-F238E27FC236}">
                <a16:creationId xmlns:a16="http://schemas.microsoft.com/office/drawing/2014/main" id="{C1FBEF29-8C1E-3A4D-6D1E-2667938314FB}"/>
              </a:ext>
            </a:extLst>
          </p:cNvPr>
          <p:cNvSpPr txBox="1"/>
          <p:nvPr/>
        </p:nvSpPr>
        <p:spPr>
          <a:xfrm>
            <a:off x="5749636" y="3831862"/>
            <a:ext cx="6096000" cy="2405787"/>
          </a:xfrm>
          <a:prstGeom prst="rect">
            <a:avLst/>
          </a:prstGeom>
          <a:noFill/>
        </p:spPr>
        <p:txBody>
          <a:bodyPr wrap="square">
            <a:spAutoFit/>
          </a:bodyPr>
          <a:lstStyle/>
          <a:p>
            <a:pPr marL="73660" algn="ctr">
              <a:spcBef>
                <a:spcPts val="180"/>
              </a:spcBef>
            </a:pPr>
            <a:r>
              <a:rPr lang="en-IN" sz="1200" b="1" dirty="0" err="1">
                <a:effectLst/>
                <a:latin typeface="Times New Roman" panose="02020603050405020304" pitchFamily="18" charset="0"/>
                <a:ea typeface="SimSun" panose="02010600030101010101" pitchFamily="2" charset="-122"/>
              </a:rPr>
              <a:t>Maruwada</a:t>
            </a:r>
            <a:r>
              <a:rPr lang="en-IN" sz="1200" b="1" dirty="0">
                <a:effectLst/>
                <a:latin typeface="Times New Roman" panose="02020603050405020304" pitchFamily="18" charset="0"/>
                <a:ea typeface="SimSun" panose="02010600030101010101" pitchFamily="2" charset="-122"/>
              </a:rPr>
              <a:t> Sriniva</a:t>
            </a:r>
            <a:r>
              <a:rPr lang="en-IN" sz="1200" b="1" spc="-5" dirty="0">
                <a:effectLst/>
                <a:latin typeface="Times New Roman" panose="02020603050405020304" pitchFamily="18" charset="0"/>
                <a:ea typeface="SimSun" panose="02010600030101010101" pitchFamily="2" charset="-122"/>
              </a:rPr>
              <a:t>s</a:t>
            </a:r>
            <a:r>
              <a:rPr lang="en-IN" sz="1200" b="1" dirty="0">
                <a:effectLst/>
                <a:latin typeface="Times New Roman" panose="02020603050405020304" pitchFamily="18" charset="0"/>
                <a:ea typeface="SimSun" panose="02010600030101010101" pitchFamily="2" charset="-122"/>
              </a:rPr>
              <a:t>a</a:t>
            </a:r>
            <a:r>
              <a:rPr lang="en-IN" sz="1200" b="1" spc="10" dirty="0">
                <a:effectLst/>
                <a:latin typeface="Times New Roman" panose="02020603050405020304" pitchFamily="18" charset="0"/>
                <a:ea typeface="SimSun" panose="02010600030101010101" pitchFamily="2" charset="-122"/>
              </a:rPr>
              <a:t>n</a:t>
            </a:r>
            <a:r>
              <a:rPr lang="en-IN" sz="1200" b="1" dirty="0">
                <a:effectLst/>
                <a:latin typeface="Times New Roman" panose="02020603050405020304" pitchFamily="18" charset="0"/>
                <a:ea typeface="SimSun" panose="02010600030101010101" pitchFamily="2" charset="-122"/>
              </a:rPr>
              <a:t>1;</a:t>
            </a:r>
            <a:r>
              <a:rPr lang="en-IN" sz="1200" b="1" spc="15" dirty="0">
                <a:effectLst/>
                <a:latin typeface="Times New Roman" panose="02020603050405020304" pitchFamily="18" charset="0"/>
                <a:ea typeface="SimSun" panose="02010600030101010101" pitchFamily="2" charset="-122"/>
              </a:rPr>
              <a:t> </a:t>
            </a:r>
            <a:r>
              <a:rPr lang="en-IN" sz="1200" b="1" dirty="0">
                <a:effectLst/>
                <a:latin typeface="Times New Roman" panose="02020603050405020304" pitchFamily="18" charset="0"/>
                <a:ea typeface="SimSun" panose="02010600030101010101" pitchFamily="2" charset="-122"/>
              </a:rPr>
              <a:t>Ramprasad Naik Desavath</a:t>
            </a:r>
            <a:r>
              <a:rPr lang="en-IN" sz="1200" b="1" spc="15" dirty="0">
                <a:effectLst/>
                <a:latin typeface="Times New Roman" panose="02020603050405020304" pitchFamily="18" charset="0"/>
                <a:ea typeface="SimSun" panose="02010600030101010101" pitchFamily="2" charset="-122"/>
              </a:rPr>
              <a:t>u</a:t>
            </a:r>
            <a:r>
              <a:rPr lang="en-IN" sz="1200" b="1" dirty="0">
                <a:effectLst/>
                <a:latin typeface="Times New Roman" panose="02020603050405020304" pitchFamily="18" charset="0"/>
                <a:ea typeface="SimSun" panose="02010600030101010101" pitchFamily="2" charset="-122"/>
              </a:rPr>
              <a:t>2,</a:t>
            </a:r>
            <a:r>
              <a:rPr lang="en-IN" sz="1200" b="1" spc="20" dirty="0">
                <a:effectLst/>
                <a:latin typeface="Times New Roman" panose="02020603050405020304" pitchFamily="18" charset="0"/>
                <a:ea typeface="SimSun" panose="02010600030101010101" pitchFamily="2" charset="-122"/>
              </a:rPr>
              <a:t> </a:t>
            </a:r>
            <a:r>
              <a:rPr lang="en-IN" sz="1200" b="1" dirty="0">
                <a:effectLst/>
                <a:latin typeface="Times New Roman" panose="02020603050405020304" pitchFamily="18" charset="0"/>
                <a:ea typeface="SimSun" panose="02010600030101010101" pitchFamily="2" charset="-122"/>
              </a:rPr>
              <a:t>Rak</a:t>
            </a:r>
            <a:r>
              <a:rPr lang="en-IN" sz="1200" b="1" spc="10" dirty="0">
                <a:effectLst/>
                <a:latin typeface="Times New Roman" panose="02020603050405020304" pitchFamily="18" charset="0"/>
                <a:ea typeface="SimSun" panose="02010600030101010101" pitchFamily="2" charset="-122"/>
              </a:rPr>
              <a:t>e</a:t>
            </a:r>
            <a:r>
              <a:rPr lang="en-IN" sz="1200" b="1" spc="-5" dirty="0">
                <a:effectLst/>
                <a:latin typeface="Times New Roman" panose="02020603050405020304" pitchFamily="18" charset="0"/>
                <a:ea typeface="SimSun" panose="02010600030101010101" pitchFamily="2" charset="-122"/>
              </a:rPr>
              <a:t>s</a:t>
            </a:r>
            <a:r>
              <a:rPr lang="en-IN" sz="1200" b="1" dirty="0">
                <a:effectLst/>
                <a:latin typeface="Times New Roman" panose="02020603050405020304" pitchFamily="18" charset="0"/>
                <a:ea typeface="SimSun" panose="02010600030101010101" pitchFamily="2" charset="-122"/>
              </a:rPr>
              <a:t>h</a:t>
            </a:r>
            <a:endParaRPr lang="en-US" sz="1200" dirty="0">
              <a:effectLst/>
              <a:latin typeface="Times New Roman" panose="02020603050405020304" pitchFamily="18" charset="0"/>
              <a:ea typeface="SimSun" panose="02010600030101010101" pitchFamily="2" charset="-122"/>
            </a:endParaRPr>
          </a:p>
          <a:p>
            <a:pPr marL="73660" algn="ctr"/>
            <a:r>
              <a:rPr lang="en-IN" sz="1200" b="1" dirty="0">
                <a:effectLst/>
                <a:latin typeface="Times New Roman" panose="02020603050405020304" pitchFamily="18" charset="0"/>
                <a:ea typeface="SimSun" panose="02010600030101010101" pitchFamily="2" charset="-122"/>
              </a:rPr>
              <a:t>Ro</a:t>
            </a:r>
            <a:r>
              <a:rPr lang="en-IN" sz="1200" b="1" spc="5" dirty="0">
                <a:effectLst/>
                <a:latin typeface="Times New Roman" panose="02020603050405020304" pitchFamily="18" charset="0"/>
                <a:ea typeface="SimSun" panose="02010600030101010101" pitchFamily="2" charset="-122"/>
              </a:rPr>
              <a:t>s</a:t>
            </a:r>
            <a:r>
              <a:rPr lang="en-IN" sz="1200" b="1" dirty="0">
                <a:effectLst/>
                <a:latin typeface="Times New Roman" panose="02020603050405020304" pitchFamily="18" charset="0"/>
                <a:ea typeface="SimSun" panose="02010600030101010101" pitchFamily="2" charset="-122"/>
              </a:rPr>
              <a:t>h</a:t>
            </a:r>
            <a:r>
              <a:rPr lang="en-IN" sz="1200" b="1" spc="20" dirty="0">
                <a:effectLst/>
                <a:latin typeface="Times New Roman" panose="02020603050405020304" pitchFamily="18" charset="0"/>
                <a:ea typeface="SimSun" panose="02010600030101010101" pitchFamily="2" charset="-122"/>
              </a:rPr>
              <a:t>a</a:t>
            </a:r>
            <a:r>
              <a:rPr lang="en-IN" sz="1200" b="1" dirty="0">
                <a:effectLst/>
                <a:latin typeface="Times New Roman" panose="02020603050405020304" pitchFamily="18" charset="0"/>
                <a:ea typeface="SimSun" panose="02010600030101010101" pitchFamily="2" charset="-122"/>
              </a:rPr>
              <a:t>n Da</a:t>
            </a:r>
            <a:r>
              <a:rPr lang="en-IN" sz="1200" b="1" spc="5" dirty="0">
                <a:effectLst/>
                <a:latin typeface="Times New Roman" panose="02020603050405020304" pitchFamily="18" charset="0"/>
                <a:ea typeface="SimSun" panose="02010600030101010101" pitchFamily="2" charset="-122"/>
              </a:rPr>
              <a:t>s</a:t>
            </a:r>
            <a:r>
              <a:rPr lang="en-IN" sz="1200" b="1" dirty="0">
                <a:effectLst/>
                <a:latin typeface="Times New Roman" panose="02020603050405020304" pitchFamily="18" charset="0"/>
                <a:ea typeface="SimSun" panose="02010600030101010101" pitchFamily="2" charset="-122"/>
              </a:rPr>
              <a:t>h3</a:t>
            </a:r>
            <a:endParaRPr lang="en-US" sz="1200" dirty="0">
              <a:effectLst/>
              <a:latin typeface="Times New Roman" panose="02020603050405020304" pitchFamily="18" charset="0"/>
              <a:ea typeface="SimSun" panose="02010600030101010101" pitchFamily="2" charset="-122"/>
            </a:endParaRPr>
          </a:p>
          <a:p>
            <a:pPr marL="73660" algn="just"/>
            <a:r>
              <a:rPr lang="en-IN" sz="1200" dirty="0">
                <a:effectLst/>
                <a:latin typeface="Times New Roman" panose="02020603050405020304" pitchFamily="18" charset="0"/>
                <a:ea typeface="SimSun" panose="02010600030101010101" pitchFamily="2" charset="-122"/>
              </a:rPr>
              <a:t> </a:t>
            </a:r>
            <a:endParaRPr lang="en-US" sz="1200" dirty="0">
              <a:effectLst/>
              <a:latin typeface="Times New Roman" panose="02020603050405020304" pitchFamily="18" charset="0"/>
              <a:ea typeface="SimSun" panose="02010600030101010101" pitchFamily="2" charset="-122"/>
            </a:endParaRPr>
          </a:p>
          <a:p>
            <a:pPr marL="66675" algn="ctr"/>
            <a:r>
              <a:rPr lang="en-US" sz="1200" dirty="0">
                <a:solidFill>
                  <a:srgbClr val="000000"/>
                </a:solidFill>
                <a:effectLst/>
                <a:latin typeface="Times New Roman" panose="02020603050405020304" pitchFamily="18" charset="0"/>
                <a:ea typeface="Times New Roman" panose="02020603050405020304" pitchFamily="18" charset="0"/>
              </a:rPr>
              <a:t>1</a:t>
            </a:r>
            <a:r>
              <a:rPr lang="en-US" sz="1200" dirty="0">
                <a:effectLst/>
                <a:latin typeface="Times New Roman" panose="02020603050405020304" pitchFamily="18" charset="0"/>
                <a:ea typeface="Times New Roman" panose="02020603050405020304" pitchFamily="18" charset="0"/>
              </a:rPr>
              <a:t>R</a:t>
            </a:r>
            <a:r>
              <a:rPr lang="en-US" sz="1200" spc="-5" dirty="0">
                <a:effectLst/>
                <a:latin typeface="Times New Roman" panose="02020603050405020304" pitchFamily="18" charset="0"/>
                <a:ea typeface="Times New Roman" panose="02020603050405020304" pitchFamily="18" charset="0"/>
              </a:rPr>
              <a:t>e</a:t>
            </a:r>
            <a:r>
              <a:rPr lang="en-US" sz="1200" dirty="0">
                <a:effectLst/>
                <a:latin typeface="Times New Roman" panose="02020603050405020304" pitchFamily="18" charset="0"/>
                <a:ea typeface="Times New Roman" panose="02020603050405020304" pitchFamily="18" charset="0"/>
              </a:rPr>
              <a:t>search Scho</a:t>
            </a:r>
            <a:r>
              <a:rPr lang="en-US" sz="1200" spc="5" dirty="0">
                <a:effectLst/>
                <a:latin typeface="Times New Roman" panose="02020603050405020304" pitchFamily="18" charset="0"/>
                <a:ea typeface="Times New Roman" panose="02020603050405020304" pitchFamily="18" charset="0"/>
              </a:rPr>
              <a:t>l</a:t>
            </a:r>
            <a:r>
              <a:rPr lang="en-US" sz="1200" dirty="0">
                <a:effectLst/>
                <a:latin typeface="Times New Roman" panose="02020603050405020304" pitchFamily="18" charset="0"/>
                <a:ea typeface="Times New Roman" panose="02020603050405020304" pitchFamily="18" charset="0"/>
              </a:rPr>
              <a:t>a</a:t>
            </a:r>
            <a:r>
              <a:rPr lang="en-US" sz="1200" spc="-50" dirty="0">
                <a:effectLst/>
                <a:latin typeface="Times New Roman" panose="02020603050405020304" pitchFamily="18" charset="0"/>
                <a:ea typeface="Times New Roman" panose="02020603050405020304" pitchFamily="18" charset="0"/>
              </a:rPr>
              <a:t>r</a:t>
            </a:r>
            <a:r>
              <a:rPr lang="en-US" sz="1200" dirty="0">
                <a:effectLst/>
                <a:latin typeface="Times New Roman" panose="02020603050405020304" pitchFamily="18" charset="0"/>
                <a:ea typeface="Times New Roman" panose="02020603050405020304" pitchFamily="18" charset="0"/>
              </a:rPr>
              <a:t>,</a:t>
            </a:r>
            <a:r>
              <a:rPr lang="en-US" sz="1200" spc="10" dirty="0">
                <a:effectLst/>
                <a:latin typeface="Times New Roman" panose="02020603050405020304" pitchFamily="18" charset="0"/>
                <a:ea typeface="Times New Roman" panose="02020603050405020304" pitchFamily="18" charset="0"/>
              </a:rPr>
              <a:t> </a:t>
            </a:r>
            <a:r>
              <a:rPr lang="en-US" sz="1200" spc="-5" dirty="0">
                <a:effectLst/>
                <a:latin typeface="Times New Roman" panose="02020603050405020304" pitchFamily="18" charset="0"/>
                <a:ea typeface="Times New Roman" panose="02020603050405020304" pitchFamily="18" charset="0"/>
              </a:rPr>
              <a:t>D</a:t>
            </a:r>
            <a:r>
              <a:rPr lang="en-US" sz="1200" spc="5" dirty="0">
                <a:effectLst/>
                <a:latin typeface="Times New Roman" panose="02020603050405020304" pitchFamily="18" charset="0"/>
                <a:ea typeface="Times New Roman" panose="02020603050405020304" pitchFamily="18" charset="0"/>
              </a:rPr>
              <a:t>e</a:t>
            </a:r>
            <a:r>
              <a:rPr lang="en-US" sz="1200" dirty="0">
                <a:effectLst/>
                <a:latin typeface="Times New Roman" panose="02020603050405020304" pitchFamily="18" charset="0"/>
                <a:ea typeface="Times New Roman" panose="02020603050405020304" pitchFamily="18" charset="0"/>
              </a:rPr>
              <a:t>p</a:t>
            </a:r>
            <a:r>
              <a:rPr lang="en-US" sz="1200" spc="-5" dirty="0">
                <a:effectLst/>
                <a:latin typeface="Times New Roman" panose="02020603050405020304" pitchFamily="18" charset="0"/>
                <a:ea typeface="Times New Roman" panose="02020603050405020304" pitchFamily="18" charset="0"/>
              </a:rPr>
              <a:t>t</a:t>
            </a:r>
            <a:r>
              <a:rPr lang="en-US" sz="1200" dirty="0">
                <a:effectLst/>
                <a:latin typeface="Times New Roman" panose="02020603050405020304" pitchFamily="18" charset="0"/>
                <a:ea typeface="Times New Roman" panose="02020603050405020304" pitchFamily="18" charset="0"/>
              </a:rPr>
              <a:t>. of</a:t>
            </a:r>
            <a:r>
              <a:rPr lang="en-US" sz="1200" spc="10" dirty="0">
                <a:effectLst/>
                <a:latin typeface="Times New Roman" panose="02020603050405020304" pitchFamily="18" charset="0"/>
                <a:ea typeface="Times New Roman" panose="02020603050405020304" pitchFamily="18" charset="0"/>
              </a:rPr>
              <a:t> </a:t>
            </a:r>
            <a:r>
              <a:rPr lang="en-US" sz="1200" dirty="0">
                <a:effectLst/>
                <a:latin typeface="Times New Roman" panose="02020603050405020304" pitchFamily="18" charset="0"/>
                <a:ea typeface="Times New Roman" panose="02020603050405020304" pitchFamily="18" charset="0"/>
              </a:rPr>
              <a:t>C</a:t>
            </a:r>
            <a:r>
              <a:rPr lang="en-US" sz="1200" spc="-5" dirty="0">
                <a:effectLst/>
                <a:latin typeface="Times New Roman" panose="02020603050405020304" pitchFamily="18" charset="0"/>
                <a:ea typeface="Times New Roman" panose="02020603050405020304" pitchFamily="18" charset="0"/>
              </a:rPr>
              <a:t>i</a:t>
            </a:r>
            <a:r>
              <a:rPr lang="en-US" sz="1200" dirty="0">
                <a:effectLst/>
                <a:latin typeface="Times New Roman" panose="02020603050405020304" pitchFamily="18" charset="0"/>
                <a:ea typeface="Times New Roman" panose="02020603050405020304" pitchFamily="18" charset="0"/>
              </a:rPr>
              <a:t>v</a:t>
            </a:r>
            <a:r>
              <a:rPr lang="en-US" sz="1200" spc="-5" dirty="0">
                <a:effectLst/>
                <a:latin typeface="Times New Roman" panose="02020603050405020304" pitchFamily="18" charset="0"/>
                <a:ea typeface="Times New Roman" panose="02020603050405020304" pitchFamily="18" charset="0"/>
              </a:rPr>
              <a:t>i</a:t>
            </a:r>
            <a:r>
              <a:rPr lang="en-US" sz="1200" dirty="0">
                <a:effectLst/>
                <a:latin typeface="Times New Roman" panose="02020603050405020304" pitchFamily="18" charset="0"/>
                <a:ea typeface="Times New Roman" panose="02020603050405020304" pitchFamily="18" charset="0"/>
              </a:rPr>
              <a:t>l</a:t>
            </a:r>
            <a:r>
              <a:rPr lang="en-US" sz="1200" spc="5" dirty="0">
                <a:effectLst/>
                <a:latin typeface="Times New Roman" panose="02020603050405020304" pitchFamily="18" charset="0"/>
                <a:ea typeface="Times New Roman" panose="02020603050405020304" pitchFamily="18" charset="0"/>
              </a:rPr>
              <a:t> </a:t>
            </a:r>
            <a:r>
              <a:rPr lang="en-US" sz="1200" spc="-5" dirty="0">
                <a:effectLst/>
                <a:latin typeface="Times New Roman" panose="02020603050405020304" pitchFamily="18" charset="0"/>
                <a:ea typeface="Times New Roman" panose="02020603050405020304" pitchFamily="18" charset="0"/>
              </a:rPr>
              <a:t>E</a:t>
            </a:r>
            <a:r>
              <a:rPr lang="en-US" sz="1200" dirty="0">
                <a:effectLst/>
                <a:latin typeface="Times New Roman" panose="02020603050405020304" pitchFamily="18" charset="0"/>
                <a:ea typeface="Times New Roman" panose="02020603050405020304" pitchFamily="18" charset="0"/>
              </a:rPr>
              <a:t>ng</a:t>
            </a:r>
            <a:r>
              <a:rPr lang="en-US" sz="1200" spc="-5" dirty="0">
                <a:effectLst/>
                <a:latin typeface="Times New Roman" panose="02020603050405020304" pitchFamily="18" charset="0"/>
                <a:ea typeface="Times New Roman" panose="02020603050405020304" pitchFamily="18" charset="0"/>
              </a:rPr>
              <a:t>i</a:t>
            </a:r>
            <a:r>
              <a:rPr lang="en-US" sz="1200" dirty="0">
                <a:effectLst/>
                <a:latin typeface="Times New Roman" panose="02020603050405020304" pitchFamily="18" charset="0"/>
                <a:ea typeface="Times New Roman" panose="02020603050405020304" pitchFamily="18" charset="0"/>
              </a:rPr>
              <a:t>n</a:t>
            </a:r>
            <a:r>
              <a:rPr lang="en-US" sz="1200" spc="5" dirty="0">
                <a:effectLst/>
                <a:latin typeface="Times New Roman" panose="02020603050405020304" pitchFamily="18" charset="0"/>
                <a:ea typeface="Times New Roman" panose="02020603050405020304" pitchFamily="18" charset="0"/>
              </a:rPr>
              <a:t>e</a:t>
            </a:r>
            <a:r>
              <a:rPr lang="en-US" sz="1200" dirty="0">
                <a:effectLst/>
                <a:latin typeface="Times New Roman" panose="02020603050405020304" pitchFamily="18" charset="0"/>
                <a:ea typeface="Times New Roman" panose="02020603050405020304" pitchFamily="18" charset="0"/>
              </a:rPr>
              <a:t>er</a:t>
            </a:r>
            <a:r>
              <a:rPr lang="en-US" sz="1200" spc="-5" dirty="0">
                <a:effectLst/>
                <a:latin typeface="Times New Roman" panose="02020603050405020304" pitchFamily="18" charset="0"/>
                <a:ea typeface="Times New Roman" panose="02020603050405020304" pitchFamily="18" charset="0"/>
              </a:rPr>
              <a:t>i</a:t>
            </a:r>
            <a:r>
              <a:rPr lang="en-US" sz="1200" dirty="0">
                <a:effectLst/>
                <a:latin typeface="Times New Roman" panose="02020603050405020304" pitchFamily="18" charset="0"/>
                <a:ea typeface="Times New Roman" panose="02020603050405020304" pitchFamily="18" charset="0"/>
              </a:rPr>
              <a:t>ng, </a:t>
            </a:r>
            <a:r>
              <a:rPr lang="en-US" sz="1200" spc="-5" dirty="0">
                <a:effectLst/>
                <a:latin typeface="Times New Roman" panose="02020603050405020304" pitchFamily="18" charset="0"/>
                <a:ea typeface="Times New Roman" panose="02020603050405020304" pitchFamily="18" charset="0"/>
              </a:rPr>
              <a:t>G</a:t>
            </a:r>
            <a:r>
              <a:rPr lang="en-US" sz="1200" dirty="0">
                <a:effectLst/>
                <a:latin typeface="Times New Roman" panose="02020603050405020304" pitchFamily="18" charset="0"/>
                <a:ea typeface="Times New Roman" panose="02020603050405020304" pitchFamily="18" charset="0"/>
              </a:rPr>
              <a:t>andhi Institute of Engineering and Technology University,</a:t>
            </a:r>
            <a:r>
              <a:rPr lang="en-US" sz="1200" spc="200" dirty="0">
                <a:effectLst/>
                <a:latin typeface="Times New Roman" panose="02020603050405020304" pitchFamily="18" charset="0"/>
                <a:ea typeface="Times New Roman" panose="02020603050405020304" pitchFamily="18" charset="0"/>
              </a:rPr>
              <a:t> </a:t>
            </a:r>
            <a:r>
              <a:rPr lang="en-US" sz="1200" spc="-5" dirty="0" err="1">
                <a:effectLst/>
                <a:latin typeface="Times New Roman" panose="02020603050405020304" pitchFamily="18" charset="0"/>
                <a:ea typeface="Times New Roman" panose="02020603050405020304" pitchFamily="18" charset="0"/>
              </a:rPr>
              <a:t>G</a:t>
            </a:r>
            <a:r>
              <a:rPr lang="en-US" sz="1200" dirty="0" err="1">
                <a:effectLst/>
                <a:latin typeface="Times New Roman" panose="02020603050405020304" pitchFamily="18" charset="0"/>
                <a:ea typeface="Times New Roman" panose="02020603050405020304" pitchFamily="18" charset="0"/>
              </a:rPr>
              <a:t>unupu</a:t>
            </a:r>
            <a:r>
              <a:rPr lang="en-US" sz="1200" spc="-40" dirty="0" err="1">
                <a:effectLst/>
                <a:latin typeface="Times New Roman" panose="02020603050405020304" pitchFamily="18" charset="0"/>
                <a:ea typeface="Times New Roman" panose="02020603050405020304" pitchFamily="18" charset="0"/>
              </a:rPr>
              <a:t>r</a:t>
            </a:r>
            <a:r>
              <a:rPr lang="en-US" sz="1200" dirty="0">
                <a:effectLst/>
                <a:latin typeface="Times New Roman" panose="02020603050405020304" pitchFamily="18" charset="0"/>
                <a:ea typeface="Times New Roman" panose="02020603050405020304" pitchFamily="18" charset="0"/>
              </a:rPr>
              <a:t>, </a:t>
            </a:r>
            <a:r>
              <a:rPr lang="en-US" sz="1200" spc="-5" dirty="0">
                <a:effectLst/>
                <a:latin typeface="Times New Roman" panose="02020603050405020304" pitchFamily="18" charset="0"/>
                <a:ea typeface="Times New Roman" panose="02020603050405020304" pitchFamily="18" charset="0"/>
              </a:rPr>
              <a:t>O</a:t>
            </a:r>
            <a:r>
              <a:rPr lang="en-US" sz="1200" dirty="0">
                <a:effectLst/>
                <a:latin typeface="Times New Roman" panose="02020603050405020304" pitchFamily="18" charset="0"/>
                <a:ea typeface="Times New Roman" panose="02020603050405020304" pitchFamily="18" charset="0"/>
              </a:rPr>
              <a:t>d</a:t>
            </a:r>
            <a:r>
              <a:rPr lang="en-US" sz="1200" spc="5" dirty="0">
                <a:effectLst/>
                <a:latin typeface="Times New Roman" panose="02020603050405020304" pitchFamily="18" charset="0"/>
                <a:ea typeface="Times New Roman" panose="02020603050405020304" pitchFamily="18" charset="0"/>
              </a:rPr>
              <a:t>i</a:t>
            </a:r>
            <a:r>
              <a:rPr lang="en-US" sz="1200" spc="-5" dirty="0">
                <a:effectLst/>
                <a:latin typeface="Times New Roman" panose="02020603050405020304" pitchFamily="18" charset="0"/>
                <a:ea typeface="Times New Roman" panose="02020603050405020304" pitchFamily="18" charset="0"/>
              </a:rPr>
              <a:t>s</a:t>
            </a:r>
            <a:r>
              <a:rPr lang="en-US" sz="1200" dirty="0">
                <a:effectLst/>
                <a:latin typeface="Times New Roman" panose="02020603050405020304" pitchFamily="18" charset="0"/>
                <a:ea typeface="Times New Roman" panose="02020603050405020304" pitchFamily="18" charset="0"/>
              </a:rPr>
              <a:t>h</a:t>
            </a:r>
            <a:r>
              <a:rPr lang="en-US" sz="1200" spc="5" dirty="0">
                <a:effectLst/>
                <a:latin typeface="Times New Roman" panose="02020603050405020304" pitchFamily="18" charset="0"/>
                <a:ea typeface="Times New Roman" panose="02020603050405020304" pitchFamily="18" charset="0"/>
              </a:rPr>
              <a:t>a</a:t>
            </a:r>
            <a:r>
              <a:rPr lang="en-US" sz="1200" dirty="0">
                <a:effectLst/>
                <a:latin typeface="Times New Roman" panose="02020603050405020304" pitchFamily="18" charset="0"/>
                <a:ea typeface="Times New Roman" panose="02020603050405020304" pitchFamily="18" charset="0"/>
              </a:rPr>
              <a:t>, Ind</a:t>
            </a:r>
            <a:r>
              <a:rPr lang="en-US" sz="1200" spc="-5" dirty="0">
                <a:effectLst/>
                <a:latin typeface="Times New Roman" panose="02020603050405020304" pitchFamily="18" charset="0"/>
                <a:ea typeface="Times New Roman" panose="02020603050405020304" pitchFamily="18" charset="0"/>
              </a:rPr>
              <a:t>i</a:t>
            </a:r>
            <a:r>
              <a:rPr lang="en-US" sz="1200" dirty="0">
                <a:effectLst/>
                <a:latin typeface="Times New Roman" panose="02020603050405020304" pitchFamily="18" charset="0"/>
                <a:ea typeface="Times New Roman" panose="02020603050405020304" pitchFamily="18" charset="0"/>
              </a:rPr>
              <a:t>a. </a:t>
            </a:r>
            <a:r>
              <a:rPr lang="en-US" sz="1200" spc="-5" dirty="0">
                <a:effectLst/>
                <a:latin typeface="Times New Roman" panose="02020603050405020304" pitchFamily="18" charset="0"/>
                <a:ea typeface="Times New Roman" panose="02020603050405020304" pitchFamily="18" charset="0"/>
              </a:rPr>
              <a:t>Em</a:t>
            </a:r>
            <a:r>
              <a:rPr lang="en-US" sz="1200" spc="5" dirty="0">
                <a:effectLst/>
                <a:latin typeface="Times New Roman" panose="02020603050405020304" pitchFamily="18" charset="0"/>
                <a:ea typeface="Times New Roman" panose="02020603050405020304" pitchFamily="18" charset="0"/>
              </a:rPr>
              <a:t>a</a:t>
            </a:r>
            <a:r>
              <a:rPr lang="en-US" sz="1200" spc="-5" dirty="0">
                <a:effectLst/>
                <a:latin typeface="Times New Roman" panose="02020603050405020304" pitchFamily="18" charset="0"/>
                <a:ea typeface="Times New Roman" panose="02020603050405020304" pitchFamily="18" charset="0"/>
              </a:rPr>
              <a:t>il</a:t>
            </a:r>
            <a:r>
              <a:rPr lang="en-US" sz="1200" dirty="0">
                <a:effectLst/>
                <a:latin typeface="Times New Roman" panose="02020603050405020304" pitchFamily="18" charset="0"/>
                <a:ea typeface="Times New Roman" panose="02020603050405020304" pitchFamily="18" charset="0"/>
              </a:rPr>
              <a:t>:</a:t>
            </a:r>
            <a:r>
              <a:rPr lang="en-US" sz="1200" spc="190" dirty="0">
                <a:effectLst/>
                <a:latin typeface="Times New Roman" panose="02020603050405020304" pitchFamily="18" charset="0"/>
                <a:ea typeface="Times New Roman" panose="02020603050405020304" pitchFamily="18" charset="0"/>
              </a:rPr>
              <a:t> </a:t>
            </a:r>
            <a:r>
              <a:rPr lang="en-US" sz="1200" dirty="0">
                <a:effectLst/>
                <a:latin typeface="Times New Roman" panose="02020603050405020304" pitchFamily="18" charset="0"/>
                <a:ea typeface="Times New Roman" panose="02020603050405020304" pitchFamily="18" charset="0"/>
              </a:rPr>
              <a:t> </a:t>
            </a:r>
            <a:r>
              <a:rPr lang="en-US" sz="1200" u="sng" spc="-5" dirty="0">
                <a:solidFill>
                  <a:srgbClr val="00007F"/>
                </a:solidFill>
                <a:effectLst/>
                <a:latin typeface="Times New Roman" panose="02020603050405020304" pitchFamily="18" charset="0"/>
                <a:ea typeface="Times New Roman" panose="02020603050405020304" pitchFamily="18" charset="0"/>
                <a:hlinkClick r:id="rId2"/>
              </a:rPr>
              <a:t>s</a:t>
            </a:r>
            <a:r>
              <a:rPr lang="en-US" sz="1200" u="sng" dirty="0">
                <a:solidFill>
                  <a:srgbClr val="00007F"/>
                </a:solidFill>
                <a:effectLst/>
                <a:latin typeface="Times New Roman" panose="02020603050405020304" pitchFamily="18" charset="0"/>
                <a:ea typeface="Times New Roman" panose="02020603050405020304" pitchFamily="18" charset="0"/>
                <a:hlinkClick r:id="rId2"/>
              </a:rPr>
              <a:t>r</a:t>
            </a:r>
            <a:r>
              <a:rPr lang="en-US" sz="1200" u="sng" spc="5" dirty="0">
                <a:solidFill>
                  <a:srgbClr val="00007F"/>
                </a:solidFill>
                <a:effectLst/>
                <a:latin typeface="Times New Roman" panose="02020603050405020304" pitchFamily="18" charset="0"/>
                <a:ea typeface="Times New Roman" panose="02020603050405020304" pitchFamily="18" charset="0"/>
                <a:hlinkClick r:id="rId2"/>
              </a:rPr>
              <a:t>i</a:t>
            </a:r>
            <a:r>
              <a:rPr lang="en-US" sz="1200" u="sng" dirty="0">
                <a:solidFill>
                  <a:srgbClr val="00007F"/>
                </a:solidFill>
                <a:effectLst/>
                <a:latin typeface="Times New Roman" panose="02020603050405020304" pitchFamily="18" charset="0"/>
                <a:ea typeface="Times New Roman" panose="02020603050405020304" pitchFamily="18" charset="0"/>
                <a:hlinkClick r:id="rId2"/>
              </a:rPr>
              <a:t>n</a:t>
            </a:r>
            <a:r>
              <a:rPr lang="en-US" sz="1200" u="sng" spc="-5" dirty="0">
                <a:solidFill>
                  <a:srgbClr val="00007F"/>
                </a:solidFill>
                <a:effectLst/>
                <a:latin typeface="Times New Roman" panose="02020603050405020304" pitchFamily="18" charset="0"/>
                <a:ea typeface="Times New Roman" panose="02020603050405020304" pitchFamily="18" charset="0"/>
                <a:hlinkClick r:id="rId2"/>
              </a:rPr>
              <a:t>i</a:t>
            </a:r>
            <a:r>
              <a:rPr lang="en-US" sz="1200" u="sng" dirty="0">
                <a:solidFill>
                  <a:srgbClr val="00007F"/>
                </a:solidFill>
                <a:effectLst/>
                <a:latin typeface="Times New Roman" panose="02020603050405020304" pitchFamily="18" charset="0"/>
                <a:ea typeface="Times New Roman" panose="02020603050405020304" pitchFamily="18" charset="0"/>
                <a:hlinkClick r:id="rId2"/>
              </a:rPr>
              <a:t>vasan.</a:t>
            </a:r>
            <a:r>
              <a:rPr lang="en-US" sz="1200" u="sng" spc="5" dirty="0">
                <a:solidFill>
                  <a:srgbClr val="00007F"/>
                </a:solidFill>
                <a:effectLst/>
                <a:latin typeface="Times New Roman" panose="02020603050405020304" pitchFamily="18" charset="0"/>
                <a:ea typeface="Times New Roman" panose="02020603050405020304" pitchFamily="18" charset="0"/>
                <a:hlinkClick r:id="rId2"/>
              </a:rPr>
              <a:t>m</a:t>
            </a:r>
            <a:r>
              <a:rPr lang="en-US" sz="1200" u="sng" dirty="0">
                <a:solidFill>
                  <a:srgbClr val="00007F"/>
                </a:solidFill>
                <a:effectLst/>
                <a:latin typeface="Times New Roman" panose="02020603050405020304" pitchFamily="18" charset="0"/>
                <a:ea typeface="Times New Roman" panose="02020603050405020304" pitchFamily="18" charset="0"/>
                <a:hlinkClick r:id="rId2"/>
              </a:rPr>
              <a:t>aruwada</a:t>
            </a:r>
            <a:r>
              <a:rPr lang="en-US" sz="1200" u="sng" spc="5" dirty="0">
                <a:solidFill>
                  <a:srgbClr val="00007F"/>
                </a:solidFill>
                <a:effectLst/>
                <a:latin typeface="Times New Roman" panose="02020603050405020304" pitchFamily="18" charset="0"/>
                <a:ea typeface="Times New Roman" panose="02020603050405020304" pitchFamily="18" charset="0"/>
                <a:hlinkClick r:id="rId2"/>
              </a:rPr>
              <a:t>@</a:t>
            </a:r>
            <a:r>
              <a:rPr lang="en-US" sz="1200" u="sng" dirty="0">
                <a:solidFill>
                  <a:srgbClr val="00007F"/>
                </a:solidFill>
                <a:effectLst/>
                <a:latin typeface="Times New Roman" panose="02020603050405020304" pitchFamily="18" charset="0"/>
                <a:ea typeface="Times New Roman" panose="02020603050405020304" pitchFamily="18" charset="0"/>
                <a:hlinkClick r:id="rId2"/>
              </a:rPr>
              <a:t>g</a:t>
            </a:r>
            <a:r>
              <a:rPr lang="en-US" sz="1200" u="sng" spc="-5" dirty="0">
                <a:solidFill>
                  <a:srgbClr val="00007F"/>
                </a:solidFill>
                <a:effectLst/>
                <a:latin typeface="Times New Roman" panose="02020603050405020304" pitchFamily="18" charset="0"/>
                <a:ea typeface="Times New Roman" panose="02020603050405020304" pitchFamily="18" charset="0"/>
                <a:hlinkClick r:id="rId2"/>
              </a:rPr>
              <a:t>i</a:t>
            </a:r>
            <a:r>
              <a:rPr lang="en-US" sz="1200" u="sng" dirty="0">
                <a:solidFill>
                  <a:srgbClr val="00007F"/>
                </a:solidFill>
                <a:effectLst/>
                <a:latin typeface="Times New Roman" panose="02020603050405020304" pitchFamily="18" charset="0"/>
                <a:ea typeface="Times New Roman" panose="02020603050405020304" pitchFamily="18" charset="0"/>
                <a:hlinkClick r:id="rId2"/>
              </a:rPr>
              <a:t>e</a:t>
            </a:r>
            <a:r>
              <a:rPr lang="en-US" sz="1200" u="sng" spc="-5" dirty="0">
                <a:solidFill>
                  <a:srgbClr val="00007F"/>
                </a:solidFill>
                <a:effectLst/>
                <a:latin typeface="Times New Roman" panose="02020603050405020304" pitchFamily="18" charset="0"/>
                <a:ea typeface="Times New Roman" panose="02020603050405020304" pitchFamily="18" charset="0"/>
                <a:hlinkClick r:id="rId2"/>
              </a:rPr>
              <a:t>t</a:t>
            </a:r>
            <a:r>
              <a:rPr lang="en-US" sz="1200" u="sng" dirty="0">
                <a:solidFill>
                  <a:srgbClr val="00007F"/>
                </a:solidFill>
                <a:effectLst/>
                <a:latin typeface="Times New Roman" panose="02020603050405020304" pitchFamily="18" charset="0"/>
                <a:ea typeface="Times New Roman" panose="02020603050405020304" pitchFamily="18" charset="0"/>
                <a:hlinkClick r:id="rId2"/>
              </a:rPr>
              <a:t>.</a:t>
            </a:r>
            <a:r>
              <a:rPr lang="en-US" sz="1200" u="sng" spc="5" dirty="0">
                <a:solidFill>
                  <a:srgbClr val="00007F"/>
                </a:solidFill>
                <a:effectLst/>
                <a:latin typeface="Times New Roman" panose="02020603050405020304" pitchFamily="18" charset="0"/>
                <a:ea typeface="Times New Roman" panose="02020603050405020304" pitchFamily="18" charset="0"/>
                <a:hlinkClick r:id="rId2"/>
              </a:rPr>
              <a:t>e</a:t>
            </a:r>
            <a:r>
              <a:rPr lang="en-US" sz="1200" u="sng" dirty="0">
                <a:solidFill>
                  <a:srgbClr val="00007F"/>
                </a:solidFill>
                <a:effectLst/>
                <a:latin typeface="Times New Roman" panose="02020603050405020304" pitchFamily="18" charset="0"/>
                <a:ea typeface="Times New Roman" panose="02020603050405020304" pitchFamily="18" charset="0"/>
                <a:hlinkClick r:id="rId2"/>
              </a:rPr>
              <a:t>du</a:t>
            </a:r>
            <a:endParaRPr lang="en-US" sz="1200" dirty="0">
              <a:effectLst/>
              <a:latin typeface="Times New Roman" panose="02020603050405020304" pitchFamily="18" charset="0"/>
              <a:ea typeface="Times New Roman" panose="02020603050405020304" pitchFamily="18" charset="0"/>
            </a:endParaRPr>
          </a:p>
          <a:p>
            <a:pPr marL="73660" marR="707390" algn="ctr">
              <a:spcBef>
                <a:spcPts val="190"/>
              </a:spcBef>
            </a:pPr>
            <a:r>
              <a:rPr lang="en-IN" sz="1200" dirty="0">
                <a:solidFill>
                  <a:srgbClr val="000000"/>
                </a:solidFill>
                <a:effectLst/>
                <a:latin typeface="Times New Roman" panose="02020603050405020304" pitchFamily="18" charset="0"/>
                <a:ea typeface="SimSun" panose="02010600030101010101" pitchFamily="2" charset="-122"/>
              </a:rPr>
              <a:t> </a:t>
            </a:r>
            <a:endParaRPr lang="en-US" sz="1200" dirty="0">
              <a:effectLst/>
              <a:latin typeface="Times New Roman" panose="02020603050405020304" pitchFamily="18" charset="0"/>
              <a:ea typeface="SimSun" panose="02010600030101010101" pitchFamily="2" charset="-122"/>
            </a:endParaRPr>
          </a:p>
          <a:p>
            <a:pPr marL="73660" marR="707390" algn="ctr">
              <a:spcBef>
                <a:spcPts val="190"/>
              </a:spcBef>
            </a:pPr>
            <a:r>
              <a:rPr lang="en-IN" sz="1200" dirty="0">
                <a:solidFill>
                  <a:srgbClr val="000000"/>
                </a:solidFill>
                <a:effectLst/>
                <a:latin typeface="Times New Roman" panose="02020603050405020304" pitchFamily="18" charset="0"/>
                <a:ea typeface="SimSun" panose="02010600030101010101" pitchFamily="2" charset="-122"/>
              </a:rPr>
              <a:t>2</a:t>
            </a:r>
            <a:r>
              <a:rPr lang="en-IN" sz="1200" spc="100" dirty="0">
                <a:solidFill>
                  <a:srgbClr val="000000"/>
                </a:solidFill>
                <a:effectLst/>
                <a:latin typeface="Times New Roman" panose="02020603050405020304" pitchFamily="18" charset="0"/>
                <a:ea typeface="SimSun" panose="02010600030101010101" pitchFamily="2" charset="-122"/>
              </a:rPr>
              <a:t> </a:t>
            </a:r>
            <a:r>
              <a:rPr lang="en-IN" sz="1200" spc="-5" dirty="0">
                <a:solidFill>
                  <a:srgbClr val="000000"/>
                </a:solidFill>
                <a:effectLst/>
                <a:latin typeface="Times New Roman" panose="02020603050405020304" pitchFamily="18" charset="0"/>
                <a:ea typeface="SimSun" panose="02010600030101010101" pitchFamily="2" charset="-122"/>
              </a:rPr>
              <a:t>P</a:t>
            </a:r>
            <a:r>
              <a:rPr lang="en-IN" sz="1200" dirty="0">
                <a:solidFill>
                  <a:srgbClr val="000000"/>
                </a:solidFill>
                <a:effectLst/>
                <a:latin typeface="Times New Roman" panose="02020603050405020304" pitchFamily="18" charset="0"/>
                <a:ea typeface="SimSun" panose="02010600030101010101" pitchFamily="2" charset="-122"/>
              </a:rPr>
              <a:t>r</a:t>
            </a:r>
            <a:r>
              <a:rPr lang="en-IN" sz="1200" spc="5" dirty="0">
                <a:solidFill>
                  <a:srgbClr val="000000"/>
                </a:solidFill>
                <a:effectLst/>
                <a:latin typeface="Times New Roman" panose="02020603050405020304" pitchFamily="18" charset="0"/>
                <a:ea typeface="SimSun" panose="02010600030101010101" pitchFamily="2" charset="-122"/>
              </a:rPr>
              <a:t>o</a:t>
            </a:r>
            <a:r>
              <a:rPr lang="en-IN" sz="1200" dirty="0">
                <a:solidFill>
                  <a:srgbClr val="000000"/>
                </a:solidFill>
                <a:effectLst/>
                <a:latin typeface="Times New Roman" panose="02020603050405020304" pitchFamily="18" charset="0"/>
                <a:ea typeface="SimSun" panose="02010600030101010101" pitchFamily="2" charset="-122"/>
              </a:rPr>
              <a:t>fe</a:t>
            </a:r>
            <a:r>
              <a:rPr lang="en-IN" sz="1200" spc="-5" dirty="0">
                <a:solidFill>
                  <a:srgbClr val="000000"/>
                </a:solidFill>
                <a:effectLst/>
                <a:latin typeface="Times New Roman" panose="02020603050405020304" pitchFamily="18" charset="0"/>
                <a:ea typeface="SimSun" panose="02010600030101010101" pitchFamily="2" charset="-122"/>
              </a:rPr>
              <a:t>s</a:t>
            </a:r>
            <a:r>
              <a:rPr lang="en-IN" sz="1200" spc="5" dirty="0">
                <a:solidFill>
                  <a:srgbClr val="000000"/>
                </a:solidFill>
                <a:effectLst/>
                <a:latin typeface="Times New Roman" panose="02020603050405020304" pitchFamily="18" charset="0"/>
                <a:ea typeface="SimSun" panose="02010600030101010101" pitchFamily="2" charset="-122"/>
              </a:rPr>
              <a:t>s</a:t>
            </a:r>
            <a:r>
              <a:rPr lang="en-IN" sz="1200" spc="-5" dirty="0">
                <a:solidFill>
                  <a:srgbClr val="000000"/>
                </a:solidFill>
                <a:effectLst/>
                <a:latin typeface="Times New Roman" panose="02020603050405020304" pitchFamily="18" charset="0"/>
                <a:ea typeface="SimSun" panose="02010600030101010101" pitchFamily="2" charset="-122"/>
              </a:rPr>
              <a:t>o</a:t>
            </a:r>
            <a:r>
              <a:rPr lang="en-IN" sz="1200" spc="-50" dirty="0">
                <a:solidFill>
                  <a:srgbClr val="000000"/>
                </a:solidFill>
                <a:effectLst/>
                <a:latin typeface="Times New Roman" panose="02020603050405020304" pitchFamily="18" charset="0"/>
                <a:ea typeface="SimSun" panose="02010600030101010101" pitchFamily="2" charset="-122"/>
              </a:rPr>
              <a:t>r</a:t>
            </a:r>
            <a:r>
              <a:rPr lang="en-IN" sz="1200" dirty="0">
                <a:solidFill>
                  <a:srgbClr val="000000"/>
                </a:solidFill>
                <a:effectLst/>
                <a:latin typeface="Times New Roman" panose="02020603050405020304" pitchFamily="18" charset="0"/>
                <a:ea typeface="SimSun" panose="02010600030101010101" pitchFamily="2" charset="-122"/>
              </a:rPr>
              <a:t>,</a:t>
            </a:r>
            <a:r>
              <a:rPr lang="en-IN" sz="1200" spc="10" dirty="0">
                <a:solidFill>
                  <a:srgbClr val="000000"/>
                </a:solidFill>
                <a:effectLst/>
                <a:latin typeface="Times New Roman" panose="02020603050405020304" pitchFamily="18" charset="0"/>
                <a:ea typeface="SimSun" panose="02010600030101010101" pitchFamily="2" charset="-122"/>
              </a:rPr>
              <a:t> </a:t>
            </a:r>
            <a:r>
              <a:rPr lang="en-IN" sz="1200" spc="5" dirty="0">
                <a:solidFill>
                  <a:srgbClr val="000000"/>
                </a:solidFill>
                <a:effectLst/>
                <a:latin typeface="Times New Roman" panose="02020603050405020304" pitchFamily="18" charset="0"/>
                <a:ea typeface="SimSun" panose="02010600030101010101" pitchFamily="2" charset="-122"/>
              </a:rPr>
              <a:t>D</a:t>
            </a:r>
            <a:r>
              <a:rPr lang="en-IN" sz="1200" spc="-5" dirty="0">
                <a:solidFill>
                  <a:srgbClr val="000000"/>
                </a:solidFill>
                <a:effectLst/>
                <a:latin typeface="Times New Roman" panose="02020603050405020304" pitchFamily="18" charset="0"/>
                <a:ea typeface="SimSun" panose="02010600030101010101" pitchFamily="2" charset="-122"/>
              </a:rPr>
              <a:t>e</a:t>
            </a:r>
            <a:r>
              <a:rPr lang="en-IN" sz="1200" dirty="0">
                <a:solidFill>
                  <a:srgbClr val="000000"/>
                </a:solidFill>
                <a:effectLst/>
                <a:latin typeface="Times New Roman" panose="02020603050405020304" pitchFamily="18" charset="0"/>
                <a:ea typeface="SimSun" panose="02010600030101010101" pitchFamily="2" charset="-122"/>
              </a:rPr>
              <a:t>p</a:t>
            </a:r>
            <a:r>
              <a:rPr lang="en-IN" sz="1200" spc="5" dirty="0">
                <a:solidFill>
                  <a:srgbClr val="000000"/>
                </a:solidFill>
                <a:effectLst/>
                <a:latin typeface="Times New Roman" panose="02020603050405020304" pitchFamily="18" charset="0"/>
                <a:ea typeface="SimSun" panose="02010600030101010101" pitchFamily="2" charset="-122"/>
              </a:rPr>
              <a:t>t</a:t>
            </a:r>
            <a:r>
              <a:rPr lang="en-IN" sz="1200" dirty="0">
                <a:solidFill>
                  <a:srgbClr val="000000"/>
                </a:solidFill>
                <a:effectLst/>
                <a:latin typeface="Times New Roman" panose="02020603050405020304" pitchFamily="18" charset="0"/>
                <a:ea typeface="SimSun" panose="02010600030101010101" pitchFamily="2" charset="-122"/>
              </a:rPr>
              <a:t>. of C</a:t>
            </a:r>
            <a:r>
              <a:rPr lang="en-IN" sz="1200" spc="-5" dirty="0">
                <a:solidFill>
                  <a:srgbClr val="000000"/>
                </a:solidFill>
                <a:effectLst/>
                <a:latin typeface="Times New Roman" panose="02020603050405020304" pitchFamily="18" charset="0"/>
                <a:ea typeface="SimSun" panose="02010600030101010101" pitchFamily="2" charset="-122"/>
              </a:rPr>
              <a:t>i</a:t>
            </a:r>
            <a:r>
              <a:rPr lang="en-IN" sz="1200" dirty="0">
                <a:solidFill>
                  <a:srgbClr val="000000"/>
                </a:solidFill>
                <a:effectLst/>
                <a:latin typeface="Times New Roman" panose="02020603050405020304" pitchFamily="18" charset="0"/>
                <a:ea typeface="SimSun" panose="02010600030101010101" pitchFamily="2" charset="-122"/>
              </a:rPr>
              <a:t>v</a:t>
            </a:r>
            <a:r>
              <a:rPr lang="en-IN" sz="1200" spc="5" dirty="0">
                <a:solidFill>
                  <a:srgbClr val="000000"/>
                </a:solidFill>
                <a:effectLst/>
                <a:latin typeface="Times New Roman" panose="02020603050405020304" pitchFamily="18" charset="0"/>
                <a:ea typeface="SimSun" panose="02010600030101010101" pitchFamily="2" charset="-122"/>
              </a:rPr>
              <a:t>i</a:t>
            </a:r>
            <a:r>
              <a:rPr lang="en-IN" sz="1200" dirty="0">
                <a:solidFill>
                  <a:srgbClr val="000000"/>
                </a:solidFill>
                <a:effectLst/>
                <a:latin typeface="Times New Roman" panose="02020603050405020304" pitchFamily="18" charset="0"/>
                <a:ea typeface="SimSun" panose="02010600030101010101" pitchFamily="2" charset="-122"/>
              </a:rPr>
              <a:t>l</a:t>
            </a:r>
            <a:r>
              <a:rPr lang="en-IN" sz="1200" spc="-5" dirty="0">
                <a:solidFill>
                  <a:srgbClr val="000000"/>
                </a:solidFill>
                <a:effectLst/>
                <a:latin typeface="Times New Roman" panose="02020603050405020304" pitchFamily="18" charset="0"/>
                <a:ea typeface="SimSun" panose="02010600030101010101" pitchFamily="2" charset="-122"/>
              </a:rPr>
              <a:t> </a:t>
            </a:r>
            <a:r>
              <a:rPr lang="en-IN" sz="1200" spc="5" dirty="0">
                <a:solidFill>
                  <a:srgbClr val="000000"/>
                </a:solidFill>
                <a:effectLst/>
                <a:latin typeface="Times New Roman" panose="02020603050405020304" pitchFamily="18" charset="0"/>
                <a:ea typeface="SimSun" panose="02010600030101010101" pitchFamily="2" charset="-122"/>
              </a:rPr>
              <a:t>E</a:t>
            </a:r>
            <a:r>
              <a:rPr lang="en-IN" sz="1200" dirty="0">
                <a:solidFill>
                  <a:srgbClr val="000000"/>
                </a:solidFill>
                <a:effectLst/>
                <a:latin typeface="Times New Roman" panose="02020603050405020304" pitchFamily="18" charset="0"/>
                <a:ea typeface="SimSun" panose="02010600030101010101" pitchFamily="2" charset="-122"/>
              </a:rPr>
              <a:t>ng</a:t>
            </a:r>
            <a:r>
              <a:rPr lang="en-IN" sz="1200" spc="-5" dirty="0">
                <a:solidFill>
                  <a:srgbClr val="000000"/>
                </a:solidFill>
                <a:effectLst/>
                <a:latin typeface="Times New Roman" panose="02020603050405020304" pitchFamily="18" charset="0"/>
                <a:ea typeface="SimSun" panose="02010600030101010101" pitchFamily="2" charset="-122"/>
              </a:rPr>
              <a:t>i</a:t>
            </a:r>
            <a:r>
              <a:rPr lang="en-IN" sz="1200" dirty="0">
                <a:solidFill>
                  <a:srgbClr val="000000"/>
                </a:solidFill>
                <a:effectLst/>
                <a:latin typeface="Times New Roman" panose="02020603050405020304" pitchFamily="18" charset="0"/>
                <a:ea typeface="SimSun" panose="02010600030101010101" pitchFamily="2" charset="-122"/>
              </a:rPr>
              <a:t>n</a:t>
            </a:r>
            <a:r>
              <a:rPr lang="en-IN" sz="1200" spc="5" dirty="0">
                <a:solidFill>
                  <a:srgbClr val="000000"/>
                </a:solidFill>
                <a:effectLst/>
                <a:latin typeface="Times New Roman" panose="02020603050405020304" pitchFamily="18" charset="0"/>
                <a:ea typeface="SimSun" panose="02010600030101010101" pitchFamily="2" charset="-122"/>
              </a:rPr>
              <a:t>e</a:t>
            </a:r>
            <a:r>
              <a:rPr lang="en-IN" sz="1200" spc="-5" dirty="0">
                <a:solidFill>
                  <a:srgbClr val="000000"/>
                </a:solidFill>
                <a:effectLst/>
                <a:latin typeface="Times New Roman" panose="02020603050405020304" pitchFamily="18" charset="0"/>
                <a:ea typeface="SimSun" panose="02010600030101010101" pitchFamily="2" charset="-122"/>
              </a:rPr>
              <a:t>e</a:t>
            </a:r>
            <a:r>
              <a:rPr lang="en-IN" sz="1200" dirty="0">
                <a:solidFill>
                  <a:srgbClr val="000000"/>
                </a:solidFill>
                <a:effectLst/>
                <a:latin typeface="Times New Roman" panose="02020603050405020304" pitchFamily="18" charset="0"/>
                <a:ea typeface="SimSun" panose="02010600030101010101" pitchFamily="2" charset="-122"/>
              </a:rPr>
              <a:t>r</a:t>
            </a:r>
            <a:r>
              <a:rPr lang="en-IN" sz="1200" spc="5" dirty="0">
                <a:solidFill>
                  <a:srgbClr val="000000"/>
                </a:solidFill>
                <a:effectLst/>
                <a:latin typeface="Times New Roman" panose="02020603050405020304" pitchFamily="18" charset="0"/>
                <a:ea typeface="SimSun" panose="02010600030101010101" pitchFamily="2" charset="-122"/>
              </a:rPr>
              <a:t>i</a:t>
            </a:r>
            <a:r>
              <a:rPr lang="en-IN" sz="1200" dirty="0">
                <a:solidFill>
                  <a:srgbClr val="000000"/>
                </a:solidFill>
                <a:effectLst/>
                <a:latin typeface="Times New Roman" panose="02020603050405020304" pitchFamily="18" charset="0"/>
                <a:ea typeface="SimSun" panose="02010600030101010101" pitchFamily="2" charset="-122"/>
              </a:rPr>
              <a:t>ng, </a:t>
            </a:r>
            <a:r>
              <a:rPr lang="en-IN" sz="1200" spc="-5" dirty="0">
                <a:effectLst/>
                <a:latin typeface="Times New Roman" panose="02020603050405020304" pitchFamily="18" charset="0"/>
                <a:ea typeface="SimSun" panose="02010600030101010101" pitchFamily="2" charset="-122"/>
              </a:rPr>
              <a:t>G</a:t>
            </a:r>
            <a:r>
              <a:rPr lang="en-IN" sz="1200" dirty="0">
                <a:effectLst/>
                <a:latin typeface="Times New Roman" panose="02020603050405020304" pitchFamily="18" charset="0"/>
                <a:ea typeface="SimSun" panose="02010600030101010101" pitchFamily="2" charset="-122"/>
              </a:rPr>
              <a:t>andhi Institute of Engineering and Technology University,</a:t>
            </a:r>
            <a:r>
              <a:rPr lang="en-IN" sz="1200" spc="200" dirty="0">
                <a:solidFill>
                  <a:srgbClr val="000000"/>
                </a:solidFill>
                <a:effectLst/>
                <a:latin typeface="Times New Roman" panose="02020603050405020304" pitchFamily="18" charset="0"/>
                <a:ea typeface="SimSun" panose="02010600030101010101" pitchFamily="2" charset="-122"/>
              </a:rPr>
              <a:t> </a:t>
            </a:r>
            <a:r>
              <a:rPr lang="en-IN" sz="1200" spc="-5" dirty="0" err="1">
                <a:solidFill>
                  <a:srgbClr val="000000"/>
                </a:solidFill>
                <a:effectLst/>
                <a:latin typeface="Times New Roman" panose="02020603050405020304" pitchFamily="18" charset="0"/>
                <a:ea typeface="SimSun" panose="02010600030101010101" pitchFamily="2" charset="-122"/>
              </a:rPr>
              <a:t>G</a:t>
            </a:r>
            <a:r>
              <a:rPr lang="en-IN" sz="1200" dirty="0" err="1">
                <a:solidFill>
                  <a:srgbClr val="000000"/>
                </a:solidFill>
                <a:effectLst/>
                <a:latin typeface="Times New Roman" panose="02020603050405020304" pitchFamily="18" charset="0"/>
                <a:ea typeface="SimSun" panose="02010600030101010101" pitchFamily="2" charset="-122"/>
              </a:rPr>
              <a:t>unupu</a:t>
            </a:r>
            <a:r>
              <a:rPr lang="en-IN" sz="1200" spc="-40" dirty="0" err="1">
                <a:solidFill>
                  <a:srgbClr val="000000"/>
                </a:solidFill>
                <a:effectLst/>
                <a:latin typeface="Times New Roman" panose="02020603050405020304" pitchFamily="18" charset="0"/>
                <a:ea typeface="SimSun" panose="02010600030101010101" pitchFamily="2" charset="-122"/>
              </a:rPr>
              <a:t>r</a:t>
            </a:r>
            <a:r>
              <a:rPr lang="en-IN" sz="1200" dirty="0">
                <a:solidFill>
                  <a:srgbClr val="000000"/>
                </a:solidFill>
                <a:effectLst/>
                <a:latin typeface="Times New Roman" panose="02020603050405020304" pitchFamily="18" charset="0"/>
                <a:ea typeface="SimSun" panose="02010600030101010101" pitchFamily="2" charset="-122"/>
              </a:rPr>
              <a:t>, </a:t>
            </a:r>
            <a:r>
              <a:rPr lang="en-IN" sz="1200" spc="-5" dirty="0">
                <a:solidFill>
                  <a:srgbClr val="000000"/>
                </a:solidFill>
                <a:effectLst/>
                <a:latin typeface="Times New Roman" panose="02020603050405020304" pitchFamily="18" charset="0"/>
                <a:ea typeface="SimSun" panose="02010600030101010101" pitchFamily="2" charset="-122"/>
              </a:rPr>
              <a:t>O</a:t>
            </a:r>
            <a:r>
              <a:rPr lang="en-IN" sz="1200" dirty="0">
                <a:solidFill>
                  <a:srgbClr val="000000"/>
                </a:solidFill>
                <a:effectLst/>
                <a:latin typeface="Times New Roman" panose="02020603050405020304" pitchFamily="18" charset="0"/>
                <a:ea typeface="SimSun" panose="02010600030101010101" pitchFamily="2" charset="-122"/>
              </a:rPr>
              <a:t>d</a:t>
            </a:r>
            <a:r>
              <a:rPr lang="en-IN" sz="1200" spc="5" dirty="0">
                <a:solidFill>
                  <a:srgbClr val="000000"/>
                </a:solidFill>
                <a:effectLst/>
                <a:latin typeface="Times New Roman" panose="02020603050405020304" pitchFamily="18" charset="0"/>
                <a:ea typeface="SimSun" panose="02010600030101010101" pitchFamily="2" charset="-122"/>
              </a:rPr>
              <a:t>i</a:t>
            </a:r>
            <a:r>
              <a:rPr lang="en-IN" sz="1200" spc="-5" dirty="0">
                <a:solidFill>
                  <a:srgbClr val="000000"/>
                </a:solidFill>
                <a:effectLst/>
                <a:latin typeface="Times New Roman" panose="02020603050405020304" pitchFamily="18" charset="0"/>
                <a:ea typeface="SimSun" panose="02010600030101010101" pitchFamily="2" charset="-122"/>
              </a:rPr>
              <a:t>s</a:t>
            </a:r>
            <a:r>
              <a:rPr lang="en-IN" sz="1200" dirty="0">
                <a:solidFill>
                  <a:srgbClr val="000000"/>
                </a:solidFill>
                <a:effectLst/>
                <a:latin typeface="Times New Roman" panose="02020603050405020304" pitchFamily="18" charset="0"/>
                <a:ea typeface="SimSun" panose="02010600030101010101" pitchFamily="2" charset="-122"/>
              </a:rPr>
              <a:t>h</a:t>
            </a:r>
            <a:r>
              <a:rPr lang="en-IN" sz="1200" spc="5" dirty="0">
                <a:solidFill>
                  <a:srgbClr val="000000"/>
                </a:solidFill>
                <a:effectLst/>
                <a:latin typeface="Times New Roman" panose="02020603050405020304" pitchFamily="18" charset="0"/>
                <a:ea typeface="SimSun" panose="02010600030101010101" pitchFamily="2" charset="-122"/>
              </a:rPr>
              <a:t>a</a:t>
            </a:r>
            <a:r>
              <a:rPr lang="en-IN" sz="1200" dirty="0">
                <a:solidFill>
                  <a:srgbClr val="000000"/>
                </a:solidFill>
                <a:effectLst/>
                <a:latin typeface="Times New Roman" panose="02020603050405020304" pitchFamily="18" charset="0"/>
                <a:ea typeface="SimSun" panose="02010600030101010101" pitchFamily="2" charset="-122"/>
              </a:rPr>
              <a:t>,</a:t>
            </a:r>
            <a:r>
              <a:rPr lang="en-IN" sz="1200" spc="180" dirty="0">
                <a:solidFill>
                  <a:srgbClr val="000000"/>
                </a:solidFill>
                <a:effectLst/>
                <a:latin typeface="Times New Roman" panose="02020603050405020304" pitchFamily="18" charset="0"/>
                <a:ea typeface="SimSun" panose="02010600030101010101" pitchFamily="2" charset="-122"/>
              </a:rPr>
              <a:t> </a:t>
            </a:r>
            <a:r>
              <a:rPr lang="en-IN" sz="1200" dirty="0">
                <a:solidFill>
                  <a:srgbClr val="000000"/>
                </a:solidFill>
                <a:effectLst/>
                <a:latin typeface="Times New Roman" panose="02020603050405020304" pitchFamily="18" charset="0"/>
                <a:ea typeface="SimSun" panose="02010600030101010101" pitchFamily="2" charset="-122"/>
              </a:rPr>
              <a:t>Ind</a:t>
            </a:r>
            <a:r>
              <a:rPr lang="en-IN" sz="1200" spc="-5" dirty="0">
                <a:solidFill>
                  <a:srgbClr val="000000"/>
                </a:solidFill>
                <a:effectLst/>
                <a:latin typeface="Times New Roman" panose="02020603050405020304" pitchFamily="18" charset="0"/>
                <a:ea typeface="SimSun" panose="02010600030101010101" pitchFamily="2" charset="-122"/>
              </a:rPr>
              <a:t>i</a:t>
            </a:r>
            <a:r>
              <a:rPr lang="en-IN" sz="1200" dirty="0">
                <a:solidFill>
                  <a:srgbClr val="000000"/>
                </a:solidFill>
                <a:effectLst/>
                <a:latin typeface="Times New Roman" panose="02020603050405020304" pitchFamily="18" charset="0"/>
                <a:ea typeface="SimSun" panose="02010600030101010101" pitchFamily="2" charset="-122"/>
              </a:rPr>
              <a:t>a. </a:t>
            </a:r>
            <a:r>
              <a:rPr lang="en-IN" sz="1200" spc="5" dirty="0">
                <a:solidFill>
                  <a:srgbClr val="000000"/>
                </a:solidFill>
                <a:effectLst/>
                <a:latin typeface="Times New Roman" panose="02020603050405020304" pitchFamily="18" charset="0"/>
                <a:ea typeface="SimSun" panose="02010600030101010101" pitchFamily="2" charset="-122"/>
              </a:rPr>
              <a:t>E</a:t>
            </a:r>
            <a:r>
              <a:rPr lang="en-IN" sz="1200" spc="-5" dirty="0">
                <a:solidFill>
                  <a:srgbClr val="000000"/>
                </a:solidFill>
                <a:effectLst/>
                <a:latin typeface="Times New Roman" panose="02020603050405020304" pitchFamily="18" charset="0"/>
                <a:ea typeface="SimSun" panose="02010600030101010101" pitchFamily="2" charset="-122"/>
              </a:rPr>
              <a:t>m</a:t>
            </a:r>
            <a:r>
              <a:rPr lang="en-IN" sz="1200" spc="5" dirty="0">
                <a:solidFill>
                  <a:srgbClr val="000000"/>
                </a:solidFill>
                <a:effectLst/>
                <a:latin typeface="Times New Roman" panose="02020603050405020304" pitchFamily="18" charset="0"/>
                <a:ea typeface="SimSun" panose="02010600030101010101" pitchFamily="2" charset="-122"/>
              </a:rPr>
              <a:t>a</a:t>
            </a:r>
            <a:r>
              <a:rPr lang="en-IN" sz="1200" spc="-5" dirty="0">
                <a:solidFill>
                  <a:srgbClr val="000000"/>
                </a:solidFill>
                <a:effectLst/>
                <a:latin typeface="Times New Roman" panose="02020603050405020304" pitchFamily="18" charset="0"/>
                <a:ea typeface="SimSun" panose="02010600030101010101" pitchFamily="2" charset="-122"/>
              </a:rPr>
              <a:t>il</a:t>
            </a:r>
            <a:r>
              <a:rPr lang="en-IN" sz="1200" dirty="0">
                <a:solidFill>
                  <a:srgbClr val="000000"/>
                </a:solidFill>
                <a:effectLst/>
                <a:latin typeface="Times New Roman" panose="02020603050405020304" pitchFamily="18" charset="0"/>
                <a:ea typeface="SimSun" panose="02010600030101010101" pitchFamily="2" charset="-122"/>
              </a:rPr>
              <a:t>: </a:t>
            </a:r>
            <a:r>
              <a:rPr lang="en-IN" sz="1200" spc="-295" dirty="0">
                <a:solidFill>
                  <a:srgbClr val="00007F"/>
                </a:solidFill>
                <a:effectLst/>
                <a:latin typeface="Times New Roman" panose="02020603050405020304" pitchFamily="18" charset="0"/>
                <a:ea typeface="SimSun" panose="02010600030101010101" pitchFamily="2" charset="-122"/>
              </a:rPr>
              <a:t> </a:t>
            </a:r>
            <a:r>
              <a:rPr lang="en-IN" sz="1200" u="sng" dirty="0">
                <a:solidFill>
                  <a:srgbClr val="0000FF"/>
                </a:solidFill>
                <a:effectLst/>
                <a:latin typeface="Times New Roman" panose="02020603050405020304" pitchFamily="18" charset="0"/>
                <a:ea typeface="SimSun" panose="02010600030101010101" pitchFamily="2" charset="-122"/>
                <a:hlinkClick r:id="rId3"/>
              </a:rPr>
              <a:t>dnaik@giet.edu</a:t>
            </a:r>
            <a:r>
              <a:rPr lang="en-IN" sz="1200" dirty="0">
                <a:effectLst/>
                <a:latin typeface="Times New Roman" panose="02020603050405020304" pitchFamily="18" charset="0"/>
                <a:ea typeface="SimSun" panose="02010600030101010101" pitchFamily="2" charset="-122"/>
              </a:rPr>
              <a:t>.</a:t>
            </a:r>
            <a:endParaRPr lang="en-US" sz="1200" dirty="0">
              <a:effectLst/>
              <a:latin typeface="Times New Roman" panose="02020603050405020304" pitchFamily="18" charset="0"/>
              <a:ea typeface="SimSun" panose="02010600030101010101" pitchFamily="2" charset="-122"/>
            </a:endParaRPr>
          </a:p>
          <a:p>
            <a:pPr marL="73660" marR="707390" algn="ctr">
              <a:spcBef>
                <a:spcPts val="190"/>
              </a:spcBef>
            </a:pPr>
            <a:r>
              <a:rPr lang="en-IN" sz="1200" dirty="0">
                <a:solidFill>
                  <a:srgbClr val="000000"/>
                </a:solidFill>
                <a:effectLst/>
                <a:latin typeface="Times New Roman" panose="02020603050405020304" pitchFamily="18" charset="0"/>
                <a:ea typeface="SimSun" panose="02010600030101010101" pitchFamily="2" charset="-122"/>
              </a:rPr>
              <a:t> </a:t>
            </a:r>
            <a:endParaRPr lang="en-US" sz="1200" dirty="0">
              <a:effectLst/>
              <a:latin typeface="Times New Roman" panose="02020603050405020304" pitchFamily="18" charset="0"/>
              <a:ea typeface="SimSun" panose="02010600030101010101" pitchFamily="2" charset="-122"/>
            </a:endParaRPr>
          </a:p>
          <a:p>
            <a:pPr marL="73660" marR="216535" algn="ctr">
              <a:spcBef>
                <a:spcPts val="190"/>
              </a:spcBef>
            </a:pPr>
            <a:r>
              <a:rPr lang="en-IN" sz="1200" dirty="0">
                <a:solidFill>
                  <a:srgbClr val="000000"/>
                </a:solidFill>
                <a:effectLst/>
                <a:latin typeface="Times New Roman" panose="02020603050405020304" pitchFamily="18" charset="0"/>
                <a:ea typeface="SimSun" panose="02010600030101010101" pitchFamily="2" charset="-122"/>
              </a:rPr>
              <a:t>3</a:t>
            </a:r>
            <a:r>
              <a:rPr lang="en-IN" sz="1200" spc="30" dirty="0">
                <a:solidFill>
                  <a:srgbClr val="000000"/>
                </a:solidFill>
                <a:effectLst/>
                <a:latin typeface="Times New Roman" panose="02020603050405020304" pitchFamily="18" charset="0"/>
                <a:ea typeface="SimSun" panose="02010600030101010101" pitchFamily="2" charset="-122"/>
              </a:rPr>
              <a:t> </a:t>
            </a:r>
            <a:r>
              <a:rPr lang="en-IN" sz="1200" spc="5" dirty="0">
                <a:solidFill>
                  <a:srgbClr val="000000"/>
                </a:solidFill>
                <a:effectLst/>
                <a:latin typeface="Times New Roman" panose="02020603050405020304" pitchFamily="18" charset="0"/>
                <a:ea typeface="SimSun" panose="02010600030101010101" pitchFamily="2" charset="-122"/>
              </a:rPr>
              <a:t>As</a:t>
            </a:r>
            <a:r>
              <a:rPr lang="en-IN" sz="1200" spc="-5" dirty="0">
                <a:solidFill>
                  <a:srgbClr val="000000"/>
                </a:solidFill>
                <a:effectLst/>
                <a:latin typeface="Times New Roman" panose="02020603050405020304" pitchFamily="18" charset="0"/>
                <a:ea typeface="SimSun" panose="02010600030101010101" pitchFamily="2" charset="-122"/>
              </a:rPr>
              <a:t>s</a:t>
            </a:r>
            <a:r>
              <a:rPr lang="en-IN" sz="1200" dirty="0">
                <a:solidFill>
                  <a:srgbClr val="000000"/>
                </a:solidFill>
                <a:effectLst/>
                <a:latin typeface="Times New Roman" panose="02020603050405020304" pitchFamily="18" charset="0"/>
                <a:ea typeface="SimSun" panose="02010600030101010101" pitchFamily="2" charset="-122"/>
              </a:rPr>
              <a:t>o</a:t>
            </a:r>
            <a:r>
              <a:rPr lang="en-IN" sz="1200" spc="5" dirty="0">
                <a:solidFill>
                  <a:srgbClr val="000000"/>
                </a:solidFill>
                <a:effectLst/>
                <a:latin typeface="Times New Roman" panose="02020603050405020304" pitchFamily="18" charset="0"/>
                <a:ea typeface="SimSun" panose="02010600030101010101" pitchFamily="2" charset="-122"/>
              </a:rPr>
              <a:t>c</a:t>
            </a:r>
            <a:r>
              <a:rPr lang="en-IN" sz="1200" spc="-5" dirty="0">
                <a:solidFill>
                  <a:srgbClr val="000000"/>
                </a:solidFill>
                <a:effectLst/>
                <a:latin typeface="Times New Roman" panose="02020603050405020304" pitchFamily="18" charset="0"/>
                <a:ea typeface="SimSun" panose="02010600030101010101" pitchFamily="2" charset="-122"/>
              </a:rPr>
              <a:t>i</a:t>
            </a:r>
            <a:r>
              <a:rPr lang="en-IN" sz="1200" spc="5" dirty="0">
                <a:solidFill>
                  <a:srgbClr val="000000"/>
                </a:solidFill>
                <a:effectLst/>
                <a:latin typeface="Times New Roman" panose="02020603050405020304" pitchFamily="18" charset="0"/>
                <a:ea typeface="SimSun" panose="02010600030101010101" pitchFamily="2" charset="-122"/>
              </a:rPr>
              <a:t>a</a:t>
            </a:r>
            <a:r>
              <a:rPr lang="en-IN" sz="1200" spc="-5" dirty="0">
                <a:solidFill>
                  <a:srgbClr val="000000"/>
                </a:solidFill>
                <a:effectLst/>
                <a:latin typeface="Times New Roman" panose="02020603050405020304" pitchFamily="18" charset="0"/>
                <a:ea typeface="SimSun" panose="02010600030101010101" pitchFamily="2" charset="-122"/>
              </a:rPr>
              <a:t>t</a:t>
            </a:r>
            <a:r>
              <a:rPr lang="en-IN" sz="1200" dirty="0">
                <a:solidFill>
                  <a:srgbClr val="000000"/>
                </a:solidFill>
                <a:effectLst/>
                <a:latin typeface="Times New Roman" panose="02020603050405020304" pitchFamily="18" charset="0"/>
                <a:ea typeface="SimSun" panose="02010600030101010101" pitchFamily="2" charset="-122"/>
              </a:rPr>
              <a:t>e</a:t>
            </a:r>
            <a:r>
              <a:rPr lang="en-IN" sz="1200" spc="5" dirty="0">
                <a:solidFill>
                  <a:srgbClr val="000000"/>
                </a:solidFill>
                <a:effectLst/>
                <a:latin typeface="Times New Roman" panose="02020603050405020304" pitchFamily="18" charset="0"/>
                <a:ea typeface="SimSun" panose="02010600030101010101" pitchFamily="2" charset="-122"/>
              </a:rPr>
              <a:t> </a:t>
            </a:r>
            <a:r>
              <a:rPr lang="en-IN" sz="1200" spc="-5" dirty="0">
                <a:solidFill>
                  <a:srgbClr val="000000"/>
                </a:solidFill>
                <a:effectLst/>
                <a:latin typeface="Times New Roman" panose="02020603050405020304" pitchFamily="18" charset="0"/>
                <a:ea typeface="SimSun" panose="02010600030101010101" pitchFamily="2" charset="-122"/>
              </a:rPr>
              <a:t>P</a:t>
            </a:r>
            <a:r>
              <a:rPr lang="en-IN" sz="1200" dirty="0">
                <a:solidFill>
                  <a:srgbClr val="000000"/>
                </a:solidFill>
                <a:effectLst/>
                <a:latin typeface="Times New Roman" panose="02020603050405020304" pitchFamily="18" charset="0"/>
                <a:ea typeface="SimSun" panose="02010600030101010101" pitchFamily="2" charset="-122"/>
              </a:rPr>
              <a:t>r</a:t>
            </a:r>
            <a:r>
              <a:rPr lang="en-IN" sz="1200" spc="-5" dirty="0">
                <a:solidFill>
                  <a:srgbClr val="000000"/>
                </a:solidFill>
                <a:effectLst/>
                <a:latin typeface="Times New Roman" panose="02020603050405020304" pitchFamily="18" charset="0"/>
                <a:ea typeface="SimSun" panose="02010600030101010101" pitchFamily="2" charset="-122"/>
              </a:rPr>
              <a:t>o</a:t>
            </a:r>
            <a:r>
              <a:rPr lang="en-IN" sz="1200" dirty="0">
                <a:solidFill>
                  <a:srgbClr val="000000"/>
                </a:solidFill>
                <a:effectLst/>
                <a:latin typeface="Times New Roman" panose="02020603050405020304" pitchFamily="18" charset="0"/>
                <a:ea typeface="SimSun" panose="02010600030101010101" pitchFamily="2" charset="-122"/>
              </a:rPr>
              <a:t>fe</a:t>
            </a:r>
            <a:r>
              <a:rPr lang="en-IN" sz="1200" spc="5" dirty="0">
                <a:solidFill>
                  <a:srgbClr val="000000"/>
                </a:solidFill>
                <a:effectLst/>
                <a:latin typeface="Times New Roman" panose="02020603050405020304" pitchFamily="18" charset="0"/>
                <a:ea typeface="SimSun" panose="02010600030101010101" pitchFamily="2" charset="-122"/>
              </a:rPr>
              <a:t>s</a:t>
            </a:r>
            <a:r>
              <a:rPr lang="en-IN" sz="1200" spc="-5" dirty="0">
                <a:solidFill>
                  <a:srgbClr val="000000"/>
                </a:solidFill>
                <a:effectLst/>
                <a:latin typeface="Times New Roman" panose="02020603050405020304" pitchFamily="18" charset="0"/>
                <a:ea typeface="SimSun" panose="02010600030101010101" pitchFamily="2" charset="-122"/>
              </a:rPr>
              <a:t>s</a:t>
            </a:r>
            <a:r>
              <a:rPr lang="en-IN" sz="1200" spc="5" dirty="0">
                <a:solidFill>
                  <a:srgbClr val="000000"/>
                </a:solidFill>
                <a:effectLst/>
                <a:latin typeface="Times New Roman" panose="02020603050405020304" pitchFamily="18" charset="0"/>
                <a:ea typeface="SimSun" panose="02010600030101010101" pitchFamily="2" charset="-122"/>
              </a:rPr>
              <a:t>o</a:t>
            </a:r>
            <a:r>
              <a:rPr lang="en-IN" sz="1200" spc="-50" dirty="0">
                <a:solidFill>
                  <a:srgbClr val="000000"/>
                </a:solidFill>
                <a:effectLst/>
                <a:latin typeface="Times New Roman" panose="02020603050405020304" pitchFamily="18" charset="0"/>
                <a:ea typeface="SimSun" panose="02010600030101010101" pitchFamily="2" charset="-122"/>
              </a:rPr>
              <a:t>r</a:t>
            </a:r>
            <a:r>
              <a:rPr lang="en-IN" sz="1200" dirty="0">
                <a:solidFill>
                  <a:srgbClr val="000000"/>
                </a:solidFill>
                <a:effectLst/>
                <a:latin typeface="Times New Roman" panose="02020603050405020304" pitchFamily="18" charset="0"/>
                <a:ea typeface="SimSun" panose="02010600030101010101" pitchFamily="2" charset="-122"/>
              </a:rPr>
              <a:t>,</a:t>
            </a:r>
            <a:r>
              <a:rPr lang="en-IN" sz="1200" spc="10" dirty="0">
                <a:solidFill>
                  <a:srgbClr val="000000"/>
                </a:solidFill>
                <a:effectLst/>
                <a:latin typeface="Times New Roman" panose="02020603050405020304" pitchFamily="18" charset="0"/>
                <a:ea typeface="SimSun" panose="02010600030101010101" pitchFamily="2" charset="-122"/>
              </a:rPr>
              <a:t> </a:t>
            </a:r>
            <a:r>
              <a:rPr lang="en-IN" sz="1200" spc="-5" dirty="0">
                <a:solidFill>
                  <a:srgbClr val="000000"/>
                </a:solidFill>
                <a:effectLst/>
                <a:latin typeface="Times New Roman" panose="02020603050405020304" pitchFamily="18" charset="0"/>
                <a:ea typeface="SimSun" panose="02010600030101010101" pitchFamily="2" charset="-122"/>
              </a:rPr>
              <a:t>D</a:t>
            </a:r>
            <a:r>
              <a:rPr lang="en-IN" sz="1200" spc="5" dirty="0">
                <a:solidFill>
                  <a:srgbClr val="000000"/>
                </a:solidFill>
                <a:effectLst/>
                <a:latin typeface="Times New Roman" panose="02020603050405020304" pitchFamily="18" charset="0"/>
                <a:ea typeface="SimSun" panose="02010600030101010101" pitchFamily="2" charset="-122"/>
              </a:rPr>
              <a:t>e</a:t>
            </a:r>
            <a:r>
              <a:rPr lang="en-IN" sz="1200" dirty="0">
                <a:solidFill>
                  <a:srgbClr val="000000"/>
                </a:solidFill>
                <a:effectLst/>
                <a:latin typeface="Times New Roman" panose="02020603050405020304" pitchFamily="18" charset="0"/>
                <a:ea typeface="SimSun" panose="02010600030101010101" pitchFamily="2" charset="-122"/>
              </a:rPr>
              <a:t>p</a:t>
            </a:r>
            <a:r>
              <a:rPr lang="en-IN" sz="1200" spc="-5" dirty="0">
                <a:solidFill>
                  <a:srgbClr val="000000"/>
                </a:solidFill>
                <a:effectLst/>
                <a:latin typeface="Times New Roman" panose="02020603050405020304" pitchFamily="18" charset="0"/>
                <a:ea typeface="SimSun" panose="02010600030101010101" pitchFamily="2" charset="-122"/>
              </a:rPr>
              <a:t>t</a:t>
            </a:r>
            <a:r>
              <a:rPr lang="en-IN" sz="1200" dirty="0">
                <a:solidFill>
                  <a:srgbClr val="000000"/>
                </a:solidFill>
                <a:effectLst/>
                <a:latin typeface="Times New Roman" panose="02020603050405020304" pitchFamily="18" charset="0"/>
                <a:ea typeface="SimSun" panose="02010600030101010101" pitchFamily="2" charset="-122"/>
              </a:rPr>
              <a:t>. of C</a:t>
            </a:r>
            <a:r>
              <a:rPr lang="en-IN" sz="1200" spc="5" dirty="0">
                <a:solidFill>
                  <a:srgbClr val="000000"/>
                </a:solidFill>
                <a:effectLst/>
                <a:latin typeface="Times New Roman" panose="02020603050405020304" pitchFamily="18" charset="0"/>
                <a:ea typeface="SimSun" panose="02010600030101010101" pitchFamily="2" charset="-122"/>
              </a:rPr>
              <a:t>i</a:t>
            </a:r>
            <a:r>
              <a:rPr lang="en-IN" sz="1200" dirty="0">
                <a:solidFill>
                  <a:srgbClr val="000000"/>
                </a:solidFill>
                <a:effectLst/>
                <a:latin typeface="Times New Roman" panose="02020603050405020304" pitchFamily="18" charset="0"/>
                <a:ea typeface="SimSun" panose="02010600030101010101" pitchFamily="2" charset="-122"/>
              </a:rPr>
              <a:t>v</a:t>
            </a:r>
            <a:r>
              <a:rPr lang="en-IN" sz="1200" spc="-5" dirty="0">
                <a:solidFill>
                  <a:srgbClr val="000000"/>
                </a:solidFill>
                <a:effectLst/>
                <a:latin typeface="Times New Roman" panose="02020603050405020304" pitchFamily="18" charset="0"/>
                <a:ea typeface="SimSun" panose="02010600030101010101" pitchFamily="2" charset="-122"/>
              </a:rPr>
              <a:t>i</a:t>
            </a:r>
            <a:r>
              <a:rPr lang="en-IN" sz="1200" dirty="0">
                <a:solidFill>
                  <a:srgbClr val="000000"/>
                </a:solidFill>
                <a:effectLst/>
                <a:latin typeface="Times New Roman" panose="02020603050405020304" pitchFamily="18" charset="0"/>
                <a:ea typeface="SimSun" panose="02010600030101010101" pitchFamily="2" charset="-122"/>
              </a:rPr>
              <a:t>l</a:t>
            </a:r>
            <a:r>
              <a:rPr lang="en-IN" sz="1200" spc="5" dirty="0">
                <a:solidFill>
                  <a:srgbClr val="000000"/>
                </a:solidFill>
                <a:effectLst/>
                <a:latin typeface="Times New Roman" panose="02020603050405020304" pitchFamily="18" charset="0"/>
                <a:ea typeface="SimSun" panose="02010600030101010101" pitchFamily="2" charset="-122"/>
              </a:rPr>
              <a:t> </a:t>
            </a:r>
            <a:r>
              <a:rPr lang="en-IN" sz="1200" spc="-5" dirty="0">
                <a:solidFill>
                  <a:srgbClr val="000000"/>
                </a:solidFill>
                <a:effectLst/>
                <a:latin typeface="Times New Roman" panose="02020603050405020304" pitchFamily="18" charset="0"/>
                <a:ea typeface="SimSun" panose="02010600030101010101" pitchFamily="2" charset="-122"/>
              </a:rPr>
              <a:t>E</a:t>
            </a:r>
            <a:r>
              <a:rPr lang="en-IN" sz="1200" dirty="0">
                <a:solidFill>
                  <a:srgbClr val="000000"/>
                </a:solidFill>
                <a:effectLst/>
                <a:latin typeface="Times New Roman" panose="02020603050405020304" pitchFamily="18" charset="0"/>
                <a:ea typeface="SimSun" panose="02010600030101010101" pitchFamily="2" charset="-122"/>
              </a:rPr>
              <a:t>ng</a:t>
            </a:r>
            <a:r>
              <a:rPr lang="en-IN" sz="1200" spc="5" dirty="0">
                <a:solidFill>
                  <a:srgbClr val="000000"/>
                </a:solidFill>
                <a:effectLst/>
                <a:latin typeface="Times New Roman" panose="02020603050405020304" pitchFamily="18" charset="0"/>
                <a:ea typeface="SimSun" panose="02010600030101010101" pitchFamily="2" charset="-122"/>
              </a:rPr>
              <a:t>i</a:t>
            </a:r>
            <a:r>
              <a:rPr lang="en-IN" sz="1200" dirty="0">
                <a:solidFill>
                  <a:srgbClr val="000000"/>
                </a:solidFill>
                <a:effectLst/>
                <a:latin typeface="Times New Roman" panose="02020603050405020304" pitchFamily="18" charset="0"/>
                <a:ea typeface="SimSun" panose="02010600030101010101" pitchFamily="2" charset="-122"/>
              </a:rPr>
              <a:t>n</a:t>
            </a:r>
            <a:r>
              <a:rPr lang="en-IN" sz="1200" spc="-5" dirty="0">
                <a:solidFill>
                  <a:srgbClr val="000000"/>
                </a:solidFill>
                <a:effectLst/>
                <a:latin typeface="Times New Roman" panose="02020603050405020304" pitchFamily="18" charset="0"/>
                <a:ea typeface="SimSun" panose="02010600030101010101" pitchFamily="2" charset="-122"/>
              </a:rPr>
              <a:t>e</a:t>
            </a:r>
            <a:r>
              <a:rPr lang="en-IN" sz="1200" spc="5" dirty="0">
                <a:solidFill>
                  <a:srgbClr val="000000"/>
                </a:solidFill>
                <a:effectLst/>
                <a:latin typeface="Times New Roman" panose="02020603050405020304" pitchFamily="18" charset="0"/>
                <a:ea typeface="SimSun" panose="02010600030101010101" pitchFamily="2" charset="-122"/>
              </a:rPr>
              <a:t>e</a:t>
            </a:r>
            <a:r>
              <a:rPr lang="en-IN" sz="1200" dirty="0">
                <a:solidFill>
                  <a:srgbClr val="000000"/>
                </a:solidFill>
                <a:effectLst/>
                <a:latin typeface="Times New Roman" panose="02020603050405020304" pitchFamily="18" charset="0"/>
                <a:ea typeface="SimSun" panose="02010600030101010101" pitchFamily="2" charset="-122"/>
              </a:rPr>
              <a:t>r</a:t>
            </a:r>
            <a:r>
              <a:rPr lang="en-IN" sz="1200" spc="-5" dirty="0">
                <a:solidFill>
                  <a:srgbClr val="000000"/>
                </a:solidFill>
                <a:effectLst/>
                <a:latin typeface="Times New Roman" panose="02020603050405020304" pitchFamily="18" charset="0"/>
                <a:ea typeface="SimSun" panose="02010600030101010101" pitchFamily="2" charset="-122"/>
              </a:rPr>
              <a:t>i</a:t>
            </a:r>
            <a:r>
              <a:rPr lang="en-IN" sz="1200" dirty="0">
                <a:solidFill>
                  <a:srgbClr val="000000"/>
                </a:solidFill>
                <a:effectLst/>
                <a:latin typeface="Times New Roman" panose="02020603050405020304" pitchFamily="18" charset="0"/>
                <a:ea typeface="SimSun" panose="02010600030101010101" pitchFamily="2" charset="-122"/>
              </a:rPr>
              <a:t>ng, </a:t>
            </a:r>
            <a:r>
              <a:rPr lang="en-IN" sz="1200" spc="5" dirty="0">
                <a:solidFill>
                  <a:srgbClr val="000000"/>
                </a:solidFill>
                <a:effectLst/>
                <a:latin typeface="Times New Roman" panose="02020603050405020304" pitchFamily="18" charset="0"/>
                <a:ea typeface="SimSun" panose="02010600030101010101" pitchFamily="2" charset="-122"/>
              </a:rPr>
              <a:t>VS</a:t>
            </a:r>
            <a:r>
              <a:rPr lang="en-IN" sz="1200" dirty="0">
                <a:solidFill>
                  <a:srgbClr val="000000"/>
                </a:solidFill>
                <a:effectLst/>
                <a:latin typeface="Times New Roman" panose="02020603050405020304" pitchFamily="18" charset="0"/>
                <a:ea typeface="SimSun" panose="02010600030101010101" pitchFamily="2" charset="-122"/>
              </a:rPr>
              <a:t>S</a:t>
            </a:r>
            <a:r>
              <a:rPr lang="en-IN" sz="1200" spc="-5" dirty="0">
                <a:solidFill>
                  <a:srgbClr val="000000"/>
                </a:solidFill>
                <a:effectLst/>
                <a:latin typeface="Times New Roman" panose="02020603050405020304" pitchFamily="18" charset="0"/>
                <a:ea typeface="SimSun" panose="02010600030101010101" pitchFamily="2" charset="-122"/>
              </a:rPr>
              <a:t>U</a:t>
            </a:r>
            <a:r>
              <a:rPr lang="en-IN" sz="1200" dirty="0">
                <a:solidFill>
                  <a:srgbClr val="000000"/>
                </a:solidFill>
                <a:effectLst/>
                <a:latin typeface="Times New Roman" panose="02020603050405020304" pitchFamily="18" charset="0"/>
                <a:ea typeface="SimSun" panose="02010600030101010101" pitchFamily="2" charset="-122"/>
              </a:rPr>
              <a:t>T</a:t>
            </a:r>
            <a:r>
              <a:rPr lang="en-IN" sz="1200" spc="10" dirty="0">
                <a:solidFill>
                  <a:srgbClr val="000000"/>
                </a:solidFill>
                <a:effectLst/>
                <a:latin typeface="Times New Roman" panose="02020603050405020304" pitchFamily="18" charset="0"/>
                <a:ea typeface="SimSun" panose="02010600030101010101" pitchFamily="2" charset="-122"/>
              </a:rPr>
              <a:t> </a:t>
            </a:r>
            <a:r>
              <a:rPr lang="en-IN" sz="1200" spc="-5" dirty="0">
                <a:solidFill>
                  <a:srgbClr val="000000"/>
                </a:solidFill>
                <a:effectLst/>
                <a:latin typeface="Times New Roman" panose="02020603050405020304" pitchFamily="18" charset="0"/>
                <a:ea typeface="SimSun" panose="02010600030101010101" pitchFamily="2" charset="-122"/>
              </a:rPr>
              <a:t>Bu</a:t>
            </a:r>
            <a:r>
              <a:rPr lang="en-IN" sz="1200" dirty="0">
                <a:solidFill>
                  <a:srgbClr val="000000"/>
                </a:solidFill>
                <a:effectLst/>
                <a:latin typeface="Times New Roman" panose="02020603050405020304" pitchFamily="18" charset="0"/>
                <a:ea typeface="SimSun" panose="02010600030101010101" pitchFamily="2" charset="-122"/>
              </a:rPr>
              <a:t>r</a:t>
            </a:r>
            <a:r>
              <a:rPr lang="en-IN" sz="1200" spc="5" dirty="0">
                <a:solidFill>
                  <a:srgbClr val="000000"/>
                </a:solidFill>
                <a:effectLst/>
                <a:latin typeface="Times New Roman" panose="02020603050405020304" pitchFamily="18" charset="0"/>
                <a:ea typeface="SimSun" panose="02010600030101010101" pitchFamily="2" charset="-122"/>
              </a:rPr>
              <a:t>l</a:t>
            </a:r>
            <a:r>
              <a:rPr lang="en-IN" sz="1200" dirty="0">
                <a:solidFill>
                  <a:srgbClr val="000000"/>
                </a:solidFill>
                <a:effectLst/>
                <a:latin typeface="Times New Roman" panose="02020603050405020304" pitchFamily="18" charset="0"/>
                <a:ea typeface="SimSun" panose="02010600030101010101" pitchFamily="2" charset="-122"/>
              </a:rPr>
              <a:t>a,</a:t>
            </a:r>
            <a:r>
              <a:rPr lang="en-IN" sz="1200" spc="-75" dirty="0">
                <a:solidFill>
                  <a:srgbClr val="000000"/>
                </a:solidFill>
                <a:effectLst/>
                <a:latin typeface="Times New Roman" panose="02020603050405020304" pitchFamily="18" charset="0"/>
                <a:ea typeface="SimSun" panose="02010600030101010101" pitchFamily="2" charset="-122"/>
              </a:rPr>
              <a:t> </a:t>
            </a:r>
            <a:r>
              <a:rPr lang="en-IN" sz="1200" spc="-5" dirty="0">
                <a:solidFill>
                  <a:srgbClr val="000000"/>
                </a:solidFill>
                <a:effectLst/>
                <a:latin typeface="Times New Roman" panose="02020603050405020304" pitchFamily="18" charset="0"/>
                <a:ea typeface="SimSun" panose="02010600030101010101" pitchFamily="2" charset="-122"/>
              </a:rPr>
              <a:t>S</a:t>
            </a:r>
            <a:r>
              <a:rPr lang="en-IN" sz="1200" dirty="0">
                <a:solidFill>
                  <a:srgbClr val="000000"/>
                </a:solidFill>
                <a:effectLst/>
                <a:latin typeface="Times New Roman" panose="02020603050405020304" pitchFamily="18" charset="0"/>
                <a:ea typeface="SimSun" panose="02010600030101010101" pitchFamily="2" charset="-122"/>
              </a:rPr>
              <a:t>a</a:t>
            </a:r>
            <a:r>
              <a:rPr lang="en-IN" sz="1200" spc="-5" dirty="0">
                <a:solidFill>
                  <a:srgbClr val="000000"/>
                </a:solidFill>
                <a:effectLst/>
                <a:latin typeface="Times New Roman" panose="02020603050405020304" pitchFamily="18" charset="0"/>
                <a:ea typeface="SimSun" panose="02010600030101010101" pitchFamily="2" charset="-122"/>
              </a:rPr>
              <a:t>mb</a:t>
            </a:r>
            <a:r>
              <a:rPr lang="en-IN" sz="1200" dirty="0">
                <a:solidFill>
                  <a:srgbClr val="000000"/>
                </a:solidFill>
                <a:effectLst/>
                <a:latin typeface="Times New Roman" panose="02020603050405020304" pitchFamily="18" charset="0"/>
                <a:ea typeface="SimSun" panose="02010600030101010101" pitchFamily="2" charset="-122"/>
              </a:rPr>
              <a:t>a</a:t>
            </a:r>
            <a:r>
              <a:rPr lang="en-IN" sz="1200" spc="5" dirty="0">
                <a:solidFill>
                  <a:srgbClr val="000000"/>
                </a:solidFill>
                <a:effectLst/>
                <a:latin typeface="Times New Roman" panose="02020603050405020304" pitchFamily="18" charset="0"/>
                <a:ea typeface="SimSun" panose="02010600030101010101" pitchFamily="2" charset="-122"/>
              </a:rPr>
              <a:t>l</a:t>
            </a:r>
            <a:r>
              <a:rPr lang="en-IN" sz="1200" spc="-5" dirty="0">
                <a:solidFill>
                  <a:srgbClr val="000000"/>
                </a:solidFill>
                <a:effectLst/>
                <a:latin typeface="Times New Roman" panose="02020603050405020304" pitchFamily="18" charset="0"/>
                <a:ea typeface="SimSun" panose="02010600030101010101" pitchFamily="2" charset="-122"/>
              </a:rPr>
              <a:t>p</a:t>
            </a:r>
            <a:r>
              <a:rPr lang="en-IN" sz="1200" spc="5" dirty="0">
                <a:solidFill>
                  <a:srgbClr val="000000"/>
                </a:solidFill>
                <a:effectLst/>
                <a:latin typeface="Times New Roman" panose="02020603050405020304" pitchFamily="18" charset="0"/>
                <a:ea typeface="SimSun" panose="02010600030101010101" pitchFamily="2" charset="-122"/>
              </a:rPr>
              <a:t>u</a:t>
            </a:r>
            <a:r>
              <a:rPr lang="en-IN" sz="1200" spc="-50" dirty="0">
                <a:solidFill>
                  <a:srgbClr val="000000"/>
                </a:solidFill>
                <a:effectLst/>
                <a:latin typeface="Times New Roman" panose="02020603050405020304" pitchFamily="18" charset="0"/>
                <a:ea typeface="SimSun" panose="02010600030101010101" pitchFamily="2" charset="-122"/>
              </a:rPr>
              <a:t>r</a:t>
            </a:r>
            <a:r>
              <a:rPr lang="en-IN" sz="1200" dirty="0">
                <a:solidFill>
                  <a:srgbClr val="000000"/>
                </a:solidFill>
                <a:effectLst/>
                <a:latin typeface="Times New Roman" panose="02020603050405020304" pitchFamily="18" charset="0"/>
                <a:ea typeface="SimSun" panose="02010600030101010101" pitchFamily="2" charset="-122"/>
              </a:rPr>
              <a:t>,</a:t>
            </a:r>
            <a:r>
              <a:rPr lang="en-IN" sz="1200" spc="25" dirty="0">
                <a:solidFill>
                  <a:srgbClr val="000000"/>
                </a:solidFill>
                <a:effectLst/>
                <a:latin typeface="Times New Roman" panose="02020603050405020304" pitchFamily="18" charset="0"/>
                <a:ea typeface="SimSun" panose="02010600030101010101" pitchFamily="2" charset="-122"/>
              </a:rPr>
              <a:t> </a:t>
            </a:r>
            <a:r>
              <a:rPr lang="en-IN" sz="1200" dirty="0">
                <a:solidFill>
                  <a:srgbClr val="000000"/>
                </a:solidFill>
                <a:effectLst/>
                <a:latin typeface="Times New Roman" panose="02020603050405020304" pitchFamily="18" charset="0"/>
                <a:ea typeface="SimSun" panose="02010600030101010101" pitchFamily="2" charset="-122"/>
              </a:rPr>
              <a:t>O</a:t>
            </a:r>
            <a:r>
              <a:rPr lang="en-IN" sz="1200" spc="-5" dirty="0">
                <a:solidFill>
                  <a:srgbClr val="000000"/>
                </a:solidFill>
                <a:effectLst/>
                <a:latin typeface="Times New Roman" panose="02020603050405020304" pitchFamily="18" charset="0"/>
                <a:ea typeface="SimSun" panose="02010600030101010101" pitchFamily="2" charset="-122"/>
              </a:rPr>
              <a:t>d</a:t>
            </a:r>
            <a:r>
              <a:rPr lang="en-IN" sz="1200" spc="5" dirty="0">
                <a:solidFill>
                  <a:srgbClr val="000000"/>
                </a:solidFill>
                <a:effectLst/>
                <a:latin typeface="Times New Roman" panose="02020603050405020304" pitchFamily="18" charset="0"/>
                <a:ea typeface="SimSun" panose="02010600030101010101" pitchFamily="2" charset="-122"/>
              </a:rPr>
              <a:t>i</a:t>
            </a:r>
            <a:r>
              <a:rPr lang="en-IN" sz="1200" spc="-5" dirty="0">
                <a:solidFill>
                  <a:srgbClr val="000000"/>
                </a:solidFill>
                <a:effectLst/>
                <a:latin typeface="Times New Roman" panose="02020603050405020304" pitchFamily="18" charset="0"/>
                <a:ea typeface="SimSun" panose="02010600030101010101" pitchFamily="2" charset="-122"/>
              </a:rPr>
              <a:t>s</a:t>
            </a:r>
            <a:r>
              <a:rPr lang="en-IN" sz="1200" spc="5" dirty="0">
                <a:solidFill>
                  <a:srgbClr val="000000"/>
                </a:solidFill>
                <a:effectLst/>
                <a:latin typeface="Times New Roman" panose="02020603050405020304" pitchFamily="18" charset="0"/>
                <a:ea typeface="SimSun" panose="02010600030101010101" pitchFamily="2" charset="-122"/>
              </a:rPr>
              <a:t>h</a:t>
            </a:r>
            <a:r>
              <a:rPr lang="en-IN" sz="1200" dirty="0">
                <a:solidFill>
                  <a:srgbClr val="000000"/>
                </a:solidFill>
                <a:effectLst/>
                <a:latin typeface="Times New Roman" panose="02020603050405020304" pitchFamily="18" charset="0"/>
                <a:ea typeface="SimSun" panose="02010600030101010101" pitchFamily="2" charset="-122"/>
              </a:rPr>
              <a:t>a,</a:t>
            </a:r>
            <a:endParaRPr lang="en-US" sz="1200" dirty="0">
              <a:effectLst/>
              <a:latin typeface="Times New Roman" panose="02020603050405020304" pitchFamily="18" charset="0"/>
              <a:ea typeface="SimSun" panose="02010600030101010101" pitchFamily="2" charset="-122"/>
            </a:endParaRPr>
          </a:p>
          <a:p>
            <a:pPr marL="73660" marR="216535" algn="ctr">
              <a:spcBef>
                <a:spcPts val="190"/>
              </a:spcBef>
            </a:pPr>
            <a:r>
              <a:rPr lang="en-IN" sz="1200" spc="-5" dirty="0">
                <a:solidFill>
                  <a:srgbClr val="000000"/>
                </a:solidFill>
                <a:effectLst/>
                <a:latin typeface="Times New Roman" panose="02020603050405020304" pitchFamily="18" charset="0"/>
                <a:ea typeface="SimSun" panose="02010600030101010101" pitchFamily="2" charset="-122"/>
              </a:rPr>
              <a:t>I</a:t>
            </a:r>
            <a:r>
              <a:rPr lang="en-IN" sz="1200" dirty="0">
                <a:solidFill>
                  <a:srgbClr val="000000"/>
                </a:solidFill>
                <a:effectLst/>
                <a:latin typeface="Times New Roman" panose="02020603050405020304" pitchFamily="18" charset="0"/>
                <a:ea typeface="SimSun" panose="02010600030101010101" pitchFamily="2" charset="-122"/>
              </a:rPr>
              <a:t>nd</a:t>
            </a:r>
            <a:r>
              <a:rPr lang="en-IN" sz="1200" spc="5" dirty="0">
                <a:solidFill>
                  <a:srgbClr val="000000"/>
                </a:solidFill>
                <a:effectLst/>
                <a:latin typeface="Times New Roman" panose="02020603050405020304" pitchFamily="18" charset="0"/>
                <a:ea typeface="SimSun" panose="02010600030101010101" pitchFamily="2" charset="-122"/>
              </a:rPr>
              <a:t>ia</a:t>
            </a:r>
            <a:r>
              <a:rPr lang="en-IN" sz="1200" dirty="0">
                <a:solidFill>
                  <a:srgbClr val="000000"/>
                </a:solidFill>
                <a:effectLst/>
                <a:latin typeface="Times New Roman" panose="02020603050405020304" pitchFamily="18" charset="0"/>
                <a:ea typeface="SimSun" panose="02010600030101010101" pitchFamily="2" charset="-122"/>
              </a:rPr>
              <a:t>, </a:t>
            </a:r>
            <a:r>
              <a:rPr lang="en-IN" sz="1200" spc="5" dirty="0">
                <a:solidFill>
                  <a:srgbClr val="000000"/>
                </a:solidFill>
                <a:effectLst/>
                <a:latin typeface="Times New Roman" panose="02020603050405020304" pitchFamily="18" charset="0"/>
                <a:ea typeface="SimSun" panose="02010600030101010101" pitchFamily="2" charset="-122"/>
              </a:rPr>
              <a:t>E</a:t>
            </a:r>
            <a:r>
              <a:rPr lang="en-IN" sz="1200" spc="-5" dirty="0">
                <a:solidFill>
                  <a:srgbClr val="000000"/>
                </a:solidFill>
                <a:effectLst/>
                <a:latin typeface="Times New Roman" panose="02020603050405020304" pitchFamily="18" charset="0"/>
                <a:ea typeface="SimSun" panose="02010600030101010101" pitchFamily="2" charset="-122"/>
              </a:rPr>
              <a:t>m</a:t>
            </a:r>
            <a:r>
              <a:rPr lang="en-IN" sz="1200" spc="5" dirty="0">
                <a:solidFill>
                  <a:srgbClr val="000000"/>
                </a:solidFill>
                <a:effectLst/>
                <a:latin typeface="Times New Roman" panose="02020603050405020304" pitchFamily="18" charset="0"/>
                <a:ea typeface="SimSun" panose="02010600030101010101" pitchFamily="2" charset="-122"/>
              </a:rPr>
              <a:t>a</a:t>
            </a:r>
            <a:r>
              <a:rPr lang="en-IN" sz="1200" spc="-5" dirty="0">
                <a:solidFill>
                  <a:srgbClr val="000000"/>
                </a:solidFill>
                <a:effectLst/>
                <a:latin typeface="Times New Roman" panose="02020603050405020304" pitchFamily="18" charset="0"/>
                <a:ea typeface="SimSun" panose="02010600030101010101" pitchFamily="2" charset="-122"/>
              </a:rPr>
              <a:t>il</a:t>
            </a:r>
            <a:r>
              <a:rPr lang="en-IN" sz="1200" dirty="0">
                <a:solidFill>
                  <a:srgbClr val="000000"/>
                </a:solidFill>
                <a:effectLst/>
                <a:latin typeface="Times New Roman" panose="02020603050405020304" pitchFamily="18" charset="0"/>
                <a:ea typeface="SimSun" panose="02010600030101010101" pitchFamily="2" charset="-122"/>
              </a:rPr>
              <a:t>: </a:t>
            </a:r>
            <a:r>
              <a:rPr lang="en-IN" sz="1200" spc="-295" dirty="0">
                <a:solidFill>
                  <a:srgbClr val="00007F"/>
                </a:solidFill>
                <a:effectLst/>
                <a:latin typeface="Times New Roman" panose="02020603050405020304" pitchFamily="18" charset="0"/>
                <a:ea typeface="SimSun" panose="02010600030101010101" pitchFamily="2" charset="-122"/>
              </a:rPr>
              <a:t> </a:t>
            </a:r>
            <a:r>
              <a:rPr lang="en-IN" sz="1200" u="sng" spc="-60" dirty="0">
                <a:solidFill>
                  <a:srgbClr val="00007F"/>
                </a:solidFill>
                <a:effectLst/>
                <a:latin typeface="Times New Roman" panose="02020603050405020304" pitchFamily="18" charset="0"/>
                <a:ea typeface="SimSun" panose="02010600030101010101" pitchFamily="2" charset="-122"/>
                <a:hlinkClick r:id="rId4"/>
              </a:rPr>
              <a:t>r</a:t>
            </a:r>
            <a:r>
              <a:rPr lang="en-IN" sz="1200" u="sng" spc="-50" dirty="0">
                <a:solidFill>
                  <a:srgbClr val="00007F"/>
                </a:solidFill>
                <a:effectLst/>
                <a:latin typeface="Times New Roman" panose="02020603050405020304" pitchFamily="18" charset="0"/>
                <a:ea typeface="SimSun" panose="02010600030101010101" pitchFamily="2" charset="-122"/>
                <a:hlinkClick r:id="rId4"/>
              </a:rPr>
              <a:t>r</a:t>
            </a:r>
            <a:r>
              <a:rPr lang="en-IN" sz="1200" u="sng" spc="-60" dirty="0">
                <a:solidFill>
                  <a:srgbClr val="00007F"/>
                </a:solidFill>
                <a:effectLst/>
                <a:latin typeface="Times New Roman" panose="02020603050405020304" pitchFamily="18" charset="0"/>
                <a:ea typeface="SimSun" panose="02010600030101010101" pitchFamily="2" charset="-122"/>
                <a:hlinkClick r:id="rId4"/>
              </a:rPr>
              <a:t>d</a:t>
            </a:r>
            <a:r>
              <a:rPr lang="en-IN" sz="1200" u="sng" spc="-55" dirty="0">
                <a:solidFill>
                  <a:srgbClr val="00007F"/>
                </a:solidFill>
                <a:effectLst/>
                <a:latin typeface="Times New Roman" panose="02020603050405020304" pitchFamily="18" charset="0"/>
                <a:ea typeface="SimSun" panose="02010600030101010101" pitchFamily="2" charset="-122"/>
                <a:hlinkClick r:id="rId4"/>
              </a:rPr>
              <a:t>as</a:t>
            </a:r>
            <a:r>
              <a:rPr lang="en-IN" sz="1200" u="sng" spc="-50" dirty="0">
                <a:solidFill>
                  <a:srgbClr val="00007F"/>
                </a:solidFill>
                <a:effectLst/>
                <a:latin typeface="Times New Roman" panose="02020603050405020304" pitchFamily="18" charset="0"/>
                <a:ea typeface="SimSun" panose="02010600030101010101" pitchFamily="2" charset="-122"/>
                <a:hlinkClick r:id="rId4"/>
              </a:rPr>
              <a:t>h</a:t>
            </a:r>
            <a:r>
              <a:rPr lang="en-IN" sz="1200" u="sng" spc="-55" dirty="0">
                <a:solidFill>
                  <a:srgbClr val="00007F"/>
                </a:solidFill>
                <a:effectLst/>
                <a:latin typeface="Times New Roman" panose="02020603050405020304" pitchFamily="18" charset="0"/>
                <a:ea typeface="SimSun" panose="02010600030101010101" pitchFamily="2" charset="-122"/>
                <a:hlinkClick r:id="rId4"/>
              </a:rPr>
              <a:t>@</a:t>
            </a:r>
            <a:r>
              <a:rPr lang="en-IN" sz="1200" u="sng" spc="-60" dirty="0">
                <a:solidFill>
                  <a:srgbClr val="00007F"/>
                </a:solidFill>
                <a:effectLst/>
                <a:latin typeface="Times New Roman" panose="02020603050405020304" pitchFamily="18" charset="0"/>
                <a:ea typeface="SimSun" panose="02010600030101010101" pitchFamily="2" charset="-122"/>
                <a:hlinkClick r:id="rId4"/>
              </a:rPr>
              <a:t>g</a:t>
            </a:r>
            <a:r>
              <a:rPr lang="en-IN" sz="1200" u="sng" spc="-55" dirty="0">
                <a:solidFill>
                  <a:srgbClr val="00007F"/>
                </a:solidFill>
                <a:effectLst/>
                <a:latin typeface="Times New Roman" panose="02020603050405020304" pitchFamily="18" charset="0"/>
                <a:ea typeface="SimSun" panose="02010600030101010101" pitchFamily="2" charset="-122"/>
                <a:hlinkClick r:id="rId4"/>
              </a:rPr>
              <a:t>mai</a:t>
            </a:r>
            <a:r>
              <a:rPr lang="en-IN" sz="1200" u="sng" spc="-65" dirty="0">
                <a:solidFill>
                  <a:srgbClr val="00007F"/>
                </a:solidFill>
                <a:effectLst/>
                <a:latin typeface="Times New Roman" panose="02020603050405020304" pitchFamily="18" charset="0"/>
                <a:ea typeface="SimSun" panose="02010600030101010101" pitchFamily="2" charset="-122"/>
                <a:hlinkClick r:id="rId4"/>
              </a:rPr>
              <a:t>l</a:t>
            </a:r>
            <a:r>
              <a:rPr lang="en-IN" sz="1200" u="sng" spc="-50" dirty="0">
                <a:solidFill>
                  <a:srgbClr val="00007F"/>
                </a:solidFill>
                <a:effectLst/>
                <a:latin typeface="Times New Roman" panose="02020603050405020304" pitchFamily="18" charset="0"/>
                <a:ea typeface="SimSun" panose="02010600030101010101" pitchFamily="2" charset="-122"/>
                <a:hlinkClick r:id="rId4"/>
              </a:rPr>
              <a:t>.</a:t>
            </a:r>
            <a:r>
              <a:rPr lang="en-IN" sz="1200" u="sng" spc="-55" dirty="0">
                <a:solidFill>
                  <a:srgbClr val="00007F"/>
                </a:solidFill>
                <a:effectLst/>
                <a:latin typeface="Times New Roman" panose="02020603050405020304" pitchFamily="18" charset="0"/>
                <a:ea typeface="SimSun" panose="02010600030101010101" pitchFamily="2" charset="-122"/>
                <a:hlinkClick r:id="rId4"/>
              </a:rPr>
              <a:t>c</a:t>
            </a:r>
            <a:r>
              <a:rPr lang="en-IN" sz="1200" u="sng" spc="-60" dirty="0">
                <a:solidFill>
                  <a:srgbClr val="00007F"/>
                </a:solidFill>
                <a:effectLst/>
                <a:latin typeface="Times New Roman" panose="02020603050405020304" pitchFamily="18" charset="0"/>
                <a:ea typeface="SimSun" panose="02010600030101010101" pitchFamily="2" charset="-122"/>
                <a:hlinkClick r:id="rId4"/>
              </a:rPr>
              <a:t>o</a:t>
            </a:r>
            <a:r>
              <a:rPr lang="en-IN" sz="1200" u="sng" dirty="0">
                <a:solidFill>
                  <a:srgbClr val="00007F"/>
                </a:solidFill>
                <a:effectLst/>
                <a:latin typeface="Times New Roman" panose="02020603050405020304" pitchFamily="18" charset="0"/>
                <a:ea typeface="SimSun" panose="02010600030101010101" pitchFamily="2" charset="-122"/>
                <a:hlinkClick r:id="rId4"/>
              </a:rPr>
              <a:t>m</a:t>
            </a:r>
            <a:endParaRPr lang="en-US" sz="1200" dirty="0">
              <a:effectLst/>
              <a:latin typeface="Times New Roman" panose="02020603050405020304" pitchFamily="18" charset="0"/>
              <a:ea typeface="SimSun" panose="02010600030101010101" pitchFamily="2" charset="-122"/>
            </a:endParaRPr>
          </a:p>
          <a:p>
            <a:pPr algn="ctr">
              <a:lnSpc>
                <a:spcPts val="1200"/>
              </a:lnSpc>
              <a:spcBef>
                <a:spcPts val="35"/>
              </a:spcBef>
            </a:pPr>
            <a:r>
              <a:rPr lang="en-IN" sz="1200" dirty="0">
                <a:solidFill>
                  <a:srgbClr val="000000"/>
                </a:solidFill>
                <a:effectLst/>
                <a:latin typeface="Times New Roman" panose="02020603050405020304" pitchFamily="18" charset="0"/>
                <a:ea typeface="SimSun" panose="02010600030101010101" pitchFamily="2" charset="-122"/>
              </a:rPr>
              <a:t> </a:t>
            </a:r>
            <a:endParaRPr lang="en-US" sz="900" dirty="0">
              <a:effectLst/>
              <a:latin typeface="Times New Roman" panose="02020603050405020304" pitchFamily="18" charset="0"/>
              <a:ea typeface="SimSun" panose="02010600030101010101" pitchFamily="2" charset="-122"/>
            </a:endParaRPr>
          </a:p>
        </p:txBody>
      </p:sp>
    </p:spTree>
    <p:extLst>
      <p:ext uri="{BB962C8B-B14F-4D97-AF65-F5344CB8AC3E}">
        <p14:creationId xmlns:p14="http://schemas.microsoft.com/office/powerpoint/2010/main" val="12686857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09827F-DDE1-67DB-68F9-BA87B3BD730D}"/>
              </a:ext>
            </a:extLst>
          </p:cNvPr>
          <p:cNvSpPr>
            <a:spLocks noGrp="1"/>
          </p:cNvSpPr>
          <p:nvPr>
            <p:ph type="title"/>
          </p:nvPr>
        </p:nvSpPr>
        <p:spPr/>
        <p:txBody>
          <a:bodyPr>
            <a:normAutofit fontScale="90000"/>
          </a:bodyPr>
          <a:lstStyle/>
          <a:p>
            <a:pPr algn="ctr"/>
            <a:r>
              <a:rPr lang="en-IN" sz="4000" b="1" dirty="0">
                <a:effectLst/>
                <a:latin typeface="Times New Roman" panose="02020603050405020304" pitchFamily="18" charset="0"/>
                <a:ea typeface="SimSun" panose="02010600030101010101" pitchFamily="2" charset="-122"/>
              </a:rPr>
              <a:t>ABSTRACT</a:t>
            </a:r>
            <a:br>
              <a:rPr lang="en-US" sz="4000" dirty="0">
                <a:effectLst/>
                <a:latin typeface="Times New Roman" panose="02020603050405020304" pitchFamily="18" charset="0"/>
                <a:ea typeface="SimSun" panose="02010600030101010101" pitchFamily="2" charset="-122"/>
              </a:rPr>
            </a:br>
            <a:endParaRPr lang="en-US" sz="4000" dirty="0"/>
          </a:p>
        </p:txBody>
      </p:sp>
      <p:sp>
        <p:nvSpPr>
          <p:cNvPr id="3" name="Content Placeholder 2">
            <a:extLst>
              <a:ext uri="{FF2B5EF4-FFF2-40B4-BE49-F238E27FC236}">
                <a16:creationId xmlns:a16="http://schemas.microsoft.com/office/drawing/2014/main" id="{0A7ABA6D-97FB-A8F6-BE92-133B7FEEEAC9}"/>
              </a:ext>
            </a:extLst>
          </p:cNvPr>
          <p:cNvSpPr>
            <a:spLocks noGrp="1"/>
          </p:cNvSpPr>
          <p:nvPr>
            <p:ph idx="1"/>
          </p:nvPr>
        </p:nvSpPr>
        <p:spPr>
          <a:xfrm>
            <a:off x="838200" y="1357745"/>
            <a:ext cx="10515600" cy="4819218"/>
          </a:xfrm>
        </p:spPr>
        <p:txBody>
          <a:bodyPr>
            <a:normAutofit/>
          </a:bodyPr>
          <a:lstStyle/>
          <a:p>
            <a:pPr marL="0" indent="0" algn="just">
              <a:lnSpc>
                <a:spcPct val="150000"/>
              </a:lnSpc>
              <a:buNone/>
            </a:pPr>
            <a:r>
              <a:rPr lang="en-IN" sz="1500" dirty="0">
                <a:effectLst/>
                <a:latin typeface="Times New Roman" panose="02020603050405020304" pitchFamily="18" charset="0"/>
                <a:ea typeface="Times New Roman" panose="02020603050405020304" pitchFamily="18" charset="0"/>
              </a:rPr>
              <a:t>This study assesses the efficacy of three inexpensive adsorbents—</a:t>
            </a:r>
            <a:r>
              <a:rPr lang="en-IN" sz="1500" dirty="0" err="1">
                <a:effectLst/>
                <a:latin typeface="Times New Roman" panose="02020603050405020304" pitchFamily="18" charset="0"/>
                <a:ea typeface="Times New Roman" panose="02020603050405020304" pitchFamily="18" charset="0"/>
              </a:rPr>
              <a:t>china</a:t>
            </a:r>
            <a:r>
              <a:rPr lang="en-IN" sz="1500" dirty="0">
                <a:effectLst/>
                <a:latin typeface="Times New Roman" panose="02020603050405020304" pitchFamily="18" charset="0"/>
                <a:ea typeface="Times New Roman" panose="02020603050405020304" pitchFamily="18" charset="0"/>
              </a:rPr>
              <a:t> clay, red mud, and fly ash—in removing chromium, lead, and cadmium from wastewater. In order to evaluate the adsorption capabilities of these materials, batch adsorption tests were carried out using water solutions that initially included 100 ppm of metal ions. The results indicated that red mud achieved the highest removal efficiencies: 91% for chromium, 94% for lead, and 89% for cadmium. China clay also demonstrated effective removal, with 89% for chromium, 86% for lead, and 90% for cadmium. Fly ash, though slightly less efficient, removed 84% of chromium, 89% of lead, and 83% of cadmium.</a:t>
            </a:r>
            <a:r>
              <a:rPr lang="en-US" sz="1500" dirty="0">
                <a:latin typeface="Times New Roman" panose="02020603050405020304" pitchFamily="18" charset="0"/>
                <a:ea typeface="Times New Roman" panose="02020603050405020304" pitchFamily="18" charset="0"/>
              </a:rPr>
              <a:t> </a:t>
            </a:r>
            <a:r>
              <a:rPr lang="en-IN" sz="1500" dirty="0">
                <a:effectLst/>
                <a:latin typeface="Times New Roman" panose="02020603050405020304" pitchFamily="18" charset="0"/>
                <a:ea typeface="Times New Roman" panose="02020603050405020304" pitchFamily="18" charset="0"/>
              </a:rPr>
              <a:t>The adsorption process was found to be time-dependent, with removal efficiency increasing as contact time was extended, suggesting a gradual adsorption mechanism influenced by the availability of active sites on the adsorbent materials. These findings show that fly ash, red mud, and </a:t>
            </a:r>
            <a:r>
              <a:rPr lang="en-IN" sz="1500" dirty="0" err="1">
                <a:effectLst/>
                <a:latin typeface="Times New Roman" panose="02020603050405020304" pitchFamily="18" charset="0"/>
                <a:ea typeface="Times New Roman" panose="02020603050405020304" pitchFamily="18" charset="0"/>
              </a:rPr>
              <a:t>china</a:t>
            </a:r>
            <a:r>
              <a:rPr lang="en-IN" sz="1500" dirty="0">
                <a:effectLst/>
                <a:latin typeface="Times New Roman" panose="02020603050405020304" pitchFamily="18" charset="0"/>
                <a:ea typeface="Times New Roman" panose="02020603050405020304" pitchFamily="18" charset="0"/>
              </a:rPr>
              <a:t> clay are effective for removing heavy metals from contaminated water.</a:t>
            </a:r>
            <a:r>
              <a:rPr lang="en-US" sz="1500" dirty="0">
                <a:latin typeface="Times New Roman" panose="02020603050405020304" pitchFamily="18" charset="0"/>
                <a:ea typeface="Times New Roman" panose="02020603050405020304" pitchFamily="18" charset="0"/>
              </a:rPr>
              <a:t> </a:t>
            </a:r>
            <a:r>
              <a:rPr lang="en-IN" sz="1500" dirty="0">
                <a:effectLst/>
                <a:latin typeface="Times New Roman" panose="02020603050405020304" pitchFamily="18" charset="0"/>
                <a:ea typeface="Times New Roman" panose="02020603050405020304" pitchFamily="18" charset="0"/>
              </a:rPr>
              <a:t>The study highlights the feasibility of using these low-cost, readily available materials as alternatives to expensive and less environmentally friendly adsorbents. These materials present a sustainable and economically viable option for large-scale wastewater treatment, offering a practical solution to address heavy metal pollution. This approach can contribute to more sustainable and cost-effective wastewater management, particularly in regions where affordable treatment options are critical for mitigating environmental contamination.</a:t>
            </a:r>
            <a:endParaRPr lang="en-US" sz="1500" dirty="0">
              <a:effectLst/>
              <a:latin typeface="Times New Roman" panose="02020603050405020304" pitchFamily="18" charset="0"/>
              <a:ea typeface="Times New Roman" panose="02020603050405020304" pitchFamily="18" charset="0"/>
            </a:endParaRPr>
          </a:p>
          <a:p>
            <a:pPr marL="0" indent="0">
              <a:buNone/>
            </a:pPr>
            <a:r>
              <a:rPr lang="en-IN" sz="1800" b="1" dirty="0">
                <a:effectLst/>
                <a:latin typeface="Times New Roman" panose="02020603050405020304" pitchFamily="18" charset="0"/>
                <a:ea typeface="Times New Roman" panose="02020603050405020304" pitchFamily="18" charset="0"/>
              </a:rPr>
              <a:t>Key Words: </a:t>
            </a:r>
            <a:r>
              <a:rPr lang="en-US" sz="1800" dirty="0">
                <a:effectLst/>
                <a:latin typeface="Times New Roman" panose="02020603050405020304" pitchFamily="18" charset="0"/>
                <a:ea typeface="Times New Roman" panose="02020603050405020304" pitchFamily="18" charset="0"/>
              </a:rPr>
              <a:t>Heavy metals, Adsorbents, Contact time, Agricultural waste, Wastewater treatment</a:t>
            </a:r>
          </a:p>
          <a:p>
            <a:endParaRPr lang="en-US" dirty="0"/>
          </a:p>
        </p:txBody>
      </p:sp>
    </p:spTree>
    <p:extLst>
      <p:ext uri="{BB962C8B-B14F-4D97-AF65-F5344CB8AC3E}">
        <p14:creationId xmlns:p14="http://schemas.microsoft.com/office/powerpoint/2010/main" val="26450716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FA8D26-516E-9631-1490-7112BCFBA969}"/>
              </a:ext>
            </a:extLst>
          </p:cNvPr>
          <p:cNvSpPr>
            <a:spLocks noGrp="1"/>
          </p:cNvSpPr>
          <p:nvPr>
            <p:ph type="title"/>
          </p:nvPr>
        </p:nvSpPr>
        <p:spPr/>
        <p:txBody>
          <a:bodyPr>
            <a:normAutofit fontScale="90000"/>
          </a:bodyPr>
          <a:lstStyle/>
          <a:p>
            <a:pPr algn="ctr"/>
            <a:r>
              <a:rPr lang="en-IN" sz="4000" b="1" dirty="0">
                <a:effectLst/>
                <a:latin typeface="Times New Roman" panose="02020603050405020304" pitchFamily="18" charset="0"/>
                <a:ea typeface="SimSun" panose="02010600030101010101" pitchFamily="2" charset="-122"/>
              </a:rPr>
              <a:t>Introduction</a:t>
            </a:r>
            <a:br>
              <a:rPr lang="en-US" sz="4000" dirty="0">
                <a:effectLst/>
                <a:latin typeface="Times New Roman" panose="02020603050405020304" pitchFamily="18" charset="0"/>
                <a:ea typeface="SimSun" panose="02010600030101010101" pitchFamily="2" charset="-122"/>
              </a:rPr>
            </a:br>
            <a:endParaRPr lang="en-US" sz="4000" dirty="0"/>
          </a:p>
        </p:txBody>
      </p:sp>
      <p:sp>
        <p:nvSpPr>
          <p:cNvPr id="3" name="Content Placeholder 2">
            <a:extLst>
              <a:ext uri="{FF2B5EF4-FFF2-40B4-BE49-F238E27FC236}">
                <a16:creationId xmlns:a16="http://schemas.microsoft.com/office/drawing/2014/main" id="{77D5F164-FA75-B17B-F7CE-CC92108699FF}"/>
              </a:ext>
            </a:extLst>
          </p:cNvPr>
          <p:cNvSpPr>
            <a:spLocks noGrp="1"/>
          </p:cNvSpPr>
          <p:nvPr>
            <p:ph idx="1"/>
          </p:nvPr>
        </p:nvSpPr>
        <p:spPr/>
        <p:txBody>
          <a:bodyPr>
            <a:normAutofit fontScale="85000" lnSpcReduction="20000"/>
          </a:bodyPr>
          <a:lstStyle/>
          <a:p>
            <a:pPr algn="just"/>
            <a:r>
              <a:rPr lang="en-IN" sz="1800" dirty="0">
                <a:effectLst/>
                <a:latin typeface="Times New Roman" panose="02020603050405020304" pitchFamily="18" charset="0"/>
                <a:ea typeface="SimSun" panose="02010600030101010101" pitchFamily="2" charset="-122"/>
              </a:rPr>
              <a:t>The discharge of toxic heavy metals such as chromium, copper, and lead into water bodies presents a significant environmental challenge with widespread implications for both ecological systems and human health</a:t>
            </a:r>
          </a:p>
          <a:p>
            <a:pPr algn="just"/>
            <a:r>
              <a:rPr lang="en-IN" sz="1800" dirty="0">
                <a:effectLst/>
                <a:latin typeface="Times New Roman" panose="02020603050405020304" pitchFamily="18" charset="0"/>
                <a:ea typeface="SimSun" panose="02010600030101010101" pitchFamily="2" charset="-122"/>
              </a:rPr>
              <a:t>These metals, commonly introduced through industrial activities, remain persistent in the environment and pose severe risks to water quality, aquatic life, and public health.</a:t>
            </a:r>
            <a:endParaRPr lang="en-IN" sz="1800" dirty="0">
              <a:latin typeface="Times New Roman" panose="02020603050405020304" pitchFamily="18" charset="0"/>
              <a:ea typeface="SimSun" panose="02010600030101010101" pitchFamily="2" charset="-122"/>
            </a:endParaRPr>
          </a:p>
          <a:p>
            <a:pPr algn="just"/>
            <a:r>
              <a:rPr lang="en-IN" sz="1800" dirty="0">
                <a:effectLst/>
                <a:latin typeface="Times New Roman" panose="02020603050405020304" pitchFamily="18" charset="0"/>
                <a:ea typeface="SimSun" panose="02010600030101010101" pitchFamily="2" charset="-122"/>
              </a:rPr>
              <a:t>This abstract explores the sources, effects, and regulatory measures concerning these metals in water, while emphasizing the need for effective remediation strategies to mitigate their impact </a:t>
            </a:r>
          </a:p>
          <a:p>
            <a:pPr algn="just"/>
            <a:r>
              <a:rPr lang="en-IN" sz="1800" dirty="0">
                <a:effectLst/>
                <a:latin typeface="Times New Roman" panose="02020603050405020304" pitchFamily="18" charset="0"/>
                <a:ea typeface="SimSun" panose="02010600030101010101" pitchFamily="2" charset="-122"/>
              </a:rPr>
              <a:t>Chromium, a toxic metal widely found in industrial effluents from processes like metal plating, leather tanning, and dyeing, is particularly hazardous in its hexavalent form (Cr6+). </a:t>
            </a:r>
            <a:endParaRPr lang="en-IN" sz="1800" dirty="0">
              <a:latin typeface="Times New Roman" panose="02020603050405020304" pitchFamily="18" charset="0"/>
              <a:ea typeface="SimSun" panose="02010600030101010101" pitchFamily="2" charset="-122"/>
            </a:endParaRPr>
          </a:p>
          <a:p>
            <a:pPr algn="just"/>
            <a:r>
              <a:rPr lang="en-IN" sz="1800" dirty="0">
                <a:effectLst/>
                <a:latin typeface="Times New Roman" panose="02020603050405020304" pitchFamily="18" charset="0"/>
                <a:ea typeface="SimSun" panose="02010600030101010101" pitchFamily="2" charset="-122"/>
              </a:rPr>
              <a:t>While copper is necessary for biological processes, it’s over accumulation can lead to copper poisoning in humans, resulting in symptoms like nausea, abdominal pain, and liver damage.</a:t>
            </a:r>
          </a:p>
          <a:p>
            <a:pPr algn="just"/>
            <a:r>
              <a:rPr lang="en-IN" sz="1800" dirty="0">
                <a:effectLst/>
                <a:latin typeface="Times New Roman" panose="02020603050405020304" pitchFamily="18" charset="0"/>
                <a:ea typeface="SimSun" panose="02010600030101010101" pitchFamily="2" charset="-122"/>
              </a:rPr>
              <a:t>The Bureau of Indian Standards (ISI) has prescribed a maximum allowed quantity of 0.05 ppm for lead pollution in drinking water, which is subject to stringent regulation. Lead poisoning is still a major problem in communities with outdated infrastructure and insufficient water treatment facilities, even though these restrictions have been adopted</a:t>
            </a:r>
            <a:endParaRPr lang="en-US" dirty="0"/>
          </a:p>
        </p:txBody>
      </p:sp>
    </p:spTree>
    <p:extLst>
      <p:ext uri="{BB962C8B-B14F-4D97-AF65-F5344CB8AC3E}">
        <p14:creationId xmlns:p14="http://schemas.microsoft.com/office/powerpoint/2010/main" val="36854116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3DAD79-07A3-7F51-4FA4-F556F3071FBC}"/>
              </a:ext>
            </a:extLst>
          </p:cNvPr>
          <p:cNvSpPr>
            <a:spLocks noGrp="1"/>
          </p:cNvSpPr>
          <p:nvPr>
            <p:ph type="title"/>
          </p:nvPr>
        </p:nvSpPr>
        <p:spPr/>
        <p:txBody>
          <a:bodyPr>
            <a:normAutofit/>
          </a:bodyPr>
          <a:lstStyle/>
          <a:p>
            <a:pPr algn="ctr"/>
            <a:r>
              <a:rPr lang="en-IN" sz="4000" b="1" dirty="0">
                <a:effectLst/>
                <a:latin typeface="Times New Roman" panose="02020603050405020304" pitchFamily="18" charset="0"/>
                <a:ea typeface="Times New Roman" panose="02020603050405020304" pitchFamily="18" charset="0"/>
              </a:rPr>
              <a:t>MATERIALS AND METHODS</a:t>
            </a:r>
            <a:br>
              <a:rPr lang="en-US" sz="1800" dirty="0">
                <a:effectLst/>
                <a:latin typeface="Times New Roman" panose="02020603050405020304" pitchFamily="18" charset="0"/>
                <a:ea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12259CFF-7C65-C1FE-11CE-8BF74F060AE2}"/>
              </a:ext>
            </a:extLst>
          </p:cNvPr>
          <p:cNvSpPr>
            <a:spLocks noGrp="1"/>
          </p:cNvSpPr>
          <p:nvPr>
            <p:ph idx="1"/>
          </p:nvPr>
        </p:nvSpPr>
        <p:spPr/>
        <p:txBody>
          <a:bodyPr/>
          <a:lstStyle/>
          <a:p>
            <a:pPr algn="just"/>
            <a:r>
              <a:rPr lang="en-IN" sz="1800" b="1" dirty="0">
                <a:effectLst/>
                <a:latin typeface="Times New Roman" panose="02020603050405020304" pitchFamily="18" charset="0"/>
                <a:ea typeface="SimSun" panose="02010600030101010101" pitchFamily="2" charset="-122"/>
              </a:rPr>
              <a:t>Preparation of Adsorbents:</a:t>
            </a:r>
            <a:endParaRPr lang="en-US" sz="1800" dirty="0">
              <a:effectLst/>
              <a:latin typeface="Times New Roman" panose="02020603050405020304" pitchFamily="18" charset="0"/>
              <a:ea typeface="SimSun" panose="02010600030101010101" pitchFamily="2" charset="-122"/>
            </a:endParaRPr>
          </a:p>
          <a:p>
            <a:pPr marL="0" indent="0" algn="just">
              <a:lnSpc>
                <a:spcPct val="113000"/>
              </a:lnSpc>
              <a:buNone/>
            </a:pPr>
            <a:r>
              <a:rPr lang="en-IN" sz="1800" b="1" dirty="0">
                <a:effectLst/>
                <a:latin typeface="Times New Roman" panose="02020603050405020304" pitchFamily="18" charset="0"/>
                <a:ea typeface="SimSun" panose="02010600030101010101" pitchFamily="2" charset="-122"/>
              </a:rPr>
              <a:t>Fly ash</a:t>
            </a:r>
            <a:endParaRPr lang="en-US" sz="1800" dirty="0">
              <a:effectLst/>
              <a:latin typeface="Times New Roman" panose="02020603050405020304" pitchFamily="18" charset="0"/>
              <a:ea typeface="SimSun" panose="02010600030101010101" pitchFamily="2" charset="-122"/>
            </a:endParaRPr>
          </a:p>
          <a:p>
            <a:pPr marL="0" indent="0" algn="just">
              <a:lnSpc>
                <a:spcPct val="113000"/>
              </a:lnSpc>
              <a:buNone/>
            </a:pPr>
            <a:r>
              <a:rPr lang="en-IN" sz="1800" dirty="0">
                <a:effectLst/>
                <a:latin typeface="Times New Roman" panose="02020603050405020304" pitchFamily="18" charset="0"/>
                <a:ea typeface="Times New Roman" panose="02020603050405020304" pitchFamily="18" charset="0"/>
              </a:rPr>
              <a:t>The </a:t>
            </a:r>
            <a:r>
              <a:rPr lang="en-IN" sz="1800" dirty="0" err="1">
                <a:effectLst/>
                <a:latin typeface="Times New Roman" panose="02020603050405020304" pitchFamily="18" charset="0"/>
                <a:ea typeface="Times New Roman" panose="02020603050405020304" pitchFamily="18" charset="0"/>
              </a:rPr>
              <a:t>Obera</a:t>
            </a:r>
            <a:r>
              <a:rPr lang="en-IN" sz="1800" dirty="0">
                <a:effectLst/>
                <a:latin typeface="Times New Roman" panose="02020603050405020304" pitchFamily="18" charset="0"/>
                <a:ea typeface="Times New Roman" panose="02020603050405020304" pitchFamily="18" charset="0"/>
              </a:rPr>
              <a:t> Thermal Power Plant in Mirzapur, Uttar Pradesh, India, was surveyed for fly ash.  </a:t>
            </a:r>
            <a:r>
              <a:rPr lang="en-US" sz="1800" dirty="0">
                <a:effectLst/>
                <a:latin typeface="Times New Roman" panose="02020603050405020304" pitchFamily="18" charset="0"/>
                <a:ea typeface="Times New Roman" panose="02020603050405020304" pitchFamily="18" charset="0"/>
              </a:rPr>
              <a:t>This fly ash was a byproduct of coal combustion in the power plant’s boilers and was obtained directly from the plant’s collection system. The collected fly ash was used without any pre-treatment.</a:t>
            </a:r>
            <a:endParaRPr lang="en-US" sz="1800" dirty="0">
              <a:effectLst/>
              <a:latin typeface="Times New Roman" panose="02020603050405020304" pitchFamily="18" charset="0"/>
              <a:ea typeface="SimSun" panose="02010600030101010101" pitchFamily="2" charset="-122"/>
            </a:endParaRPr>
          </a:p>
          <a:p>
            <a:pPr marL="0" indent="0" algn="just">
              <a:lnSpc>
                <a:spcPct val="113000"/>
              </a:lnSpc>
              <a:buNone/>
            </a:pPr>
            <a:r>
              <a:rPr lang="en-US" sz="1800" b="1" dirty="0">
                <a:effectLst/>
                <a:latin typeface="Times New Roman" panose="02020603050405020304" pitchFamily="18" charset="0"/>
                <a:ea typeface="Times New Roman" panose="02020603050405020304" pitchFamily="18" charset="0"/>
              </a:rPr>
              <a:t>Fly Ash Preparation:</a:t>
            </a:r>
            <a:endParaRPr lang="en-US" sz="1800" dirty="0">
              <a:effectLst/>
              <a:latin typeface="Times New Roman" panose="02020603050405020304" pitchFamily="18" charset="0"/>
              <a:ea typeface="SimSun" panose="02010600030101010101" pitchFamily="2" charset="-122"/>
            </a:endParaRPr>
          </a:p>
          <a:p>
            <a:pPr marL="0" indent="0" algn="just">
              <a:lnSpc>
                <a:spcPct val="113000"/>
              </a:lnSpc>
              <a:buNone/>
            </a:pPr>
            <a:r>
              <a:rPr lang="en-US" sz="1800" dirty="0">
                <a:effectLst/>
                <a:latin typeface="Times New Roman" panose="02020603050405020304" pitchFamily="18" charset="0"/>
                <a:ea typeface="Times New Roman" panose="02020603050405020304" pitchFamily="18" charset="0"/>
              </a:rPr>
              <a:t>The fly ash was sieved using a 53 </a:t>
            </a:r>
            <a:r>
              <a:rPr lang="en-US" sz="1800" dirty="0" err="1">
                <a:effectLst/>
                <a:latin typeface="Times New Roman" panose="02020603050405020304" pitchFamily="18" charset="0"/>
                <a:ea typeface="Times New Roman" panose="02020603050405020304" pitchFamily="18" charset="0"/>
              </a:rPr>
              <a:t>μm</a:t>
            </a:r>
            <a:r>
              <a:rPr lang="en-US" sz="1800" dirty="0">
                <a:effectLst/>
                <a:latin typeface="Times New Roman" panose="02020603050405020304" pitchFamily="18" charset="0"/>
                <a:ea typeface="Times New Roman" panose="02020603050405020304" pitchFamily="18" charset="0"/>
              </a:rPr>
              <a:t> pore size sieve to separate the finer particles. This fine fraction was selected for use in experiments due to its higher surface area, which enhances its ability to adsorb contaminants like heavy metals.</a:t>
            </a:r>
            <a:endParaRPr lang="en-US" sz="1800" dirty="0">
              <a:effectLst/>
              <a:latin typeface="Times New Roman" panose="02020603050405020304" pitchFamily="18" charset="0"/>
              <a:ea typeface="SimSun" panose="02010600030101010101" pitchFamily="2" charset="-122"/>
            </a:endParaRPr>
          </a:p>
          <a:p>
            <a:pPr marL="0" indent="0">
              <a:buNone/>
            </a:pPr>
            <a:endParaRPr lang="en-US" dirty="0"/>
          </a:p>
        </p:txBody>
      </p:sp>
    </p:spTree>
    <p:extLst>
      <p:ext uri="{BB962C8B-B14F-4D97-AF65-F5344CB8AC3E}">
        <p14:creationId xmlns:p14="http://schemas.microsoft.com/office/powerpoint/2010/main" val="38319315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D21C3FF-8D18-C33B-DCE6-66B1E856CD89}"/>
              </a:ext>
            </a:extLst>
          </p:cNvPr>
          <p:cNvSpPr>
            <a:spLocks noGrp="1"/>
          </p:cNvSpPr>
          <p:nvPr>
            <p:ph idx="1"/>
          </p:nvPr>
        </p:nvSpPr>
        <p:spPr>
          <a:xfrm>
            <a:off x="955964" y="429491"/>
            <a:ext cx="10474036" cy="5638800"/>
          </a:xfrm>
        </p:spPr>
        <p:txBody>
          <a:bodyPr>
            <a:normAutofit/>
          </a:bodyPr>
          <a:lstStyle/>
          <a:p>
            <a:r>
              <a:rPr lang="en-US" sz="1800" b="1" dirty="0">
                <a:effectLst/>
                <a:latin typeface="Times New Roman" panose="02020603050405020304" pitchFamily="18" charset="0"/>
                <a:ea typeface="Times New Roman" panose="02020603050405020304" pitchFamily="18" charset="0"/>
              </a:rPr>
              <a:t>Chemical Analysis:</a:t>
            </a:r>
            <a:endParaRPr lang="en-US" sz="1800" dirty="0">
              <a:effectLst/>
              <a:latin typeface="Times New Roman" panose="02020603050405020304" pitchFamily="18" charset="0"/>
              <a:ea typeface="SimSun" panose="02010600030101010101" pitchFamily="2" charset="-122"/>
            </a:endParaRPr>
          </a:p>
          <a:p>
            <a:pPr marL="0" indent="0">
              <a:buNone/>
            </a:pPr>
            <a:r>
              <a:rPr lang="en-IN" sz="1800" dirty="0">
                <a:effectLst/>
                <a:latin typeface="Times New Roman" panose="02020603050405020304" pitchFamily="18" charset="0"/>
                <a:ea typeface="Times New Roman" panose="02020603050405020304" pitchFamily="18" charset="0"/>
              </a:rPr>
              <a:t>The findings of the analysis of the fly ash's chemical makeup are shown in Table 1</a:t>
            </a:r>
            <a:r>
              <a:rPr lang="en-US" sz="1800" dirty="0">
                <a:effectLst/>
                <a:latin typeface="Times New Roman" panose="02020603050405020304" pitchFamily="18" charset="0"/>
                <a:ea typeface="Times New Roman" panose="02020603050405020304" pitchFamily="18" charset="0"/>
              </a:rPr>
              <a:t>:</a:t>
            </a:r>
            <a:endParaRPr lang="en-US" sz="1800" dirty="0">
              <a:effectLst/>
              <a:latin typeface="Times New Roman" panose="02020603050405020304" pitchFamily="18" charset="0"/>
              <a:ea typeface="SimSun" panose="02010600030101010101" pitchFamily="2" charset="-122"/>
            </a:endParaRPr>
          </a:p>
          <a:p>
            <a:pPr marL="0" indent="0">
              <a:buNone/>
            </a:pPr>
            <a:endParaRPr lang="en-IN" dirty="0"/>
          </a:p>
          <a:p>
            <a:pPr marL="0" indent="0">
              <a:buNone/>
            </a:pPr>
            <a:endParaRPr lang="en-IN" dirty="0"/>
          </a:p>
          <a:p>
            <a:pPr marL="0" indent="0">
              <a:buNone/>
            </a:pPr>
            <a:endParaRPr lang="en-IN" dirty="0"/>
          </a:p>
          <a:p>
            <a:pPr marL="0" indent="0">
              <a:buNone/>
            </a:pPr>
            <a:endParaRPr lang="en-IN" dirty="0"/>
          </a:p>
          <a:p>
            <a:pPr marL="0" indent="0" algn="just">
              <a:buNone/>
            </a:pPr>
            <a:r>
              <a:rPr lang="en-IN" sz="1800" dirty="0">
                <a:effectLst/>
                <a:latin typeface="Times New Roman" panose="02020603050405020304" pitchFamily="18" charset="0"/>
                <a:ea typeface="SimSun" panose="02010600030101010101" pitchFamily="2" charset="-122"/>
              </a:rPr>
              <a:t>This study explores the utilization of untreated fly ash from the </a:t>
            </a:r>
            <a:r>
              <a:rPr lang="en-IN" sz="1800" dirty="0" err="1">
                <a:effectLst/>
                <a:latin typeface="Times New Roman" panose="02020603050405020304" pitchFamily="18" charset="0"/>
                <a:ea typeface="SimSun" panose="02010600030101010101" pitchFamily="2" charset="-122"/>
              </a:rPr>
              <a:t>Obera</a:t>
            </a:r>
            <a:r>
              <a:rPr lang="en-IN" sz="1800" dirty="0">
                <a:effectLst/>
                <a:latin typeface="Times New Roman" panose="02020603050405020304" pitchFamily="18" charset="0"/>
                <a:ea typeface="SimSun" panose="02010600030101010101" pitchFamily="2" charset="-122"/>
              </a:rPr>
              <a:t> Thermal Power Plant in Mirzapur, Uttar Pradesh. </a:t>
            </a:r>
            <a:endParaRPr lang="en-IN" dirty="0"/>
          </a:p>
          <a:p>
            <a:pPr marL="0" indent="0" algn="just">
              <a:buNone/>
            </a:pPr>
            <a:r>
              <a:rPr lang="en-IN" sz="1800" b="1" dirty="0">
                <a:effectLst/>
                <a:latin typeface="Times New Roman" panose="02020603050405020304" pitchFamily="18" charset="0"/>
                <a:ea typeface="SimSun" panose="02010600030101010101" pitchFamily="2" charset="-122"/>
              </a:rPr>
              <a:t>Red mud-</a:t>
            </a:r>
            <a:endParaRPr lang="en-US" sz="1800" dirty="0">
              <a:effectLst/>
              <a:latin typeface="Times New Roman" panose="02020603050405020304" pitchFamily="18" charset="0"/>
              <a:ea typeface="SimSun" panose="02010600030101010101" pitchFamily="2" charset="-122"/>
            </a:endParaRPr>
          </a:p>
          <a:p>
            <a:pPr marL="0" indent="0" algn="just">
              <a:buNone/>
            </a:pPr>
            <a:r>
              <a:rPr lang="en-US" sz="1800" dirty="0">
                <a:effectLst/>
                <a:latin typeface="Times New Roman" panose="02020603050405020304" pitchFamily="18" charset="0"/>
                <a:ea typeface="Times New Roman" panose="02020603050405020304" pitchFamily="18" charset="0"/>
              </a:rPr>
              <a:t>Red mud, a highly alkaline byproduct generated during the production of aluminum, poses significant environmental challenges due to its large volume and hazardous composition. However, its potential as an adsorbent material for environmental remediation has gained considerable attention.</a:t>
            </a:r>
          </a:p>
          <a:p>
            <a:pPr marL="0" indent="0" algn="just">
              <a:buNone/>
            </a:pPr>
            <a:r>
              <a:rPr lang="en-US" sz="1800" dirty="0">
                <a:effectLst/>
                <a:latin typeface="Times New Roman" panose="02020603050405020304" pitchFamily="18" charset="0"/>
                <a:ea typeface="Times New Roman" panose="02020603050405020304" pitchFamily="18" charset="0"/>
              </a:rPr>
              <a:t>Red mud exhibits a variety of characteristics that make it a promising material for environmental remediation. The bulk density and particle size of red mud were found to be conducive for both practical handling and its application in large-scale remediation processes. </a:t>
            </a:r>
            <a:endParaRPr lang="en-US" dirty="0"/>
          </a:p>
        </p:txBody>
      </p:sp>
      <p:graphicFrame>
        <p:nvGraphicFramePr>
          <p:cNvPr id="4" name="Table 3">
            <a:extLst>
              <a:ext uri="{FF2B5EF4-FFF2-40B4-BE49-F238E27FC236}">
                <a16:creationId xmlns:a16="http://schemas.microsoft.com/office/drawing/2014/main" id="{BBBD6DFC-D2B5-C8C7-3E5C-B06049C02D91}"/>
              </a:ext>
            </a:extLst>
          </p:cNvPr>
          <p:cNvGraphicFramePr>
            <a:graphicFrameLocks noGrp="1"/>
          </p:cNvGraphicFramePr>
          <p:nvPr>
            <p:extLst>
              <p:ext uri="{D42A27DB-BD31-4B8C-83A1-F6EECF244321}">
                <p14:modId xmlns:p14="http://schemas.microsoft.com/office/powerpoint/2010/main" val="500267229"/>
              </p:ext>
            </p:extLst>
          </p:nvPr>
        </p:nvGraphicFramePr>
        <p:xfrm>
          <a:off x="1801090" y="1186420"/>
          <a:ext cx="5264730" cy="1916999"/>
        </p:xfrm>
        <a:graphic>
          <a:graphicData uri="http://schemas.openxmlformats.org/drawingml/2006/table">
            <a:tbl>
              <a:tblPr firstRow="1" firstCol="1" bandRow="1">
                <a:tableStyleId>{5C22544A-7EE6-4342-B048-85BDC9FD1C3A}</a:tableStyleId>
              </a:tblPr>
              <a:tblGrid>
                <a:gridCol w="2632365">
                  <a:extLst>
                    <a:ext uri="{9D8B030D-6E8A-4147-A177-3AD203B41FA5}">
                      <a16:colId xmlns:a16="http://schemas.microsoft.com/office/drawing/2014/main" val="1701010568"/>
                    </a:ext>
                  </a:extLst>
                </a:gridCol>
                <a:gridCol w="2632365">
                  <a:extLst>
                    <a:ext uri="{9D8B030D-6E8A-4147-A177-3AD203B41FA5}">
                      <a16:colId xmlns:a16="http://schemas.microsoft.com/office/drawing/2014/main" val="4080599626"/>
                    </a:ext>
                  </a:extLst>
                </a:gridCol>
              </a:tblGrid>
              <a:tr h="273857">
                <a:tc>
                  <a:txBody>
                    <a:bodyPr/>
                    <a:lstStyle/>
                    <a:p>
                      <a:pPr algn="just">
                        <a:lnSpc>
                          <a:spcPct val="113000"/>
                        </a:lnSpc>
                      </a:pPr>
                      <a:r>
                        <a:rPr lang="en-US" sz="1400" dirty="0">
                          <a:effectLst/>
                          <a:latin typeface="Times New Roman" panose="02020603050405020304" pitchFamily="18" charset="0"/>
                          <a:cs typeface="Times New Roman" panose="02020603050405020304" pitchFamily="18" charset="0"/>
                        </a:rPr>
                        <a:t>Constituent</a:t>
                      </a:r>
                      <a:endParaRPr lang="en-US" sz="14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tc>
                <a:tc>
                  <a:txBody>
                    <a:bodyPr/>
                    <a:lstStyle/>
                    <a:p>
                      <a:pPr algn="just">
                        <a:lnSpc>
                          <a:spcPct val="113000"/>
                        </a:lnSpc>
                      </a:pPr>
                      <a:r>
                        <a:rPr lang="en-US" sz="1400">
                          <a:effectLst/>
                          <a:latin typeface="Times New Roman" panose="02020603050405020304" pitchFamily="18" charset="0"/>
                          <a:cs typeface="Times New Roman" panose="02020603050405020304" pitchFamily="18" charset="0"/>
                        </a:rPr>
                        <a:t>Percentage by weight</a:t>
                      </a:r>
                      <a:endParaRPr lang="en-US" sz="140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tc>
                <a:extLst>
                  <a:ext uri="{0D108BD9-81ED-4DB2-BD59-A6C34878D82A}">
                    <a16:rowId xmlns:a16="http://schemas.microsoft.com/office/drawing/2014/main" val="1061760761"/>
                  </a:ext>
                </a:extLst>
              </a:tr>
              <a:tr h="273857">
                <a:tc>
                  <a:txBody>
                    <a:bodyPr/>
                    <a:lstStyle/>
                    <a:p>
                      <a:pPr algn="just">
                        <a:lnSpc>
                          <a:spcPct val="113000"/>
                        </a:lnSpc>
                      </a:pPr>
                      <a:r>
                        <a:rPr lang="en-US" sz="1400" dirty="0" err="1">
                          <a:effectLst/>
                          <a:latin typeface="Times New Roman" panose="02020603050405020304" pitchFamily="18" charset="0"/>
                          <a:cs typeface="Times New Roman" panose="02020603050405020304" pitchFamily="18" charset="0"/>
                        </a:rPr>
                        <a:t>SiO</a:t>
                      </a:r>
                      <a:r>
                        <a:rPr lang="en-US" sz="1400" dirty="0">
                          <a:effectLst/>
                          <a:latin typeface="Times New Roman" panose="02020603050405020304" pitchFamily="18" charset="0"/>
                          <a:cs typeface="Times New Roman" panose="02020603050405020304" pitchFamily="18" charset="0"/>
                        </a:rPr>
                        <a:t>₂ (Silicon Dioxide)</a:t>
                      </a:r>
                      <a:endParaRPr lang="en-US" sz="14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tc>
                <a:tc>
                  <a:txBody>
                    <a:bodyPr/>
                    <a:lstStyle/>
                    <a:p>
                      <a:pPr algn="just">
                        <a:lnSpc>
                          <a:spcPct val="113000"/>
                        </a:lnSpc>
                      </a:pPr>
                      <a:r>
                        <a:rPr lang="en-US" sz="1400">
                          <a:effectLst/>
                          <a:latin typeface="Times New Roman" panose="02020603050405020304" pitchFamily="18" charset="0"/>
                          <a:cs typeface="Times New Roman" panose="02020603050405020304" pitchFamily="18" charset="0"/>
                        </a:rPr>
                        <a:t>56.04%</a:t>
                      </a:r>
                      <a:endParaRPr lang="en-US" sz="140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tc>
                <a:extLst>
                  <a:ext uri="{0D108BD9-81ED-4DB2-BD59-A6C34878D82A}">
                    <a16:rowId xmlns:a16="http://schemas.microsoft.com/office/drawing/2014/main" val="2922245865"/>
                  </a:ext>
                </a:extLst>
              </a:tr>
              <a:tr h="273857">
                <a:tc>
                  <a:txBody>
                    <a:bodyPr/>
                    <a:lstStyle/>
                    <a:p>
                      <a:pPr algn="just">
                        <a:lnSpc>
                          <a:spcPct val="113000"/>
                        </a:lnSpc>
                      </a:pPr>
                      <a:r>
                        <a:rPr lang="en-US" sz="1400">
                          <a:effectLst/>
                          <a:latin typeface="Times New Roman" panose="02020603050405020304" pitchFamily="18" charset="0"/>
                          <a:cs typeface="Times New Roman" panose="02020603050405020304" pitchFamily="18" charset="0"/>
                        </a:rPr>
                        <a:t>Al₂O₃ (Aluminum Oxide)</a:t>
                      </a:r>
                      <a:endParaRPr lang="en-US" sz="140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tc>
                <a:tc>
                  <a:txBody>
                    <a:bodyPr/>
                    <a:lstStyle/>
                    <a:p>
                      <a:pPr algn="just">
                        <a:lnSpc>
                          <a:spcPct val="113000"/>
                        </a:lnSpc>
                      </a:pPr>
                      <a:r>
                        <a:rPr lang="en-US" sz="1400">
                          <a:effectLst/>
                          <a:latin typeface="Times New Roman" panose="02020603050405020304" pitchFamily="18" charset="0"/>
                          <a:cs typeface="Times New Roman" panose="02020603050405020304" pitchFamily="18" charset="0"/>
                        </a:rPr>
                        <a:t>25.90%</a:t>
                      </a:r>
                      <a:endParaRPr lang="en-US" sz="140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tc>
                <a:extLst>
                  <a:ext uri="{0D108BD9-81ED-4DB2-BD59-A6C34878D82A}">
                    <a16:rowId xmlns:a16="http://schemas.microsoft.com/office/drawing/2014/main" val="2198779685"/>
                  </a:ext>
                </a:extLst>
              </a:tr>
              <a:tr h="273857">
                <a:tc>
                  <a:txBody>
                    <a:bodyPr/>
                    <a:lstStyle/>
                    <a:p>
                      <a:pPr algn="just">
                        <a:lnSpc>
                          <a:spcPct val="113000"/>
                        </a:lnSpc>
                      </a:pPr>
                      <a:r>
                        <a:rPr lang="en-US" sz="1400" dirty="0">
                          <a:effectLst/>
                          <a:latin typeface="Times New Roman" panose="02020603050405020304" pitchFamily="18" charset="0"/>
                          <a:cs typeface="Times New Roman" panose="02020603050405020304" pitchFamily="18" charset="0"/>
                        </a:rPr>
                        <a:t>CaO (Calcium Oxide)</a:t>
                      </a:r>
                      <a:endParaRPr lang="en-US" sz="14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tc>
                <a:tc>
                  <a:txBody>
                    <a:bodyPr/>
                    <a:lstStyle/>
                    <a:p>
                      <a:pPr algn="just">
                        <a:lnSpc>
                          <a:spcPct val="113000"/>
                        </a:lnSpc>
                      </a:pPr>
                      <a:r>
                        <a:rPr lang="en-US" sz="1400">
                          <a:effectLst/>
                          <a:latin typeface="Times New Roman" panose="02020603050405020304" pitchFamily="18" charset="0"/>
                          <a:cs typeface="Times New Roman" panose="02020603050405020304" pitchFamily="18" charset="0"/>
                        </a:rPr>
                        <a:t>2.22%</a:t>
                      </a:r>
                      <a:endParaRPr lang="en-US" sz="140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tc>
                <a:extLst>
                  <a:ext uri="{0D108BD9-81ED-4DB2-BD59-A6C34878D82A}">
                    <a16:rowId xmlns:a16="http://schemas.microsoft.com/office/drawing/2014/main" val="4202302287"/>
                  </a:ext>
                </a:extLst>
              </a:tr>
              <a:tr h="273857">
                <a:tc>
                  <a:txBody>
                    <a:bodyPr/>
                    <a:lstStyle/>
                    <a:p>
                      <a:pPr algn="just">
                        <a:lnSpc>
                          <a:spcPct val="113000"/>
                        </a:lnSpc>
                      </a:pPr>
                      <a:r>
                        <a:rPr lang="en-US" sz="1400">
                          <a:effectLst/>
                          <a:latin typeface="Times New Roman" panose="02020603050405020304" pitchFamily="18" charset="0"/>
                          <a:cs typeface="Times New Roman" panose="02020603050405020304" pitchFamily="18" charset="0"/>
                        </a:rPr>
                        <a:t>Fe₂O₃ (Iron Oxide)</a:t>
                      </a:r>
                      <a:endParaRPr lang="en-US" sz="140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tc>
                <a:tc>
                  <a:txBody>
                    <a:bodyPr/>
                    <a:lstStyle/>
                    <a:p>
                      <a:pPr algn="just">
                        <a:lnSpc>
                          <a:spcPct val="113000"/>
                        </a:lnSpc>
                      </a:pPr>
                      <a:r>
                        <a:rPr lang="en-US" sz="1400">
                          <a:effectLst/>
                          <a:latin typeface="Times New Roman" panose="02020603050405020304" pitchFamily="18" charset="0"/>
                          <a:cs typeface="Times New Roman" panose="02020603050405020304" pitchFamily="18" charset="0"/>
                        </a:rPr>
                        <a:t>1.26%</a:t>
                      </a:r>
                      <a:endParaRPr lang="en-US" sz="140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tc>
                <a:extLst>
                  <a:ext uri="{0D108BD9-81ED-4DB2-BD59-A6C34878D82A}">
                    <a16:rowId xmlns:a16="http://schemas.microsoft.com/office/drawing/2014/main" val="2718592370"/>
                  </a:ext>
                </a:extLst>
              </a:tr>
              <a:tr h="273857">
                <a:tc>
                  <a:txBody>
                    <a:bodyPr/>
                    <a:lstStyle/>
                    <a:p>
                      <a:pPr algn="just">
                        <a:lnSpc>
                          <a:spcPct val="113000"/>
                        </a:lnSpc>
                      </a:pPr>
                      <a:r>
                        <a:rPr lang="en-US" sz="1400" dirty="0">
                          <a:effectLst/>
                          <a:latin typeface="Times New Roman" panose="02020603050405020304" pitchFamily="18" charset="0"/>
                          <a:cs typeface="Times New Roman" panose="02020603050405020304" pitchFamily="18" charset="0"/>
                        </a:rPr>
                        <a:t>MgO (Magnesium Oxide)</a:t>
                      </a:r>
                      <a:endParaRPr lang="en-US" sz="14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tc>
                <a:tc>
                  <a:txBody>
                    <a:bodyPr/>
                    <a:lstStyle/>
                    <a:p>
                      <a:pPr algn="just">
                        <a:lnSpc>
                          <a:spcPct val="113000"/>
                        </a:lnSpc>
                      </a:pPr>
                      <a:r>
                        <a:rPr lang="en-US" sz="1400">
                          <a:effectLst/>
                          <a:latin typeface="Times New Roman" panose="02020603050405020304" pitchFamily="18" charset="0"/>
                          <a:cs typeface="Times New Roman" panose="02020603050405020304" pitchFamily="18" charset="0"/>
                        </a:rPr>
                        <a:t>0.94%</a:t>
                      </a:r>
                      <a:endParaRPr lang="en-US" sz="140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tc>
                <a:extLst>
                  <a:ext uri="{0D108BD9-81ED-4DB2-BD59-A6C34878D82A}">
                    <a16:rowId xmlns:a16="http://schemas.microsoft.com/office/drawing/2014/main" val="2853105649"/>
                  </a:ext>
                </a:extLst>
              </a:tr>
              <a:tr h="273857">
                <a:tc>
                  <a:txBody>
                    <a:bodyPr/>
                    <a:lstStyle/>
                    <a:p>
                      <a:pPr algn="just">
                        <a:lnSpc>
                          <a:spcPct val="113000"/>
                        </a:lnSpc>
                      </a:pPr>
                      <a:r>
                        <a:rPr lang="en-US" sz="1400">
                          <a:effectLst/>
                          <a:latin typeface="Times New Roman" panose="02020603050405020304" pitchFamily="18" charset="0"/>
                          <a:cs typeface="Times New Roman" panose="02020603050405020304" pitchFamily="18" charset="0"/>
                        </a:rPr>
                        <a:t>Loss of Ignition</a:t>
                      </a:r>
                      <a:endParaRPr lang="en-US" sz="140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tc>
                <a:tc>
                  <a:txBody>
                    <a:bodyPr/>
                    <a:lstStyle/>
                    <a:p>
                      <a:pPr algn="just">
                        <a:lnSpc>
                          <a:spcPct val="113000"/>
                        </a:lnSpc>
                      </a:pPr>
                      <a:r>
                        <a:rPr lang="en-US" sz="1400" dirty="0">
                          <a:effectLst/>
                          <a:latin typeface="Times New Roman" panose="02020603050405020304" pitchFamily="18" charset="0"/>
                          <a:cs typeface="Times New Roman" panose="02020603050405020304" pitchFamily="18" charset="0"/>
                        </a:rPr>
                        <a:t>13.64%</a:t>
                      </a:r>
                      <a:endParaRPr lang="en-US" sz="14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tc>
                <a:extLst>
                  <a:ext uri="{0D108BD9-81ED-4DB2-BD59-A6C34878D82A}">
                    <a16:rowId xmlns:a16="http://schemas.microsoft.com/office/drawing/2014/main" val="2818027671"/>
                  </a:ext>
                </a:extLst>
              </a:tr>
            </a:tbl>
          </a:graphicData>
        </a:graphic>
      </p:graphicFrame>
    </p:spTree>
    <p:extLst>
      <p:ext uri="{BB962C8B-B14F-4D97-AF65-F5344CB8AC3E}">
        <p14:creationId xmlns:p14="http://schemas.microsoft.com/office/powerpoint/2010/main" val="12742872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445B547F-11A5-1D72-39CD-F0D68D8E0C60}"/>
              </a:ext>
            </a:extLst>
          </p:cNvPr>
          <p:cNvGraphicFramePr>
            <a:graphicFrameLocks noGrp="1"/>
          </p:cNvGraphicFramePr>
          <p:nvPr>
            <p:ph idx="1"/>
            <p:extLst>
              <p:ext uri="{D42A27DB-BD31-4B8C-83A1-F6EECF244321}">
                <p14:modId xmlns:p14="http://schemas.microsoft.com/office/powerpoint/2010/main" val="971346917"/>
              </p:ext>
            </p:extLst>
          </p:nvPr>
        </p:nvGraphicFramePr>
        <p:xfrm>
          <a:off x="1309255" y="1588202"/>
          <a:ext cx="6075218" cy="1598345"/>
        </p:xfrm>
        <a:graphic>
          <a:graphicData uri="http://schemas.openxmlformats.org/drawingml/2006/table">
            <a:tbl>
              <a:tblPr firstRow="1" firstCol="1" bandRow="1">
                <a:tableStyleId>{5C22544A-7EE6-4342-B048-85BDC9FD1C3A}</a:tableStyleId>
              </a:tblPr>
              <a:tblGrid>
                <a:gridCol w="3037609">
                  <a:extLst>
                    <a:ext uri="{9D8B030D-6E8A-4147-A177-3AD203B41FA5}">
                      <a16:colId xmlns:a16="http://schemas.microsoft.com/office/drawing/2014/main" val="599860119"/>
                    </a:ext>
                  </a:extLst>
                </a:gridCol>
                <a:gridCol w="3037609">
                  <a:extLst>
                    <a:ext uri="{9D8B030D-6E8A-4147-A177-3AD203B41FA5}">
                      <a16:colId xmlns:a16="http://schemas.microsoft.com/office/drawing/2014/main" val="3355897554"/>
                    </a:ext>
                  </a:extLst>
                </a:gridCol>
              </a:tblGrid>
              <a:tr h="228335">
                <a:tc>
                  <a:txBody>
                    <a:bodyPr/>
                    <a:lstStyle/>
                    <a:p>
                      <a:pPr algn="ctr">
                        <a:lnSpc>
                          <a:spcPct val="113000"/>
                        </a:lnSpc>
                      </a:pPr>
                      <a:r>
                        <a:rPr lang="en-US" sz="1200" dirty="0">
                          <a:effectLst/>
                        </a:rPr>
                        <a:t>Constituent</a:t>
                      </a:r>
                      <a:endParaRPr lang="en-US" sz="1200" dirty="0">
                        <a:effectLst/>
                        <a:latin typeface="Times New Roman" panose="02020603050405020304" pitchFamily="18" charset="0"/>
                        <a:ea typeface="SimSun" panose="02010600030101010101" pitchFamily="2" charset="-122"/>
                        <a:cs typeface="Mangal" panose="02040503050203030202" pitchFamily="18" charset="0"/>
                      </a:endParaRPr>
                    </a:p>
                  </a:txBody>
                  <a:tcPr marL="68580" marR="68580" marT="0" marB="0"/>
                </a:tc>
                <a:tc>
                  <a:txBody>
                    <a:bodyPr/>
                    <a:lstStyle/>
                    <a:p>
                      <a:pPr algn="ctr">
                        <a:lnSpc>
                          <a:spcPct val="113000"/>
                        </a:lnSpc>
                      </a:pPr>
                      <a:r>
                        <a:rPr lang="en-US" sz="1200">
                          <a:effectLst/>
                        </a:rPr>
                        <a:t>Percentage by Weight</a:t>
                      </a:r>
                      <a:endParaRPr lang="en-US" sz="1200">
                        <a:effectLst/>
                        <a:latin typeface="Times New Roman" panose="02020603050405020304" pitchFamily="18" charset="0"/>
                        <a:ea typeface="SimSun" panose="02010600030101010101" pitchFamily="2" charset="-122"/>
                        <a:cs typeface="Mangal" panose="02040503050203030202" pitchFamily="18" charset="0"/>
                      </a:endParaRPr>
                    </a:p>
                  </a:txBody>
                  <a:tcPr marL="68580" marR="68580" marT="0" marB="0"/>
                </a:tc>
                <a:extLst>
                  <a:ext uri="{0D108BD9-81ED-4DB2-BD59-A6C34878D82A}">
                    <a16:rowId xmlns:a16="http://schemas.microsoft.com/office/drawing/2014/main" val="785805878"/>
                  </a:ext>
                </a:extLst>
              </a:tr>
              <a:tr h="228335">
                <a:tc>
                  <a:txBody>
                    <a:bodyPr/>
                    <a:lstStyle/>
                    <a:p>
                      <a:pPr algn="l">
                        <a:lnSpc>
                          <a:spcPct val="113000"/>
                        </a:lnSpc>
                      </a:pPr>
                      <a:r>
                        <a:rPr lang="en-US" sz="1200">
                          <a:effectLst/>
                        </a:rPr>
                        <a:t>Fe₂O₃</a:t>
                      </a:r>
                      <a:endParaRPr lang="en-US" sz="1200">
                        <a:effectLst/>
                        <a:latin typeface="Times New Roman" panose="02020603050405020304" pitchFamily="18" charset="0"/>
                        <a:ea typeface="SimSun" panose="02010600030101010101" pitchFamily="2" charset="-122"/>
                        <a:cs typeface="Mangal" panose="02040503050203030202" pitchFamily="18" charset="0"/>
                      </a:endParaRPr>
                    </a:p>
                  </a:txBody>
                  <a:tcPr marL="68580" marR="68580" marT="0" marB="0"/>
                </a:tc>
                <a:tc>
                  <a:txBody>
                    <a:bodyPr/>
                    <a:lstStyle/>
                    <a:p>
                      <a:pPr algn="l">
                        <a:lnSpc>
                          <a:spcPct val="113000"/>
                        </a:lnSpc>
                      </a:pPr>
                      <a:r>
                        <a:rPr lang="en-US" sz="1200">
                          <a:effectLst/>
                        </a:rPr>
                        <a:t>39.45%</a:t>
                      </a:r>
                      <a:endParaRPr lang="en-US" sz="1200">
                        <a:effectLst/>
                        <a:latin typeface="Times New Roman" panose="02020603050405020304" pitchFamily="18" charset="0"/>
                        <a:ea typeface="SimSun" panose="02010600030101010101" pitchFamily="2" charset="-122"/>
                        <a:cs typeface="Mangal" panose="02040503050203030202" pitchFamily="18" charset="0"/>
                      </a:endParaRPr>
                    </a:p>
                  </a:txBody>
                  <a:tcPr marL="68580" marR="68580" marT="0" marB="0"/>
                </a:tc>
                <a:extLst>
                  <a:ext uri="{0D108BD9-81ED-4DB2-BD59-A6C34878D82A}">
                    <a16:rowId xmlns:a16="http://schemas.microsoft.com/office/drawing/2014/main" val="3759370028"/>
                  </a:ext>
                </a:extLst>
              </a:tr>
              <a:tr h="228335">
                <a:tc>
                  <a:txBody>
                    <a:bodyPr/>
                    <a:lstStyle/>
                    <a:p>
                      <a:pPr algn="l">
                        <a:lnSpc>
                          <a:spcPct val="113000"/>
                        </a:lnSpc>
                      </a:pPr>
                      <a:r>
                        <a:rPr lang="en-US" sz="1200" dirty="0" err="1">
                          <a:effectLst/>
                        </a:rPr>
                        <a:t>Al₂O</a:t>
                      </a:r>
                      <a:r>
                        <a:rPr lang="en-US" sz="1200" dirty="0">
                          <a:effectLst/>
                        </a:rPr>
                        <a:t>₃</a:t>
                      </a:r>
                      <a:endParaRPr lang="en-US" sz="1200" dirty="0">
                        <a:effectLst/>
                        <a:latin typeface="Times New Roman" panose="02020603050405020304" pitchFamily="18" charset="0"/>
                        <a:ea typeface="SimSun" panose="02010600030101010101" pitchFamily="2" charset="-122"/>
                        <a:cs typeface="Mangal" panose="02040503050203030202" pitchFamily="18" charset="0"/>
                      </a:endParaRPr>
                    </a:p>
                  </a:txBody>
                  <a:tcPr marL="68580" marR="68580" marT="0" marB="0"/>
                </a:tc>
                <a:tc>
                  <a:txBody>
                    <a:bodyPr/>
                    <a:lstStyle/>
                    <a:p>
                      <a:pPr algn="l">
                        <a:lnSpc>
                          <a:spcPct val="113000"/>
                        </a:lnSpc>
                      </a:pPr>
                      <a:r>
                        <a:rPr lang="en-US" sz="1200">
                          <a:effectLst/>
                        </a:rPr>
                        <a:t>22.65%</a:t>
                      </a:r>
                      <a:endParaRPr lang="en-US" sz="1200">
                        <a:effectLst/>
                        <a:latin typeface="Times New Roman" panose="02020603050405020304" pitchFamily="18" charset="0"/>
                        <a:ea typeface="SimSun" panose="02010600030101010101" pitchFamily="2" charset="-122"/>
                        <a:cs typeface="Mangal" panose="02040503050203030202" pitchFamily="18" charset="0"/>
                      </a:endParaRPr>
                    </a:p>
                  </a:txBody>
                  <a:tcPr marL="68580" marR="68580" marT="0" marB="0"/>
                </a:tc>
                <a:extLst>
                  <a:ext uri="{0D108BD9-81ED-4DB2-BD59-A6C34878D82A}">
                    <a16:rowId xmlns:a16="http://schemas.microsoft.com/office/drawing/2014/main" val="2724993322"/>
                  </a:ext>
                </a:extLst>
              </a:tr>
              <a:tr h="228335">
                <a:tc>
                  <a:txBody>
                    <a:bodyPr/>
                    <a:lstStyle/>
                    <a:p>
                      <a:pPr algn="l">
                        <a:lnSpc>
                          <a:spcPct val="113000"/>
                        </a:lnSpc>
                      </a:pPr>
                      <a:r>
                        <a:rPr lang="en-US" sz="1200">
                          <a:effectLst/>
                        </a:rPr>
                        <a:t>TiO₂</a:t>
                      </a:r>
                      <a:endParaRPr lang="en-US" sz="1200">
                        <a:effectLst/>
                        <a:latin typeface="Times New Roman" panose="02020603050405020304" pitchFamily="18" charset="0"/>
                        <a:ea typeface="SimSun" panose="02010600030101010101" pitchFamily="2" charset="-122"/>
                        <a:cs typeface="Mangal" panose="02040503050203030202" pitchFamily="18" charset="0"/>
                      </a:endParaRPr>
                    </a:p>
                  </a:txBody>
                  <a:tcPr marL="68580" marR="68580" marT="0" marB="0"/>
                </a:tc>
                <a:tc>
                  <a:txBody>
                    <a:bodyPr/>
                    <a:lstStyle/>
                    <a:p>
                      <a:pPr algn="l">
                        <a:lnSpc>
                          <a:spcPct val="113000"/>
                        </a:lnSpc>
                      </a:pPr>
                      <a:r>
                        <a:rPr lang="en-US" sz="1200">
                          <a:effectLst/>
                        </a:rPr>
                        <a:t>13.80%</a:t>
                      </a:r>
                      <a:endParaRPr lang="en-US" sz="1200">
                        <a:effectLst/>
                        <a:latin typeface="Times New Roman" panose="02020603050405020304" pitchFamily="18" charset="0"/>
                        <a:ea typeface="SimSun" panose="02010600030101010101" pitchFamily="2" charset="-122"/>
                        <a:cs typeface="Mangal" panose="02040503050203030202" pitchFamily="18" charset="0"/>
                      </a:endParaRPr>
                    </a:p>
                  </a:txBody>
                  <a:tcPr marL="68580" marR="68580" marT="0" marB="0"/>
                </a:tc>
                <a:extLst>
                  <a:ext uri="{0D108BD9-81ED-4DB2-BD59-A6C34878D82A}">
                    <a16:rowId xmlns:a16="http://schemas.microsoft.com/office/drawing/2014/main" val="3913936657"/>
                  </a:ext>
                </a:extLst>
              </a:tr>
              <a:tr h="228335">
                <a:tc>
                  <a:txBody>
                    <a:bodyPr/>
                    <a:lstStyle/>
                    <a:p>
                      <a:pPr algn="l">
                        <a:lnSpc>
                          <a:spcPct val="113000"/>
                        </a:lnSpc>
                      </a:pPr>
                      <a:r>
                        <a:rPr lang="en-US" sz="1200">
                          <a:effectLst/>
                        </a:rPr>
                        <a:t>SiO₂</a:t>
                      </a:r>
                      <a:endParaRPr lang="en-US" sz="1200">
                        <a:effectLst/>
                        <a:latin typeface="Times New Roman" panose="02020603050405020304" pitchFamily="18" charset="0"/>
                        <a:ea typeface="SimSun" panose="02010600030101010101" pitchFamily="2" charset="-122"/>
                        <a:cs typeface="Mangal" panose="02040503050203030202" pitchFamily="18" charset="0"/>
                      </a:endParaRPr>
                    </a:p>
                  </a:txBody>
                  <a:tcPr marL="68580" marR="68580" marT="0" marB="0"/>
                </a:tc>
                <a:tc>
                  <a:txBody>
                    <a:bodyPr/>
                    <a:lstStyle/>
                    <a:p>
                      <a:pPr algn="l">
                        <a:lnSpc>
                          <a:spcPct val="113000"/>
                        </a:lnSpc>
                      </a:pPr>
                      <a:r>
                        <a:rPr lang="en-US" sz="1200">
                          <a:effectLst/>
                        </a:rPr>
                        <a:t>8.55%</a:t>
                      </a:r>
                      <a:endParaRPr lang="en-US" sz="1200">
                        <a:effectLst/>
                        <a:latin typeface="Times New Roman" panose="02020603050405020304" pitchFamily="18" charset="0"/>
                        <a:ea typeface="SimSun" panose="02010600030101010101" pitchFamily="2" charset="-122"/>
                        <a:cs typeface="Mangal" panose="02040503050203030202" pitchFamily="18" charset="0"/>
                      </a:endParaRPr>
                    </a:p>
                  </a:txBody>
                  <a:tcPr marL="68580" marR="68580" marT="0" marB="0"/>
                </a:tc>
                <a:extLst>
                  <a:ext uri="{0D108BD9-81ED-4DB2-BD59-A6C34878D82A}">
                    <a16:rowId xmlns:a16="http://schemas.microsoft.com/office/drawing/2014/main" val="1777974801"/>
                  </a:ext>
                </a:extLst>
              </a:tr>
              <a:tr h="228335">
                <a:tc>
                  <a:txBody>
                    <a:bodyPr/>
                    <a:lstStyle/>
                    <a:p>
                      <a:pPr algn="l">
                        <a:lnSpc>
                          <a:spcPct val="113000"/>
                        </a:lnSpc>
                      </a:pPr>
                      <a:r>
                        <a:rPr lang="en-US" sz="1200">
                          <a:effectLst/>
                        </a:rPr>
                        <a:t>CaO</a:t>
                      </a:r>
                      <a:endParaRPr lang="en-US" sz="1200">
                        <a:effectLst/>
                        <a:latin typeface="Times New Roman" panose="02020603050405020304" pitchFamily="18" charset="0"/>
                        <a:ea typeface="SimSun" panose="02010600030101010101" pitchFamily="2" charset="-122"/>
                        <a:cs typeface="Mangal" panose="02040503050203030202" pitchFamily="18" charset="0"/>
                      </a:endParaRPr>
                    </a:p>
                  </a:txBody>
                  <a:tcPr marL="68580" marR="68580" marT="0" marB="0"/>
                </a:tc>
                <a:tc>
                  <a:txBody>
                    <a:bodyPr/>
                    <a:lstStyle/>
                    <a:p>
                      <a:pPr algn="l">
                        <a:lnSpc>
                          <a:spcPct val="113000"/>
                        </a:lnSpc>
                      </a:pPr>
                      <a:r>
                        <a:rPr lang="en-US" sz="1200">
                          <a:effectLst/>
                        </a:rPr>
                        <a:t>5.20%</a:t>
                      </a:r>
                      <a:endParaRPr lang="en-US" sz="1200">
                        <a:effectLst/>
                        <a:latin typeface="Times New Roman" panose="02020603050405020304" pitchFamily="18" charset="0"/>
                        <a:ea typeface="SimSun" panose="02010600030101010101" pitchFamily="2" charset="-122"/>
                        <a:cs typeface="Mangal" panose="02040503050203030202" pitchFamily="18" charset="0"/>
                      </a:endParaRPr>
                    </a:p>
                  </a:txBody>
                  <a:tcPr marL="68580" marR="68580" marT="0" marB="0"/>
                </a:tc>
                <a:extLst>
                  <a:ext uri="{0D108BD9-81ED-4DB2-BD59-A6C34878D82A}">
                    <a16:rowId xmlns:a16="http://schemas.microsoft.com/office/drawing/2014/main" val="3871400657"/>
                  </a:ext>
                </a:extLst>
              </a:tr>
              <a:tr h="228335">
                <a:tc>
                  <a:txBody>
                    <a:bodyPr/>
                    <a:lstStyle/>
                    <a:p>
                      <a:pPr algn="l">
                        <a:lnSpc>
                          <a:spcPct val="113000"/>
                        </a:lnSpc>
                      </a:pPr>
                      <a:r>
                        <a:rPr lang="en-US" sz="1200">
                          <a:effectLst/>
                        </a:rPr>
                        <a:t>Loss of Ignition</a:t>
                      </a:r>
                      <a:endParaRPr lang="en-US" sz="1200">
                        <a:effectLst/>
                        <a:latin typeface="Times New Roman" panose="02020603050405020304" pitchFamily="18" charset="0"/>
                        <a:ea typeface="SimSun" panose="02010600030101010101" pitchFamily="2" charset="-122"/>
                        <a:cs typeface="Mangal" panose="02040503050203030202" pitchFamily="18" charset="0"/>
                      </a:endParaRPr>
                    </a:p>
                  </a:txBody>
                  <a:tcPr marL="68580" marR="68580" marT="0" marB="0"/>
                </a:tc>
                <a:tc>
                  <a:txBody>
                    <a:bodyPr/>
                    <a:lstStyle/>
                    <a:p>
                      <a:pPr algn="l">
                        <a:lnSpc>
                          <a:spcPct val="113000"/>
                        </a:lnSpc>
                      </a:pPr>
                      <a:r>
                        <a:rPr lang="en-US" sz="1200" dirty="0">
                          <a:effectLst/>
                        </a:rPr>
                        <a:t>10.25%</a:t>
                      </a:r>
                      <a:endParaRPr lang="en-US" sz="1200" dirty="0">
                        <a:effectLst/>
                        <a:latin typeface="Times New Roman" panose="02020603050405020304" pitchFamily="18" charset="0"/>
                        <a:ea typeface="SimSun" panose="02010600030101010101" pitchFamily="2" charset="-122"/>
                        <a:cs typeface="Mangal" panose="02040503050203030202" pitchFamily="18" charset="0"/>
                      </a:endParaRPr>
                    </a:p>
                  </a:txBody>
                  <a:tcPr marL="68580" marR="68580" marT="0" marB="0"/>
                </a:tc>
                <a:extLst>
                  <a:ext uri="{0D108BD9-81ED-4DB2-BD59-A6C34878D82A}">
                    <a16:rowId xmlns:a16="http://schemas.microsoft.com/office/drawing/2014/main" val="2908690236"/>
                  </a:ext>
                </a:extLst>
              </a:tr>
            </a:tbl>
          </a:graphicData>
        </a:graphic>
      </p:graphicFrame>
      <p:sp>
        <p:nvSpPr>
          <p:cNvPr id="6" name="TextBox 5">
            <a:extLst>
              <a:ext uri="{FF2B5EF4-FFF2-40B4-BE49-F238E27FC236}">
                <a16:creationId xmlns:a16="http://schemas.microsoft.com/office/drawing/2014/main" id="{C2D57781-9C6B-1738-3D8B-BEC23AFBB8E5}"/>
              </a:ext>
            </a:extLst>
          </p:cNvPr>
          <p:cNvSpPr txBox="1"/>
          <p:nvPr/>
        </p:nvSpPr>
        <p:spPr>
          <a:xfrm>
            <a:off x="1309255" y="952372"/>
            <a:ext cx="6096000" cy="381258"/>
          </a:xfrm>
          <a:prstGeom prst="rect">
            <a:avLst/>
          </a:prstGeom>
          <a:noFill/>
        </p:spPr>
        <p:txBody>
          <a:bodyPr wrap="square">
            <a:spAutoFit/>
          </a:bodyPr>
          <a:lstStyle/>
          <a:p>
            <a:pPr algn="ctr">
              <a:lnSpc>
                <a:spcPct val="113000"/>
              </a:lnSpc>
            </a:pPr>
            <a:r>
              <a:rPr lang="en-US" sz="1800" dirty="0">
                <a:effectLst/>
                <a:latin typeface="Times New Roman" panose="02020603050405020304" pitchFamily="18" charset="0"/>
                <a:ea typeface="Times New Roman" panose="02020603050405020304" pitchFamily="18" charset="0"/>
              </a:rPr>
              <a:t>Chemical Analysis of Red Mud as Adsorbent</a:t>
            </a:r>
            <a:endParaRPr lang="en-US" sz="1800" dirty="0">
              <a:effectLst/>
              <a:latin typeface="Times New Roman" panose="02020603050405020304" pitchFamily="18" charset="0"/>
              <a:ea typeface="SimSun" panose="02010600030101010101" pitchFamily="2" charset="-122"/>
            </a:endParaRPr>
          </a:p>
        </p:txBody>
      </p:sp>
      <p:sp>
        <p:nvSpPr>
          <p:cNvPr id="8" name="TextBox 7">
            <a:extLst>
              <a:ext uri="{FF2B5EF4-FFF2-40B4-BE49-F238E27FC236}">
                <a16:creationId xmlns:a16="http://schemas.microsoft.com/office/drawing/2014/main" id="{BBB76965-0632-ADE7-4FD6-994C45522114}"/>
              </a:ext>
            </a:extLst>
          </p:cNvPr>
          <p:cNvSpPr txBox="1"/>
          <p:nvPr/>
        </p:nvSpPr>
        <p:spPr>
          <a:xfrm>
            <a:off x="1122219" y="3331761"/>
            <a:ext cx="3574472" cy="381258"/>
          </a:xfrm>
          <a:prstGeom prst="rect">
            <a:avLst/>
          </a:prstGeom>
          <a:noFill/>
        </p:spPr>
        <p:txBody>
          <a:bodyPr wrap="square">
            <a:spAutoFit/>
          </a:bodyPr>
          <a:lstStyle/>
          <a:p>
            <a:pPr algn="just">
              <a:lnSpc>
                <a:spcPct val="113000"/>
              </a:lnSpc>
            </a:pPr>
            <a:r>
              <a:rPr lang="en-IN" sz="1800" b="1" dirty="0">
                <a:effectLst/>
                <a:latin typeface="Times New Roman" panose="02020603050405020304" pitchFamily="18" charset="0"/>
                <a:ea typeface="SimSun" panose="02010600030101010101" pitchFamily="2" charset="-122"/>
              </a:rPr>
              <a:t>Batch adsorption studies:</a:t>
            </a:r>
            <a:endParaRPr lang="en-US" sz="1600" dirty="0">
              <a:effectLst/>
              <a:latin typeface="Times New Roman" panose="02020603050405020304" pitchFamily="18" charset="0"/>
              <a:ea typeface="SimSun" panose="02010600030101010101" pitchFamily="2" charset="-122"/>
            </a:endParaRPr>
          </a:p>
        </p:txBody>
      </p:sp>
      <p:sp>
        <p:nvSpPr>
          <p:cNvPr id="10" name="TextBox 9">
            <a:extLst>
              <a:ext uri="{FF2B5EF4-FFF2-40B4-BE49-F238E27FC236}">
                <a16:creationId xmlns:a16="http://schemas.microsoft.com/office/drawing/2014/main" id="{F441B1FB-A075-6BDC-C367-0FA0E78F5B83}"/>
              </a:ext>
            </a:extLst>
          </p:cNvPr>
          <p:cNvSpPr txBox="1"/>
          <p:nvPr/>
        </p:nvSpPr>
        <p:spPr>
          <a:xfrm>
            <a:off x="983673" y="3713019"/>
            <a:ext cx="10474036" cy="646331"/>
          </a:xfrm>
          <a:prstGeom prst="rect">
            <a:avLst/>
          </a:prstGeom>
          <a:noFill/>
        </p:spPr>
        <p:txBody>
          <a:bodyPr wrap="square">
            <a:spAutoFit/>
          </a:bodyPr>
          <a:lstStyle/>
          <a:p>
            <a:r>
              <a:rPr lang="en-IN" sz="1800" dirty="0">
                <a:effectLst/>
                <a:latin typeface="Times New Roman" panose="02020603050405020304" pitchFamily="18" charset="0"/>
                <a:ea typeface="Times New Roman" panose="02020603050405020304" pitchFamily="18" charset="0"/>
              </a:rPr>
              <a:t>The metal stock solutions used in batch adsorption experiments have a concentration of 1000 mg/L. In a 250 mL conical flask, 1.0 g of each adsorbent was added individually to 100 mL of each metal solution.</a:t>
            </a:r>
            <a:endParaRPr lang="en-US" dirty="0"/>
          </a:p>
        </p:txBody>
      </p:sp>
      <p:sp>
        <p:nvSpPr>
          <p:cNvPr id="12" name="TextBox 11">
            <a:extLst>
              <a:ext uri="{FF2B5EF4-FFF2-40B4-BE49-F238E27FC236}">
                <a16:creationId xmlns:a16="http://schemas.microsoft.com/office/drawing/2014/main" id="{7FE88408-001C-7CF1-55FE-A3341BA389FC}"/>
              </a:ext>
            </a:extLst>
          </p:cNvPr>
          <p:cNvSpPr txBox="1"/>
          <p:nvPr/>
        </p:nvSpPr>
        <p:spPr>
          <a:xfrm>
            <a:off x="983672" y="4359350"/>
            <a:ext cx="9712037" cy="646331"/>
          </a:xfrm>
          <a:prstGeom prst="rect">
            <a:avLst/>
          </a:prstGeom>
          <a:noFill/>
        </p:spPr>
        <p:txBody>
          <a:bodyPr wrap="square">
            <a:spAutoFit/>
          </a:bodyPr>
          <a:lstStyle/>
          <a:p>
            <a:r>
              <a:rPr lang="en-IN" sz="1800" dirty="0">
                <a:effectLst/>
                <a:latin typeface="Times New Roman" panose="02020603050405020304" pitchFamily="18" charset="0"/>
                <a:ea typeface="Times New Roman" panose="02020603050405020304" pitchFamily="18" charset="0"/>
              </a:rPr>
              <a:t>To make sure the adsorbate and adsorbent were interacting properly, the mixture was agitated with a magnetic stirrer</a:t>
            </a:r>
            <a:endParaRPr lang="en-US" dirty="0"/>
          </a:p>
        </p:txBody>
      </p:sp>
      <p:sp>
        <p:nvSpPr>
          <p:cNvPr id="14" name="TextBox 13">
            <a:extLst>
              <a:ext uri="{FF2B5EF4-FFF2-40B4-BE49-F238E27FC236}">
                <a16:creationId xmlns:a16="http://schemas.microsoft.com/office/drawing/2014/main" id="{FC74EA26-C5E4-1F8B-EAD9-9751740B1ADE}"/>
              </a:ext>
            </a:extLst>
          </p:cNvPr>
          <p:cNvSpPr txBox="1"/>
          <p:nvPr/>
        </p:nvSpPr>
        <p:spPr>
          <a:xfrm>
            <a:off x="983672" y="5051847"/>
            <a:ext cx="10335491" cy="923330"/>
          </a:xfrm>
          <a:prstGeom prst="rect">
            <a:avLst/>
          </a:prstGeom>
          <a:noFill/>
        </p:spPr>
        <p:txBody>
          <a:bodyPr wrap="square">
            <a:spAutoFit/>
          </a:bodyPr>
          <a:lstStyle/>
          <a:p>
            <a:r>
              <a:rPr lang="en-IN" sz="1800" dirty="0">
                <a:effectLst/>
                <a:latin typeface="Times New Roman" panose="02020603050405020304" pitchFamily="18" charset="0"/>
                <a:ea typeface="Times New Roman" panose="02020603050405020304" pitchFamily="18" charset="0"/>
              </a:rPr>
              <a:t>The concentration of the filtered solution was then ascertained using a PerkinElmer model 2380 atomic absorption spectrophotometer. Using the following formula, we were able to determine the percentage of metal ions removed</a:t>
            </a:r>
            <a:r>
              <a:rPr lang="en-US" sz="1800" dirty="0">
                <a:effectLst/>
                <a:latin typeface="Times New Roman" panose="02020603050405020304" pitchFamily="18" charset="0"/>
                <a:ea typeface="Times New Roman" panose="02020603050405020304" pitchFamily="18" charset="0"/>
              </a:rPr>
              <a:t>:</a:t>
            </a:r>
            <a:endParaRPr lang="en-US" dirty="0"/>
          </a:p>
        </p:txBody>
      </p:sp>
    </p:spTree>
    <p:extLst>
      <p:ext uri="{BB962C8B-B14F-4D97-AF65-F5344CB8AC3E}">
        <p14:creationId xmlns:p14="http://schemas.microsoft.com/office/powerpoint/2010/main" val="1867691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D0A091AA-3806-FA4A-2005-50376CC7884E}"/>
                  </a:ext>
                </a:extLst>
              </p:cNvPr>
              <p:cNvSpPr>
                <a:spLocks noGrp="1"/>
              </p:cNvSpPr>
              <p:nvPr>
                <p:ph idx="1"/>
              </p:nvPr>
            </p:nvSpPr>
            <p:spPr>
              <a:xfrm>
                <a:off x="1620982" y="911224"/>
                <a:ext cx="9732818" cy="5434157"/>
              </a:xfrm>
            </p:spPr>
            <p:txBody>
              <a:bodyPr/>
              <a:lstStyle/>
              <a:p>
                <a:pPr algn="l">
                  <a:lnSpc>
                    <a:spcPct val="113000"/>
                  </a:lnSpc>
                </a:pPr>
                <a:r>
                  <a:rPr lang="en-US" sz="1800" b="1" dirty="0">
                    <a:effectLst/>
                    <a:latin typeface="Times New Roman" panose="02020603050405020304" pitchFamily="18" charset="0"/>
                    <a:ea typeface="Times New Roman" panose="02020603050405020304" pitchFamily="18" charset="0"/>
                  </a:rPr>
                  <a:t>Percentage Adsorption</a:t>
                </a:r>
                <a:r>
                  <a:rPr lang="en-US" sz="1800" dirty="0">
                    <a:effectLst/>
                    <a:latin typeface="Times New Roman" panose="02020603050405020304" pitchFamily="18" charset="0"/>
                    <a:ea typeface="Times New Roman" panose="02020603050405020304" pitchFamily="18" charset="0"/>
                  </a:rPr>
                  <a:t> = </a:t>
                </a:r>
                <a14:m>
                  <m:oMath xmlns:m="http://schemas.openxmlformats.org/officeDocument/2006/math">
                    <m:f>
                      <m:fPr>
                        <m:ctrlPr>
                          <a:rPr lang="en-US" sz="1800" i="1">
                            <a:effectLst/>
                            <a:latin typeface="Cambria Math" panose="02040503050406030204" pitchFamily="18" charset="0"/>
                            <a:ea typeface="Times New Roman" panose="02020603050405020304" pitchFamily="18" charset="0"/>
                          </a:rPr>
                        </m:ctrlPr>
                      </m:fPr>
                      <m:num>
                        <m:r>
                          <a:rPr lang="en-US" sz="1800" i="1">
                            <a:effectLst/>
                            <a:latin typeface="Cambria Math" panose="02040503050406030204" pitchFamily="18" charset="0"/>
                            <a:ea typeface="Times New Roman" panose="02020603050405020304" pitchFamily="18" charset="0"/>
                          </a:rPr>
                          <m:t>[</m:t>
                        </m:r>
                        <m:r>
                          <a:rPr lang="en-US" sz="1800" i="1">
                            <a:effectLst/>
                            <a:latin typeface="Cambria Math" panose="02040503050406030204" pitchFamily="18" charset="0"/>
                            <a:ea typeface="Times New Roman" panose="02020603050405020304" pitchFamily="18" charset="0"/>
                          </a:rPr>
                          <m:t>𝐶𝑜</m:t>
                        </m:r>
                        <m:r>
                          <a:rPr lang="en-US" sz="1800" i="1">
                            <a:effectLst/>
                            <a:latin typeface="Cambria Math" panose="02040503050406030204" pitchFamily="18" charset="0"/>
                            <a:ea typeface="Times New Roman" panose="02020603050405020304" pitchFamily="18" charset="0"/>
                          </a:rPr>
                          <m:t>−</m:t>
                        </m:r>
                        <m:r>
                          <a:rPr lang="en-US" sz="1800" i="1">
                            <a:effectLst/>
                            <a:latin typeface="Cambria Math" panose="02040503050406030204" pitchFamily="18" charset="0"/>
                            <a:ea typeface="Times New Roman" panose="02020603050405020304" pitchFamily="18" charset="0"/>
                          </a:rPr>
                          <m:t>𝐶𝑒</m:t>
                        </m:r>
                        <m:r>
                          <a:rPr lang="en-US" sz="1800" i="1">
                            <a:effectLst/>
                            <a:latin typeface="Cambria Math" panose="02040503050406030204" pitchFamily="18" charset="0"/>
                            <a:ea typeface="Times New Roman" panose="02020603050405020304" pitchFamily="18" charset="0"/>
                          </a:rPr>
                          <m:t> ]</m:t>
                        </m:r>
                      </m:num>
                      <m:den>
                        <m:r>
                          <a:rPr lang="en-US" sz="1800" i="1">
                            <a:effectLst/>
                            <a:latin typeface="Cambria Math" panose="02040503050406030204" pitchFamily="18" charset="0"/>
                            <a:ea typeface="Times New Roman" panose="02020603050405020304" pitchFamily="18" charset="0"/>
                          </a:rPr>
                          <m:t>𝐶</m:t>
                        </m:r>
                        <m:r>
                          <a:rPr lang="en-US" sz="1800" i="1">
                            <a:effectLst/>
                            <a:latin typeface="Cambria Math" panose="02040503050406030204" pitchFamily="18" charset="0"/>
                            <a:ea typeface="Times New Roman" panose="02020603050405020304" pitchFamily="18" charset="0"/>
                          </a:rPr>
                          <m:t>0</m:t>
                        </m:r>
                      </m:den>
                    </m:f>
                  </m:oMath>
                </a14:m>
                <a:r>
                  <a:rPr lang="en-US" sz="1800" dirty="0">
                    <a:effectLst/>
                    <a:latin typeface="Times New Roman" panose="02020603050405020304" pitchFamily="18" charset="0"/>
                    <a:ea typeface="Times New Roman" panose="02020603050405020304" pitchFamily="18" charset="0"/>
                  </a:rPr>
                  <a:t>X100</a:t>
                </a:r>
                <a:endParaRPr lang="en-US" sz="1800" dirty="0">
                  <a:effectLst/>
                  <a:latin typeface="Times New Roman" panose="02020603050405020304" pitchFamily="18" charset="0"/>
                  <a:ea typeface="SimSun" panose="02010600030101010101" pitchFamily="2" charset="-122"/>
                </a:endParaRPr>
              </a:p>
              <a:p>
                <a:pPr algn="l">
                  <a:lnSpc>
                    <a:spcPct val="113000"/>
                  </a:lnSpc>
                </a:pPr>
                <a:r>
                  <a:rPr lang="en-US" sz="1800" dirty="0">
                    <a:effectLst/>
                    <a:latin typeface="Times New Roman" panose="02020603050405020304" pitchFamily="18" charset="0"/>
                    <a:ea typeface="Times New Roman" panose="02020603050405020304" pitchFamily="18" charset="0"/>
                  </a:rPr>
                  <a:t>Where, </a:t>
                </a:r>
                <a:endParaRPr lang="en-US" sz="1800" dirty="0">
                  <a:effectLst/>
                  <a:latin typeface="Times New Roman" panose="02020603050405020304" pitchFamily="18" charset="0"/>
                  <a:ea typeface="SimSun" panose="02010600030101010101" pitchFamily="2" charset="-122"/>
                </a:endParaRPr>
              </a:p>
              <a:p>
                <a:pPr algn="l">
                  <a:lnSpc>
                    <a:spcPct val="113000"/>
                  </a:lnSpc>
                </a:pPr>
                <a:r>
                  <a:rPr lang="en-US" sz="1800" dirty="0">
                    <a:effectLst/>
                    <a:latin typeface="Times New Roman" panose="02020603050405020304" pitchFamily="18" charset="0"/>
                    <a:ea typeface="Times New Roman" panose="02020603050405020304" pitchFamily="18" charset="0"/>
                  </a:rPr>
                  <a:t>Co = </a:t>
                </a:r>
                <a:r>
                  <a:rPr lang="en-IN" sz="1800" dirty="0">
                    <a:effectLst/>
                    <a:latin typeface="Times New Roman" panose="02020603050405020304" pitchFamily="18" charset="0"/>
                    <a:ea typeface="Times New Roman" panose="02020603050405020304" pitchFamily="18" charset="0"/>
                  </a:rPr>
                  <a:t>the solution's initial metal ion concentration </a:t>
                </a:r>
                <a:r>
                  <a:rPr lang="en-US" sz="1800" dirty="0">
                    <a:effectLst/>
                    <a:latin typeface="Times New Roman" panose="02020603050405020304" pitchFamily="18" charset="0"/>
                    <a:ea typeface="Times New Roman" panose="02020603050405020304" pitchFamily="18" charset="0"/>
                  </a:rPr>
                  <a:t>(mg/l)</a:t>
                </a:r>
                <a:endParaRPr lang="en-US" sz="1800" dirty="0">
                  <a:effectLst/>
                  <a:latin typeface="Times New Roman" panose="02020603050405020304" pitchFamily="18" charset="0"/>
                  <a:ea typeface="SimSun" panose="02010600030101010101" pitchFamily="2" charset="-122"/>
                </a:endParaRPr>
              </a:p>
              <a:p>
                <a:pPr algn="l">
                  <a:lnSpc>
                    <a:spcPct val="113000"/>
                  </a:lnSpc>
                </a:pPr>
                <a:r>
                  <a:rPr lang="en-US" sz="1800" dirty="0">
                    <a:effectLst/>
                    <a:latin typeface="Times New Roman" panose="02020603050405020304" pitchFamily="18" charset="0"/>
                    <a:ea typeface="Times New Roman" panose="02020603050405020304" pitchFamily="18" charset="0"/>
                  </a:rPr>
                  <a:t> Ce = </a:t>
                </a:r>
                <a:r>
                  <a:rPr lang="en-IN" sz="1800" dirty="0">
                    <a:effectLst/>
                    <a:latin typeface="Times New Roman" panose="02020603050405020304" pitchFamily="18" charset="0"/>
                    <a:ea typeface="Times New Roman" panose="02020603050405020304" pitchFamily="18" charset="0"/>
                  </a:rPr>
                  <a:t>final metal ion concentration in the solution</a:t>
                </a:r>
                <a:r>
                  <a:rPr lang="en-US" sz="1800" dirty="0">
                    <a:effectLst/>
                    <a:latin typeface="Times New Roman" panose="02020603050405020304" pitchFamily="18" charset="0"/>
                    <a:ea typeface="Times New Roman" panose="02020603050405020304" pitchFamily="18" charset="0"/>
                  </a:rPr>
                  <a:t> (mg/l). </a:t>
                </a:r>
                <a:endParaRPr lang="en-US" sz="1800" dirty="0">
                  <a:effectLst/>
                  <a:latin typeface="Times New Roman" panose="02020603050405020304" pitchFamily="18" charset="0"/>
                  <a:ea typeface="SimSun" panose="02010600030101010101" pitchFamily="2" charset="-122"/>
                </a:endParaRPr>
              </a:p>
              <a:p>
                <a:endParaRPr lang="en-US" b="1" dirty="0"/>
              </a:p>
            </p:txBody>
          </p:sp>
        </mc:Choice>
        <mc:Fallback>
          <p:sp>
            <p:nvSpPr>
              <p:cNvPr id="3" name="Content Placeholder 2">
                <a:extLst>
                  <a:ext uri="{FF2B5EF4-FFF2-40B4-BE49-F238E27FC236}">
                    <a16:creationId xmlns:a16="http://schemas.microsoft.com/office/drawing/2014/main" id="{D0A091AA-3806-FA4A-2005-50376CC7884E}"/>
                  </a:ext>
                </a:extLst>
              </p:cNvPr>
              <p:cNvSpPr>
                <a:spLocks noGrp="1" noRot="1" noChangeAspect="1" noMove="1" noResize="1" noEditPoints="1" noAdjustHandles="1" noChangeArrowheads="1" noChangeShapeType="1" noTextEdit="1"/>
              </p:cNvSpPr>
              <p:nvPr>
                <p:ph idx="1"/>
              </p:nvPr>
            </p:nvSpPr>
            <p:spPr>
              <a:xfrm>
                <a:off x="1620982" y="911224"/>
                <a:ext cx="9732818" cy="5434157"/>
              </a:xfrm>
              <a:blipFill>
                <a:blip r:embed="rId2"/>
                <a:stretch>
                  <a:fillRect l="-438"/>
                </a:stretch>
              </a:blipFill>
            </p:spPr>
            <p:txBody>
              <a:bodyPr/>
              <a:lstStyle/>
              <a:p>
                <a:r>
                  <a:rPr lang="en-US">
                    <a:noFill/>
                  </a:rPr>
                  <a:t> </a:t>
                </a:r>
              </a:p>
            </p:txBody>
          </p:sp>
        </mc:Fallback>
      </mc:AlternateContent>
      <p:sp>
        <p:nvSpPr>
          <p:cNvPr id="5" name="TextBox 4">
            <a:extLst>
              <a:ext uri="{FF2B5EF4-FFF2-40B4-BE49-F238E27FC236}">
                <a16:creationId xmlns:a16="http://schemas.microsoft.com/office/drawing/2014/main" id="{2B2C1834-D6B7-51DF-2523-62837E53AD9D}"/>
              </a:ext>
            </a:extLst>
          </p:cNvPr>
          <p:cNvSpPr txBox="1"/>
          <p:nvPr/>
        </p:nvSpPr>
        <p:spPr>
          <a:xfrm>
            <a:off x="897082" y="2744160"/>
            <a:ext cx="5618018" cy="646331"/>
          </a:xfrm>
          <a:prstGeom prst="rect">
            <a:avLst/>
          </a:prstGeom>
          <a:noFill/>
        </p:spPr>
        <p:txBody>
          <a:bodyPr wrap="square">
            <a:spAutoFit/>
          </a:bodyPr>
          <a:lstStyle/>
          <a:p>
            <a:r>
              <a:rPr lang="en-IN" sz="1800" b="1" dirty="0">
                <a:effectLst/>
                <a:latin typeface="Times New Roman" panose="02020603050405020304" pitchFamily="18" charset="0"/>
                <a:ea typeface="SimSun" panose="02010600030101010101" pitchFamily="2" charset="-122"/>
              </a:rPr>
              <a:t>Impact of Adsorption of Heavy Metals on Contact Time:</a:t>
            </a:r>
            <a:endParaRPr lang="en-US" dirty="0"/>
          </a:p>
        </p:txBody>
      </p:sp>
      <p:sp>
        <p:nvSpPr>
          <p:cNvPr id="7" name="TextBox 6">
            <a:extLst>
              <a:ext uri="{FF2B5EF4-FFF2-40B4-BE49-F238E27FC236}">
                <a16:creationId xmlns:a16="http://schemas.microsoft.com/office/drawing/2014/main" id="{C7CAB76C-F76B-6F7A-F3AE-58DD644E3787}"/>
              </a:ext>
            </a:extLst>
          </p:cNvPr>
          <p:cNvSpPr txBox="1"/>
          <p:nvPr/>
        </p:nvSpPr>
        <p:spPr>
          <a:xfrm>
            <a:off x="955964" y="3267302"/>
            <a:ext cx="10515600" cy="923330"/>
          </a:xfrm>
          <a:prstGeom prst="rect">
            <a:avLst/>
          </a:prstGeom>
          <a:noFill/>
        </p:spPr>
        <p:txBody>
          <a:bodyPr wrap="square">
            <a:spAutoFit/>
          </a:bodyPr>
          <a:lstStyle/>
          <a:p>
            <a:r>
              <a:rPr lang="en-IN" sz="1800" dirty="0">
                <a:effectLst/>
                <a:latin typeface="Times New Roman" panose="02020603050405020304" pitchFamily="18" charset="0"/>
                <a:ea typeface="SimSun" panose="02010600030101010101" pitchFamily="2" charset="-122"/>
              </a:rPr>
              <a:t>The adsorption of metal ions was observed to increase continuously with time until equilibrium was reached at 180 minutes. The percentage removal of cadmium varied as follows: red mud (64%-89%), and fly ash (60%-83%) (Figure 1) [12]. </a:t>
            </a:r>
            <a:endParaRPr lang="en-US" dirty="0"/>
          </a:p>
        </p:txBody>
      </p:sp>
      <p:sp>
        <p:nvSpPr>
          <p:cNvPr id="9" name="TextBox 8">
            <a:extLst>
              <a:ext uri="{FF2B5EF4-FFF2-40B4-BE49-F238E27FC236}">
                <a16:creationId xmlns:a16="http://schemas.microsoft.com/office/drawing/2014/main" id="{10835034-8146-83EE-7B2C-34CCDA89620E}"/>
              </a:ext>
            </a:extLst>
          </p:cNvPr>
          <p:cNvSpPr txBox="1"/>
          <p:nvPr/>
        </p:nvSpPr>
        <p:spPr>
          <a:xfrm>
            <a:off x="897082" y="4160010"/>
            <a:ext cx="10397836" cy="646331"/>
          </a:xfrm>
          <a:prstGeom prst="rect">
            <a:avLst/>
          </a:prstGeom>
          <a:noFill/>
        </p:spPr>
        <p:txBody>
          <a:bodyPr wrap="square">
            <a:spAutoFit/>
          </a:bodyPr>
          <a:lstStyle/>
          <a:p>
            <a:r>
              <a:rPr lang="en-IN" sz="1800" dirty="0">
                <a:effectLst/>
                <a:latin typeface="Times New Roman" panose="02020603050405020304" pitchFamily="18" charset="0"/>
                <a:ea typeface="SimSun" panose="02010600030101010101" pitchFamily="2" charset="-122"/>
              </a:rPr>
              <a:t>This variation may be attributed to the presence of </a:t>
            </a:r>
            <a:r>
              <a:rPr lang="en-IN" dirty="0" err="1">
                <a:latin typeface="Times New Roman" panose="02020603050405020304" pitchFamily="18" charset="0"/>
                <a:ea typeface="SimSun" panose="02010600030101010101" pitchFamily="2" charset="-122"/>
              </a:rPr>
              <a:t>a</a:t>
            </a:r>
            <a:r>
              <a:rPr lang="en-IN" sz="1800" dirty="0" err="1">
                <a:effectLst/>
                <a:latin typeface="Times New Roman" panose="02020603050405020304" pitchFamily="18" charset="0"/>
                <a:ea typeface="SimSun" panose="02010600030101010101" pitchFamily="2" charset="-122"/>
              </a:rPr>
              <a:t>lrger</a:t>
            </a:r>
            <a:r>
              <a:rPr lang="en-IN" sz="1800" dirty="0">
                <a:effectLst/>
                <a:latin typeface="Times New Roman" panose="02020603050405020304" pitchFamily="18" charset="0"/>
                <a:ea typeface="SimSun" panose="02010600030101010101" pitchFamily="2" charset="-122"/>
              </a:rPr>
              <a:t> surface area active sites on the adsorbents. Similarly, the chromium removal rates were red mud (71%-91%), and fly ash (64%-84%) (Figure 2) [13]. </a:t>
            </a:r>
            <a:endParaRPr lang="en-US" dirty="0"/>
          </a:p>
        </p:txBody>
      </p:sp>
      <p:sp>
        <p:nvSpPr>
          <p:cNvPr id="11" name="TextBox 10">
            <a:extLst>
              <a:ext uri="{FF2B5EF4-FFF2-40B4-BE49-F238E27FC236}">
                <a16:creationId xmlns:a16="http://schemas.microsoft.com/office/drawing/2014/main" id="{9014E4C2-3E1E-1985-57E0-0EE41683B280}"/>
              </a:ext>
            </a:extLst>
          </p:cNvPr>
          <p:cNvSpPr txBox="1"/>
          <p:nvPr/>
        </p:nvSpPr>
        <p:spPr>
          <a:xfrm>
            <a:off x="955964" y="4917178"/>
            <a:ext cx="9975273" cy="923330"/>
          </a:xfrm>
          <a:prstGeom prst="rect">
            <a:avLst/>
          </a:prstGeom>
          <a:noFill/>
        </p:spPr>
        <p:txBody>
          <a:bodyPr wrap="square">
            <a:spAutoFit/>
          </a:bodyPr>
          <a:lstStyle/>
          <a:p>
            <a:pPr algn="just"/>
            <a:r>
              <a:rPr lang="en-IN" sz="1800" dirty="0">
                <a:effectLst/>
                <a:latin typeface="Times New Roman" panose="02020603050405020304" pitchFamily="18" charset="0"/>
                <a:ea typeface="Times New Roman" panose="02020603050405020304" pitchFamily="18" charset="0"/>
              </a:rPr>
              <a:t>Reduced adsorption efficiency, especially at the lower range, could be due to the limited availability of active sites on the adsorbents. For lead removal, the percentages for red mud, and fly ash were 63%-86%, 56%-94%, and 69%-89%, respectively (Figure 3) [14].</a:t>
            </a:r>
            <a:endParaRPr lang="en-US"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6146366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25CE78-66D8-46EC-FCCD-5DF6C89D2405}"/>
              </a:ext>
            </a:extLst>
          </p:cNvPr>
          <p:cNvSpPr>
            <a:spLocks noGrp="1"/>
          </p:cNvSpPr>
          <p:nvPr>
            <p:ph type="title"/>
          </p:nvPr>
        </p:nvSpPr>
        <p:spPr/>
        <p:txBody>
          <a:bodyPr/>
          <a:lstStyle/>
          <a:p>
            <a:pPr algn="ctr"/>
            <a:r>
              <a:rPr lang="en-US" sz="1800" b="1" dirty="0">
                <a:effectLst/>
                <a:latin typeface="Times New Roman" panose="02020603050405020304" pitchFamily="18" charset="0"/>
                <a:ea typeface="Times New Roman" panose="02020603050405020304" pitchFamily="18" charset="0"/>
              </a:rPr>
              <a:t>Fig 1 </a:t>
            </a:r>
            <a:r>
              <a:rPr lang="en-US" sz="1800" dirty="0">
                <a:effectLst/>
                <a:latin typeface="Times New Roman" panose="02020603050405020304" pitchFamily="18" charset="0"/>
                <a:ea typeface="Times New Roman" panose="02020603050405020304" pitchFamily="18" charset="0"/>
              </a:rPr>
              <a:t>percentage removal of cadmium from different adsorbents</a:t>
            </a:r>
            <a:br>
              <a:rPr lang="en-US" sz="1800" dirty="0">
                <a:effectLst/>
                <a:latin typeface="Times New Roman" panose="02020603050405020304" pitchFamily="18" charset="0"/>
                <a:ea typeface="SimSun" panose="02010600030101010101" pitchFamily="2" charset="-122"/>
              </a:rPr>
            </a:br>
            <a:endParaRPr lang="en-US" dirty="0"/>
          </a:p>
        </p:txBody>
      </p:sp>
      <p:graphicFrame>
        <p:nvGraphicFramePr>
          <p:cNvPr id="4" name="Content Placeholder 3">
            <a:extLst>
              <a:ext uri="{FF2B5EF4-FFF2-40B4-BE49-F238E27FC236}">
                <a16:creationId xmlns:a16="http://schemas.microsoft.com/office/drawing/2014/main" id="{E4A6B581-0B62-8F6E-1A62-A6F71C6717E0}"/>
              </a:ext>
            </a:extLst>
          </p:cNvPr>
          <p:cNvGraphicFramePr>
            <a:graphicFrameLocks noGrp="1"/>
          </p:cNvGraphicFramePr>
          <p:nvPr>
            <p:ph idx="1"/>
          </p:nvPr>
        </p:nvGraphicFramePr>
        <p:xfrm>
          <a:off x="2589213" y="2133600"/>
          <a:ext cx="8915400" cy="377825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8473240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8A6CAF-9690-07E5-645A-10EA90CBC7E7}"/>
              </a:ext>
            </a:extLst>
          </p:cNvPr>
          <p:cNvSpPr>
            <a:spLocks noGrp="1"/>
          </p:cNvSpPr>
          <p:nvPr>
            <p:ph type="title"/>
          </p:nvPr>
        </p:nvSpPr>
        <p:spPr/>
        <p:txBody>
          <a:bodyPr/>
          <a:lstStyle/>
          <a:p>
            <a:pPr algn="ctr"/>
            <a:r>
              <a:rPr lang="en-US" sz="1800" b="1" dirty="0">
                <a:effectLst/>
                <a:latin typeface="Times New Roman" panose="02020603050405020304" pitchFamily="18" charset="0"/>
                <a:ea typeface="Times New Roman" panose="02020603050405020304" pitchFamily="18" charset="0"/>
              </a:rPr>
              <a:t>Fig 2 </a:t>
            </a:r>
            <a:r>
              <a:rPr lang="en-US" sz="1800" dirty="0">
                <a:effectLst/>
                <a:latin typeface="Times New Roman" panose="02020603050405020304" pitchFamily="18" charset="0"/>
                <a:ea typeface="Times New Roman" panose="02020603050405020304" pitchFamily="18" charset="0"/>
              </a:rPr>
              <a:t>percentage removal of Chromium from different adsorbents</a:t>
            </a:r>
            <a:endParaRPr lang="en-US" dirty="0"/>
          </a:p>
        </p:txBody>
      </p:sp>
      <p:graphicFrame>
        <p:nvGraphicFramePr>
          <p:cNvPr id="4" name="Content Placeholder 3">
            <a:extLst>
              <a:ext uri="{FF2B5EF4-FFF2-40B4-BE49-F238E27FC236}">
                <a16:creationId xmlns:a16="http://schemas.microsoft.com/office/drawing/2014/main" id="{4DD28664-CDC4-30EF-A58D-C4B78413A6FC}"/>
              </a:ext>
            </a:extLst>
          </p:cNvPr>
          <p:cNvGraphicFramePr>
            <a:graphicFrameLocks noGrp="1"/>
          </p:cNvGraphicFramePr>
          <p:nvPr>
            <p:ph idx="1"/>
          </p:nvPr>
        </p:nvGraphicFramePr>
        <p:xfrm>
          <a:off x="2589213" y="2133600"/>
          <a:ext cx="8915400" cy="377825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564825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729713-70C6-3955-218C-A6BA1BEE8EDD}"/>
              </a:ext>
            </a:extLst>
          </p:cNvPr>
          <p:cNvSpPr>
            <a:spLocks noGrp="1"/>
          </p:cNvSpPr>
          <p:nvPr>
            <p:ph type="title"/>
          </p:nvPr>
        </p:nvSpPr>
        <p:spPr/>
        <p:txBody>
          <a:bodyPr/>
          <a:lstStyle/>
          <a:p>
            <a:pPr algn="ctr"/>
            <a:r>
              <a:rPr lang="en-US" sz="1800" dirty="0">
                <a:effectLst/>
                <a:latin typeface="Times New Roman" panose="02020603050405020304" pitchFamily="18" charset="0"/>
                <a:ea typeface="Times New Roman" panose="02020603050405020304" pitchFamily="18" charset="0"/>
              </a:rPr>
              <a:t>Fig 3 percentage removal of Lead from different adsorbents</a:t>
            </a:r>
            <a:br>
              <a:rPr lang="en-US" sz="1800" dirty="0">
                <a:effectLst/>
                <a:latin typeface="Times New Roman" panose="02020603050405020304" pitchFamily="18" charset="0"/>
                <a:ea typeface="SimSun" panose="02010600030101010101" pitchFamily="2" charset="-122"/>
              </a:rPr>
            </a:br>
            <a:endParaRPr lang="en-US" dirty="0"/>
          </a:p>
        </p:txBody>
      </p:sp>
      <p:graphicFrame>
        <p:nvGraphicFramePr>
          <p:cNvPr id="4" name="Content Placeholder 3">
            <a:extLst>
              <a:ext uri="{FF2B5EF4-FFF2-40B4-BE49-F238E27FC236}">
                <a16:creationId xmlns:a16="http://schemas.microsoft.com/office/drawing/2014/main" id="{337D46A6-4DC7-88F0-2871-18AEB86013D5}"/>
              </a:ext>
            </a:extLst>
          </p:cNvPr>
          <p:cNvGraphicFramePr>
            <a:graphicFrameLocks noGrp="1"/>
          </p:cNvGraphicFramePr>
          <p:nvPr>
            <p:ph idx="1"/>
          </p:nvPr>
        </p:nvGraphicFramePr>
        <p:xfrm>
          <a:off x="2589213" y="2133600"/>
          <a:ext cx="8915400" cy="377825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6339933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7315B7-2E07-0789-08D2-CE5AF61E8045}"/>
              </a:ext>
            </a:extLst>
          </p:cNvPr>
          <p:cNvSpPr>
            <a:spLocks noGrp="1"/>
          </p:cNvSpPr>
          <p:nvPr>
            <p:ph type="title"/>
          </p:nvPr>
        </p:nvSpPr>
        <p:spPr/>
        <p:txBody>
          <a:bodyPr>
            <a:normAutofit fontScale="90000"/>
          </a:bodyPr>
          <a:lstStyle/>
          <a:p>
            <a:pPr algn="ctr"/>
            <a:r>
              <a:rPr lang="en-IN" sz="4000" b="1" dirty="0">
                <a:effectLst/>
                <a:latin typeface="Times New Roman" panose="02020603050405020304" pitchFamily="18" charset="0"/>
                <a:ea typeface="SimSun" panose="02010600030101010101" pitchFamily="2" charset="-122"/>
              </a:rPr>
              <a:t>CONCLUSION</a:t>
            </a:r>
            <a:br>
              <a:rPr lang="en-US" sz="4000" dirty="0">
                <a:effectLst/>
                <a:latin typeface="Times New Roman" panose="02020603050405020304" pitchFamily="18" charset="0"/>
                <a:ea typeface="SimSun" panose="02010600030101010101" pitchFamily="2" charset="-122"/>
              </a:rPr>
            </a:br>
            <a:endParaRPr lang="en-US" sz="4000" dirty="0"/>
          </a:p>
        </p:txBody>
      </p:sp>
      <p:sp>
        <p:nvSpPr>
          <p:cNvPr id="3" name="Content Placeholder 2">
            <a:extLst>
              <a:ext uri="{FF2B5EF4-FFF2-40B4-BE49-F238E27FC236}">
                <a16:creationId xmlns:a16="http://schemas.microsoft.com/office/drawing/2014/main" id="{AC3538C2-EA6B-7C90-A608-731BEE458C5D}"/>
              </a:ext>
            </a:extLst>
          </p:cNvPr>
          <p:cNvSpPr>
            <a:spLocks noGrp="1"/>
          </p:cNvSpPr>
          <p:nvPr>
            <p:ph idx="1"/>
          </p:nvPr>
        </p:nvSpPr>
        <p:spPr/>
        <p:txBody>
          <a:bodyPr>
            <a:normAutofit fontScale="85000" lnSpcReduction="10000"/>
          </a:bodyPr>
          <a:lstStyle/>
          <a:p>
            <a:pPr algn="just"/>
            <a:r>
              <a:rPr lang="en-IN" sz="1800" dirty="0">
                <a:effectLst/>
                <a:latin typeface="Times New Roman" panose="02020603050405020304" pitchFamily="18" charset="0"/>
                <a:ea typeface="SimSun" panose="02010600030101010101" pitchFamily="2" charset="-122"/>
              </a:rPr>
              <a:t>Heavy metals like cadmium, lead, and chromium were selected for the current study's batch adsorption method of removing them from aqueous solutions. </a:t>
            </a:r>
          </a:p>
          <a:p>
            <a:pPr algn="just"/>
            <a:r>
              <a:rPr lang="en-IN" sz="1800" dirty="0">
                <a:effectLst/>
                <a:latin typeface="Times New Roman" panose="02020603050405020304" pitchFamily="18" charset="0"/>
                <a:ea typeface="SimSun" panose="02010600030101010101" pitchFamily="2" charset="-122"/>
              </a:rPr>
              <a:t>The findings showed that adsorbents' adsorption effectiveness was greatly increased by decreasing their particle size. For the elimination of these metals, a particle size of 53 </a:t>
            </a:r>
            <a:r>
              <a:rPr lang="en-IN" sz="1800" dirty="0" err="1">
                <a:effectLst/>
                <a:latin typeface="Times New Roman" panose="02020603050405020304" pitchFamily="18" charset="0"/>
                <a:ea typeface="SimSun" panose="02010600030101010101" pitchFamily="2" charset="-122"/>
              </a:rPr>
              <a:t>μm</a:t>
            </a:r>
            <a:r>
              <a:rPr lang="en-IN" sz="1800" dirty="0">
                <a:effectLst/>
                <a:latin typeface="Times New Roman" panose="02020603050405020304" pitchFamily="18" charset="0"/>
                <a:ea typeface="SimSun" panose="02010600030101010101" pitchFamily="2" charset="-122"/>
              </a:rPr>
              <a:t> was shown to be quite effective</a:t>
            </a:r>
            <a:endParaRPr lang="en-IN" sz="1800" dirty="0">
              <a:latin typeface="Times New Roman" panose="02020603050405020304" pitchFamily="18" charset="0"/>
              <a:ea typeface="SimSun" panose="02010600030101010101" pitchFamily="2" charset="-122"/>
            </a:endParaRPr>
          </a:p>
          <a:p>
            <a:pPr algn="just"/>
            <a:r>
              <a:rPr lang="en-IN" sz="1800" dirty="0">
                <a:effectLst/>
                <a:latin typeface="Times New Roman" panose="02020603050405020304" pitchFamily="18" charset="0"/>
                <a:ea typeface="Times New Roman" panose="02020603050405020304" pitchFamily="18" charset="0"/>
              </a:rPr>
              <a:t>Because smaller particles have more surface area, there are more active sites available for adsorption, increasing removal efficiency. This emphasizes how crucial particle size is to raising an adsorbent's adsorption capability. </a:t>
            </a:r>
            <a:endParaRPr lang="en-IN" sz="1800" dirty="0">
              <a:effectLst/>
              <a:latin typeface="Times New Roman" panose="02020603050405020304" pitchFamily="18" charset="0"/>
              <a:ea typeface="SimSun" panose="02010600030101010101" pitchFamily="2" charset="-122"/>
            </a:endParaRPr>
          </a:p>
          <a:p>
            <a:pPr algn="just"/>
            <a:r>
              <a:rPr lang="en-IN" sz="1800" dirty="0">
                <a:effectLst/>
                <a:latin typeface="Times New Roman" panose="02020603050405020304" pitchFamily="18" charset="0"/>
                <a:ea typeface="SimSun" panose="02010600030101010101" pitchFamily="2" charset="-122"/>
              </a:rPr>
              <a:t>In order to remove lead, cadmium, and chromium from water and wastewater, the study used a variety of adsorbents, such as fly ash and red mud, all of which showed encouraging results . </a:t>
            </a:r>
          </a:p>
          <a:p>
            <a:pPr algn="just"/>
            <a:r>
              <a:rPr lang="en-IN" sz="1800" dirty="0">
                <a:effectLst/>
                <a:latin typeface="Times New Roman" panose="02020603050405020304" pitchFamily="18" charset="0"/>
                <a:ea typeface="SimSun" panose="02010600030101010101" pitchFamily="2" charset="-122"/>
              </a:rPr>
              <a:t>Their high adsorption effectiveness guarantees little environmental impact in addition to lowering the concentration of hazardous metals in wastewater.</a:t>
            </a:r>
          </a:p>
          <a:p>
            <a:pPr algn="just"/>
            <a:r>
              <a:rPr lang="en-IN" sz="1800" dirty="0">
                <a:effectLst/>
                <a:latin typeface="Times New Roman" panose="02020603050405020304" pitchFamily="18" charset="0"/>
                <a:ea typeface="SimSun" panose="02010600030101010101" pitchFamily="2" charset="-122"/>
              </a:rPr>
              <a:t>The use of these adsorbents in treating industrial effluents before discharge is crucial for preventing contamination of water bodies. By removing hazardous metals like Chromium, Lead, and Cadmium from wastewater, the risk of environmental and health hazards is significantly reduced.</a:t>
            </a:r>
            <a:endParaRPr lang="en-US" dirty="0"/>
          </a:p>
        </p:txBody>
      </p:sp>
    </p:spTree>
    <p:extLst>
      <p:ext uri="{BB962C8B-B14F-4D97-AF65-F5344CB8AC3E}">
        <p14:creationId xmlns:p14="http://schemas.microsoft.com/office/powerpoint/2010/main" val="16304275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B3994E-99E9-9D24-8FF1-3DF1C18CA941}"/>
              </a:ext>
            </a:extLst>
          </p:cNvPr>
          <p:cNvSpPr>
            <a:spLocks noGrp="1"/>
          </p:cNvSpPr>
          <p:nvPr>
            <p:ph type="title"/>
          </p:nvPr>
        </p:nvSpPr>
        <p:spPr/>
        <p:txBody>
          <a:bodyPr>
            <a:normAutofit/>
          </a:bodyPr>
          <a:lstStyle/>
          <a:p>
            <a:pPr algn="ctr"/>
            <a:r>
              <a:rPr lang="en-IN" sz="4000" b="1" dirty="0">
                <a:effectLst/>
                <a:latin typeface="Times New Roman" panose="02020603050405020304" pitchFamily="18" charset="0"/>
                <a:ea typeface="Times New Roman" panose="02020603050405020304" pitchFamily="18" charset="0"/>
              </a:rPr>
              <a:t>REFERENCES</a:t>
            </a:r>
            <a:br>
              <a:rPr lang="en-US" sz="1800" dirty="0">
                <a:effectLst/>
                <a:latin typeface="Times New Roman" panose="02020603050405020304" pitchFamily="18" charset="0"/>
                <a:ea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7F1FA7BB-3B53-E1D1-B6CC-79007BB405BF}"/>
              </a:ext>
            </a:extLst>
          </p:cNvPr>
          <p:cNvSpPr>
            <a:spLocks noGrp="1"/>
          </p:cNvSpPr>
          <p:nvPr>
            <p:ph idx="1"/>
          </p:nvPr>
        </p:nvSpPr>
        <p:spPr/>
        <p:txBody>
          <a:bodyPr>
            <a:normAutofit fontScale="62500" lnSpcReduction="20000"/>
          </a:bodyPr>
          <a:lstStyle/>
          <a:p>
            <a:pPr marL="342900" lvl="0" indent="-342900" algn="just">
              <a:lnSpc>
                <a:spcPct val="150000"/>
              </a:lnSpc>
              <a:buFont typeface="+mj-lt"/>
              <a:buAutoNum type="arabicPeriod"/>
            </a:pPr>
            <a:r>
              <a:rPr lang="it-IT" sz="1800" dirty="0">
                <a:effectLst/>
                <a:latin typeface="Times New Roman" panose="02020603050405020304" pitchFamily="18" charset="0"/>
                <a:ea typeface="Times New Roman" panose="02020603050405020304" pitchFamily="18" charset="0"/>
              </a:rPr>
              <a:t>Ali,  E.  N., &amp;  Seng,  H. T.  </a:t>
            </a:r>
            <a:r>
              <a:rPr lang="en-IN" sz="1800" dirty="0">
                <a:effectLst/>
                <a:latin typeface="Times New Roman" panose="02020603050405020304" pitchFamily="18" charset="0"/>
                <a:ea typeface="Times New Roman" panose="02020603050405020304" pitchFamily="18" charset="0"/>
              </a:rPr>
              <a:t>(2018).  Heavy  metals  (Fe, Cu, and  Cr)  removal  from  wastewater  by  Moringa oleifera  press  cake.  MATEC  Web  of  Conferences, 150,  02008,  MUCET,  EDP  Sciences. </a:t>
            </a:r>
            <a:r>
              <a:rPr lang="en-IN" sz="1800" u="sng" dirty="0">
                <a:solidFill>
                  <a:srgbClr val="0000FF"/>
                </a:solidFill>
                <a:effectLst/>
                <a:latin typeface="Times New Roman" panose="02020603050405020304" pitchFamily="18" charset="0"/>
                <a:ea typeface="Times New Roman" panose="02020603050405020304" pitchFamily="18" charset="0"/>
                <a:hlinkClick r:id="rId2"/>
              </a:rPr>
              <a:t>https://doi.org/10.1051/matecconf/201815002008</a:t>
            </a:r>
            <a:endParaRPr lang="en-US" sz="1800" dirty="0">
              <a:effectLst/>
              <a:latin typeface="Times New Roman" panose="02020603050405020304" pitchFamily="18" charset="0"/>
              <a:ea typeface="Times New Roman" panose="02020603050405020304" pitchFamily="18" charset="0"/>
            </a:endParaRPr>
          </a:p>
          <a:p>
            <a:pPr marL="342900" lvl="0" indent="-342900" algn="just">
              <a:lnSpc>
                <a:spcPct val="150000"/>
              </a:lnSpc>
              <a:buFont typeface="+mj-lt"/>
              <a:buAutoNum type="arabicPeriod"/>
            </a:pPr>
            <a:r>
              <a:rPr lang="en-IN" sz="1800" dirty="0" err="1">
                <a:effectLst/>
                <a:latin typeface="Times New Roman" panose="02020603050405020304" pitchFamily="18" charset="0"/>
                <a:ea typeface="Times New Roman" panose="02020603050405020304" pitchFamily="18" charset="0"/>
              </a:rPr>
              <a:t>Alinnor</a:t>
            </a:r>
            <a:r>
              <a:rPr lang="en-IN" sz="1800" dirty="0">
                <a:effectLst/>
                <a:latin typeface="Times New Roman" panose="02020603050405020304" pitchFamily="18" charset="0"/>
                <a:ea typeface="Times New Roman" panose="02020603050405020304" pitchFamily="18" charset="0"/>
              </a:rPr>
              <a:t>,  I.  J.  (2007).  Adsorption  of  heavy  metal  ions from  aqueous  solution  by  fly  ash.  Fuel,  86(5-6), 853–857.</a:t>
            </a:r>
            <a:endParaRPr lang="en-US" sz="1800" dirty="0">
              <a:effectLst/>
              <a:latin typeface="Times New Roman" panose="02020603050405020304" pitchFamily="18" charset="0"/>
              <a:ea typeface="Times New Roman" panose="02020603050405020304" pitchFamily="18" charset="0"/>
            </a:endParaRPr>
          </a:p>
          <a:p>
            <a:pPr marL="342900" lvl="0" indent="-342900" algn="just">
              <a:lnSpc>
                <a:spcPct val="150000"/>
              </a:lnSpc>
              <a:buFont typeface="+mj-lt"/>
              <a:buAutoNum type="arabicPeriod"/>
            </a:pPr>
            <a:r>
              <a:rPr lang="en-IN" sz="1800" dirty="0">
                <a:effectLst/>
                <a:latin typeface="Times New Roman" panose="02020603050405020304" pitchFamily="18" charset="0"/>
                <a:ea typeface="Times New Roman" panose="02020603050405020304" pitchFamily="18" charset="0"/>
              </a:rPr>
              <a:t>Amin,  N.  M., </a:t>
            </a:r>
            <a:r>
              <a:rPr lang="en-IN" sz="1800" dirty="0" err="1">
                <a:effectLst/>
                <a:latin typeface="Times New Roman" panose="02020603050405020304" pitchFamily="18" charset="0"/>
                <a:ea typeface="Times New Roman" panose="02020603050405020304" pitchFamily="18" charset="0"/>
              </a:rPr>
              <a:t>Kaneco</a:t>
            </a:r>
            <a:r>
              <a:rPr lang="en-IN" sz="1800" dirty="0">
                <a:effectLst/>
                <a:latin typeface="Times New Roman" panose="02020603050405020304" pitchFamily="18" charset="0"/>
                <a:ea typeface="Times New Roman" panose="02020603050405020304" pitchFamily="18" charset="0"/>
              </a:rPr>
              <a:t>,  S., Kitagawa,  T., Begum,  A., Katsumata,  H.,  Suzuki,  T.,  &amp;  Ohta,  K. (2006). Removal  of  arsenic  in  aqueous  solutions  by adsorption  onto  waste  rice  husk. Indian  Journal  of Environmental  Protection,  45(24), 8105–8110. </a:t>
            </a:r>
            <a:r>
              <a:rPr lang="en-IN" sz="1800" u="sng" dirty="0">
                <a:solidFill>
                  <a:srgbClr val="0000FF"/>
                </a:solidFill>
                <a:effectLst/>
                <a:latin typeface="Times New Roman" panose="02020603050405020304" pitchFamily="18" charset="0"/>
                <a:ea typeface="Times New Roman" panose="02020603050405020304" pitchFamily="18" charset="0"/>
                <a:hlinkClick r:id="rId3"/>
              </a:rPr>
              <a:t>https://doi.org/10.1021/ie060344j</a:t>
            </a:r>
            <a:endParaRPr lang="en-US" sz="1800" dirty="0">
              <a:effectLst/>
              <a:latin typeface="Times New Roman" panose="02020603050405020304" pitchFamily="18" charset="0"/>
              <a:ea typeface="Times New Roman" panose="02020603050405020304" pitchFamily="18" charset="0"/>
            </a:endParaRPr>
          </a:p>
          <a:p>
            <a:pPr marL="342900" lvl="0" indent="-342900" algn="just">
              <a:lnSpc>
                <a:spcPct val="150000"/>
              </a:lnSpc>
              <a:buFont typeface="+mj-lt"/>
              <a:buAutoNum type="arabicPeriod"/>
            </a:pPr>
            <a:r>
              <a:rPr lang="en-IN" sz="1800" dirty="0">
                <a:effectLst/>
                <a:latin typeface="Times New Roman" panose="02020603050405020304" pitchFamily="18" charset="0"/>
                <a:ea typeface="Times New Roman" panose="02020603050405020304" pitchFamily="18" charset="0"/>
              </a:rPr>
              <a:t>Aziz,  N.,  Jayasuriya,  &amp;  Fan,  N.  L.  (2016).  Adsorption study  on  Moringa  oleifera  seeds  and  Musa cavendish  as  natural  water  purification  agents  for removal  of  Lead,  Nickel  and  Cadmium  from drinking water. Mat Sci Eng., 136, 1–9. https://doi.org/10.1088/1757-899X/136/1/012044  </a:t>
            </a:r>
            <a:endParaRPr lang="en-US" sz="1800" dirty="0">
              <a:effectLst/>
              <a:latin typeface="Times New Roman" panose="02020603050405020304" pitchFamily="18" charset="0"/>
              <a:ea typeface="Times New Roman" panose="02020603050405020304" pitchFamily="18" charset="0"/>
            </a:endParaRPr>
          </a:p>
          <a:p>
            <a:pPr marL="342900" lvl="0" indent="-342900" algn="just">
              <a:lnSpc>
                <a:spcPct val="150000"/>
              </a:lnSpc>
              <a:buFont typeface="+mj-lt"/>
              <a:buAutoNum type="arabicPeriod"/>
            </a:pPr>
            <a:r>
              <a:rPr lang="en-IN" sz="1800" dirty="0">
                <a:effectLst/>
                <a:latin typeface="Times New Roman" panose="02020603050405020304" pitchFamily="18" charset="0"/>
                <a:ea typeface="Times New Roman" panose="02020603050405020304" pitchFamily="18" charset="0"/>
              </a:rPr>
              <a:t>Bansal,  M., Singh,  D.,  &amp;  Garg,  V.  K. (2009). A comparative  study  for  the  removal  of  hexavalent chromium  from  aqueous  solution  by  agriculture wastes’  carbons. Journal  of  Hazardous  Materials, 171(1–3), 83–92. </a:t>
            </a:r>
            <a:r>
              <a:rPr lang="en-IN" sz="1800" u="sng" dirty="0">
                <a:solidFill>
                  <a:srgbClr val="0000FF"/>
                </a:solidFill>
                <a:effectLst/>
                <a:latin typeface="Times New Roman" panose="02020603050405020304" pitchFamily="18" charset="0"/>
                <a:ea typeface="Times New Roman" panose="02020603050405020304" pitchFamily="18" charset="0"/>
                <a:hlinkClick r:id="rId4"/>
              </a:rPr>
              <a:t>https://doi.org/10.1016/j.jhazmat.2009.05.124</a:t>
            </a:r>
            <a:r>
              <a:rPr lang="en-IN" sz="1800" dirty="0">
                <a:effectLst/>
                <a:latin typeface="Times New Roman" panose="02020603050405020304" pitchFamily="18" charset="0"/>
                <a:ea typeface="Times New Roman" panose="02020603050405020304" pitchFamily="18" charset="0"/>
              </a:rPr>
              <a:t>.</a:t>
            </a:r>
            <a:endParaRPr lang="en-US" sz="1800" dirty="0">
              <a:effectLst/>
              <a:latin typeface="Times New Roman" panose="02020603050405020304" pitchFamily="18" charset="0"/>
              <a:ea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76012760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F871C7-49F5-B628-59F4-8302D3B7256B}"/>
              </a:ext>
            </a:extLst>
          </p:cNvPr>
          <p:cNvSpPr>
            <a:spLocks noGrp="1"/>
          </p:cNvSpPr>
          <p:nvPr>
            <p:ph type="title"/>
          </p:nvPr>
        </p:nvSpPr>
        <p:spPr>
          <a:xfrm>
            <a:off x="3678382" y="2928217"/>
            <a:ext cx="4301836" cy="784802"/>
          </a:xfrm>
        </p:spPr>
        <p:txBody>
          <a:bodyPr/>
          <a:lstStyle/>
          <a:p>
            <a:pPr algn="ctr"/>
            <a:r>
              <a:rPr lang="en-IN" b="1" dirty="0">
                <a:latin typeface="Times New Roman" panose="02020603050405020304" pitchFamily="18" charset="0"/>
                <a:cs typeface="Times New Roman" panose="02020603050405020304" pitchFamily="18" charset="0"/>
              </a:rPr>
              <a:t>THANK YOU</a:t>
            </a:r>
            <a:endParaRPr lang="en-US"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487699"/>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13</TotalTime>
  <Words>1777</Words>
  <Application>Microsoft Office PowerPoint</Application>
  <PresentationFormat>Widescreen</PresentationFormat>
  <Paragraphs>101</Paragraphs>
  <Slides>13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Arial</vt:lpstr>
      <vt:lpstr>Cambria Math</vt:lpstr>
      <vt:lpstr>Century Gothic</vt:lpstr>
      <vt:lpstr>Times New Roman</vt:lpstr>
      <vt:lpstr>Wingdings 3</vt:lpstr>
      <vt:lpstr>Wisp</vt:lpstr>
      <vt:lpstr>Low-Cost Adsorbents for Heavy Metal Removal: A Case Study Using Fly Ash and Red Mud at Damon Jodi </vt:lpstr>
      <vt:lpstr>ABSTRACT </vt:lpstr>
      <vt:lpstr>Introduction </vt:lpstr>
      <vt:lpstr>MATERIALS AND METHODS </vt:lpstr>
      <vt:lpstr>PowerPoint Presentation</vt:lpstr>
      <vt:lpstr>PowerPoint Presentation</vt:lpstr>
      <vt:lpstr>PowerPoint Presentation</vt:lpstr>
      <vt:lpstr>Fig 1 percentage removal of cadmium from different adsorbents </vt:lpstr>
      <vt:lpstr>Fig 2 percentage removal of Chromium from different adsorbents</vt:lpstr>
      <vt:lpstr>Fig 3 percentage removal of Lead from different adsorbents </vt:lpstr>
      <vt:lpstr>CONCLUSION </vt:lpstr>
      <vt:lpstr>REFERENCES </vt:lpstr>
      <vt:lpstr>THANK YOU</vt:lpstr>
    </vt:vector>
  </TitlesOfParts>
  <Company>Grizli777</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intel</dc:creator>
  <cp:lastModifiedBy>intel</cp:lastModifiedBy>
  <cp:revision>45</cp:revision>
  <dcterms:created xsi:type="dcterms:W3CDTF">2025-01-13T12:58:55Z</dcterms:created>
  <dcterms:modified xsi:type="dcterms:W3CDTF">2025-01-13T13:12:32Z</dcterms:modified>
</cp:coreProperties>
</file>