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57" autoAdjust="0"/>
    <p:restoredTop sz="94660"/>
  </p:normalViewPr>
  <p:slideViewPr>
    <p:cSldViewPr snapToGrid="0">
      <p:cViewPr varScale="1">
        <p:scale>
          <a:sx n="61" d="100"/>
          <a:sy n="61" d="100"/>
        </p:scale>
        <p:origin x="102"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54F1FB8-518F-4F55-9399-AF6C547FBB58}" type="datetimeFigureOut">
              <a:rPr lang="en-US" smtClean="0"/>
              <a:t>3/21/2024</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3916EB59-C77B-40CB-B6DF-2D4AE449CF10}"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73945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4F1FB8-518F-4F55-9399-AF6C547FBB58}"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16EB59-C77B-40CB-B6DF-2D4AE449CF10}"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136418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4F1FB8-518F-4F55-9399-AF6C547FBB58}"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16EB59-C77B-40CB-B6DF-2D4AE449CF10}"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596185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54F1FB8-518F-4F55-9399-AF6C547FBB58}"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16EB59-C77B-40CB-B6DF-2D4AE449CF10}"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536733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54F1FB8-518F-4F55-9399-AF6C547FBB58}" type="datetimeFigureOut">
              <a:rPr lang="en-US" smtClean="0"/>
              <a:t>3/21/2024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916EB59-C77B-40CB-B6DF-2D4AE449CF10}"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955392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54F1FB8-518F-4F55-9399-AF6C547FBB58}" type="datetimeFigureOut">
              <a:rPr lang="en-US" smtClean="0"/>
              <a:t>3/21/2024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916EB59-C77B-40CB-B6DF-2D4AE449CF10}"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244153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4F1FB8-518F-4F55-9399-AF6C547FBB58}" type="datetimeFigureOut">
              <a:rPr lang="en-US" smtClean="0"/>
              <a:t>3/21/2024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916EB59-C77B-40CB-B6DF-2D4AE449CF10}" type="slidenum">
              <a:rPr lang="en-US" smtClean="0"/>
              <a:t>‹#›</a:t>
            </a:fld>
            <a:endParaRPr lang="en-US"/>
          </a:p>
        </p:txBody>
      </p:sp>
    </p:spTree>
    <p:extLst>
      <p:ext uri="{BB962C8B-B14F-4D97-AF65-F5344CB8AC3E}">
        <p14:creationId xmlns:p14="http://schemas.microsoft.com/office/powerpoint/2010/main" val="13962818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54F1FB8-518F-4F55-9399-AF6C547FBB58}"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16EB59-C77B-40CB-B6DF-2D4AE449CF10}"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10172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254F1FB8-518F-4F55-9399-AF6C547FBB58}" type="datetimeFigureOut">
              <a:rPr lang="en-US" smtClean="0"/>
              <a:t>3/21/2024</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3916EB59-C77B-40CB-B6DF-2D4AE449CF10}"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3476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4F1FB8-518F-4F55-9399-AF6C547FBB58}"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16EB59-C77B-40CB-B6DF-2D4AE449CF10}"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707061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4F1FB8-518F-4F55-9399-AF6C547FBB58}"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16EB59-C77B-40CB-B6DF-2D4AE449CF10}"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527694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254F1FB8-518F-4F55-9399-AF6C547FBB58}" type="datetimeFigureOut">
              <a:rPr lang="en-US" smtClean="0"/>
              <a:t>3/21/2024</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3916EB59-C77B-40CB-B6DF-2D4AE449CF10}"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70576623"/>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A3A0A32-E9D5-25D6-8487-E6AF12CD2450}"/>
              </a:ext>
            </a:extLst>
          </p:cNvPr>
          <p:cNvSpPr txBox="1"/>
          <p:nvPr/>
        </p:nvSpPr>
        <p:spPr>
          <a:xfrm>
            <a:off x="869731" y="2732078"/>
            <a:ext cx="10452538" cy="1393843"/>
          </a:xfrm>
          <a:prstGeom prst="rect">
            <a:avLst/>
          </a:prstGeom>
          <a:noFill/>
        </p:spPr>
        <p:txBody>
          <a:bodyPr wrap="square">
            <a:spAutoFit/>
          </a:bodyPr>
          <a:lstStyle/>
          <a:p>
            <a:pPr marL="0" marR="0" algn="ctr">
              <a:lnSpc>
                <a:spcPct val="150000"/>
              </a:lnSpc>
              <a:spcBef>
                <a:spcPts val="0"/>
              </a:spcBef>
              <a:spcAft>
                <a:spcPts val="0"/>
              </a:spcAft>
            </a:pPr>
            <a:r>
              <a:rPr lang="en-US" sz="3000" b="1" dirty="0">
                <a:effectLst/>
                <a:latin typeface="Times New Roman" panose="02020603050405020304" pitchFamily="18" charset="0"/>
                <a:ea typeface="Times New Roman" panose="02020603050405020304" pitchFamily="18" charset="0"/>
              </a:rPr>
              <a:t>NAVIGATING BIHAR'S COMMERCIAL REAL ESTATE: CHALLENGES AND OPPORTUNITIES</a:t>
            </a:r>
            <a:endParaRPr lang="en-US" sz="30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9477897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64E39F0-2B82-EE71-CCA6-45077C0DB456}"/>
              </a:ext>
            </a:extLst>
          </p:cNvPr>
          <p:cNvSpPr txBox="1"/>
          <p:nvPr/>
        </p:nvSpPr>
        <p:spPr>
          <a:xfrm>
            <a:off x="2153307" y="2470148"/>
            <a:ext cx="7885386" cy="1917704"/>
          </a:xfrm>
          <a:prstGeom prst="rect">
            <a:avLst/>
          </a:prstGeom>
          <a:noFill/>
        </p:spPr>
        <p:txBody>
          <a:bodyPr wrap="square">
            <a:spAutoFit/>
          </a:bodyPr>
          <a:lstStyle/>
          <a:p>
            <a:pPr marL="0" marR="0" algn="ctr">
              <a:lnSpc>
                <a:spcPct val="150000"/>
              </a:lnSpc>
              <a:spcBef>
                <a:spcPts val="0"/>
              </a:spcBef>
              <a:spcAft>
                <a:spcPts val="0"/>
              </a:spcAft>
            </a:pPr>
            <a:r>
              <a:rPr lang="en-US" sz="3200" b="1" dirty="0">
                <a:effectLst/>
                <a:latin typeface="Times New Roman" panose="02020603050405020304" pitchFamily="18" charset="0"/>
                <a:ea typeface="Arial" panose="020B0604020202020204" pitchFamily="34" charset="0"/>
              </a:rPr>
              <a:t>Kishor Kunal</a:t>
            </a:r>
            <a:endParaRPr lang="en-US" sz="3200" b="1" dirty="0">
              <a:effectLst/>
              <a:latin typeface="Arial" panose="020B0604020202020204" pitchFamily="34" charset="0"/>
              <a:ea typeface="Arial" panose="020B0604020202020204" pitchFamily="34" charset="0"/>
            </a:endParaRPr>
          </a:p>
          <a:p>
            <a:pPr marL="0" marR="0" algn="ctr">
              <a:lnSpc>
                <a:spcPct val="115000"/>
              </a:lnSpc>
              <a:spcBef>
                <a:spcPts val="0"/>
              </a:spcBef>
              <a:spcAft>
                <a:spcPts val="0"/>
              </a:spcAft>
            </a:pPr>
            <a:r>
              <a:rPr lang="en-US" sz="3200" dirty="0" err="1">
                <a:effectLst/>
                <a:latin typeface="Times New Roman" panose="02020603050405020304" pitchFamily="18" charset="0"/>
                <a:ea typeface="Arial" panose="020B0604020202020204" pitchFamily="34" charset="0"/>
              </a:rPr>
              <a:t>Nims</a:t>
            </a:r>
            <a:r>
              <a:rPr lang="en-US" sz="3200" dirty="0">
                <a:effectLst/>
                <a:latin typeface="Times New Roman" panose="02020603050405020304" pitchFamily="18" charset="0"/>
                <a:ea typeface="Arial" panose="020B0604020202020204" pitchFamily="34" charset="0"/>
              </a:rPr>
              <a:t> institute of management and commerce</a:t>
            </a:r>
            <a:endParaRPr lang="en-US" sz="3200" dirty="0">
              <a:effectLst/>
              <a:latin typeface="Arial" panose="020B0604020202020204" pitchFamily="34" charset="0"/>
              <a:ea typeface="Arial" panose="020B0604020202020204" pitchFamily="34" charset="0"/>
            </a:endParaRPr>
          </a:p>
          <a:p>
            <a:pPr marL="0" marR="0" algn="ctr">
              <a:lnSpc>
                <a:spcPct val="115000"/>
              </a:lnSpc>
              <a:spcBef>
                <a:spcPts val="0"/>
              </a:spcBef>
              <a:spcAft>
                <a:spcPts val="0"/>
              </a:spcAft>
            </a:pPr>
            <a:r>
              <a:rPr lang="en-US" sz="3200" dirty="0" err="1">
                <a:effectLst/>
                <a:latin typeface="Times New Roman" panose="02020603050405020304" pitchFamily="18" charset="0"/>
                <a:ea typeface="Arial" panose="020B0604020202020204" pitchFamily="34" charset="0"/>
              </a:rPr>
              <a:t>Nims</a:t>
            </a:r>
            <a:r>
              <a:rPr lang="en-US" sz="3200" dirty="0">
                <a:effectLst/>
                <a:latin typeface="Times New Roman" panose="02020603050405020304" pitchFamily="18" charset="0"/>
                <a:ea typeface="Arial" panose="020B0604020202020204" pitchFamily="34" charset="0"/>
              </a:rPr>
              <a:t> university</a:t>
            </a:r>
            <a:endParaRPr lang="en-US" sz="32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8196757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D539DB2-88EA-9944-579D-76759207853B}"/>
              </a:ext>
            </a:extLst>
          </p:cNvPr>
          <p:cNvSpPr txBox="1"/>
          <p:nvPr/>
        </p:nvSpPr>
        <p:spPr>
          <a:xfrm>
            <a:off x="917027" y="1333170"/>
            <a:ext cx="10357945" cy="4191660"/>
          </a:xfrm>
          <a:prstGeom prst="rect">
            <a:avLst/>
          </a:prstGeom>
          <a:noFill/>
        </p:spPr>
        <p:txBody>
          <a:bodyPr wrap="square" numCol="1">
            <a:spAutoFit/>
          </a:bodyPr>
          <a:lstStyle/>
          <a:p>
            <a:pPr marL="0" marR="0" algn="just">
              <a:lnSpc>
                <a:spcPct val="150000"/>
              </a:lnSpc>
              <a:spcBef>
                <a:spcPts val="0"/>
              </a:spcBef>
              <a:spcAft>
                <a:spcPts val="0"/>
              </a:spcAft>
            </a:pPr>
            <a:r>
              <a:rPr lang="en-IN" sz="2000" dirty="0">
                <a:effectLst/>
                <a:latin typeface="Times New Roman" panose="02020603050405020304" pitchFamily="18" charset="0"/>
                <a:ea typeface="Arial" panose="020B0604020202020204" pitchFamily="34" charset="0"/>
              </a:rPr>
              <a:t>The commercial real estate market in Bihar offers a terrain with distinct opportunities and difficulties. The industry struggles with land acquisition and development because of legislative complications, insufficient infrastructure, and bureaucratic roadblocks. Bihar is well-positioned to leverage its potential and attract investment and sustainable growth in its commercial real estate industry by prioritizing infrastructure development, streamlining regulations, and cultivating investor confidence. In India, commercial real estate has been a major factor in both urbanization and economic expansion. Major metropolises have seen the majority of development, while Tier-2 and Tier-3 cities still have a ton of unrealized potential. One such state where commercial real estate is growing at an early stage is Bihar. </a:t>
            </a:r>
            <a:endParaRPr lang="en-US" sz="20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3663098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31D464A-B75B-CC20-1A33-804CB4EBC321}"/>
              </a:ext>
            </a:extLst>
          </p:cNvPr>
          <p:cNvSpPr txBox="1"/>
          <p:nvPr/>
        </p:nvSpPr>
        <p:spPr>
          <a:xfrm>
            <a:off x="822434" y="1099195"/>
            <a:ext cx="10547131" cy="4659609"/>
          </a:xfrm>
          <a:prstGeom prst="rect">
            <a:avLst/>
          </a:prstGeom>
          <a:noFill/>
        </p:spPr>
        <p:txBody>
          <a:bodyPr wrap="square">
            <a:spAutoFit/>
          </a:bodyPr>
          <a:lstStyle/>
          <a:p>
            <a:pPr algn="just">
              <a:lnSpc>
                <a:spcPct val="150000"/>
              </a:lnSpc>
            </a:pPr>
            <a:r>
              <a:rPr lang="en-IN" sz="2000" dirty="0">
                <a:effectLst/>
                <a:latin typeface="Times New Roman" panose="02020603050405020304" pitchFamily="18" charset="0"/>
                <a:ea typeface="Arial" panose="020B0604020202020204" pitchFamily="34" charset="0"/>
              </a:rPr>
              <a:t>Primary data from developer/investor interviews and secondary data from industry reports are used in this study. In order to evaluate historical trends, current conditions, growth drivers, obstacles, and prospects for the future, both quantitative and qualitative assessments were carried out. </a:t>
            </a:r>
            <a:r>
              <a:rPr kumimoji="0" lang="en-IN" sz="2000" b="0" i="0" u="none" strike="noStrike" kern="1200" cap="none" spc="0" normalizeH="0" baseline="0" noProof="0" dirty="0">
                <a:ln>
                  <a:noFill/>
                </a:ln>
                <a:solidFill>
                  <a:prstClr val="black"/>
                </a:solidFill>
                <a:effectLst/>
                <a:uLnTx/>
                <a:uFillTx/>
                <a:latin typeface="Times New Roman" panose="02020603050405020304" pitchFamily="18" charset="0"/>
                <a:ea typeface="Arial" panose="020B0604020202020204" pitchFamily="34" charset="0"/>
                <a:cs typeface="+mn-cs"/>
              </a:rPr>
              <a:t>According to the report, the office and retail sectors are expanding at their fastest rate due to factors such as growing demand from e-commerce, organized retail, and IT/ </a:t>
            </a:r>
            <a:r>
              <a:rPr kumimoji="0" lang="en-IN" sz="2000" b="0" i="0" u="none" strike="noStrike" kern="1200" cap="none" spc="0" normalizeH="0" baseline="0" noProof="0" dirty="0" err="1">
                <a:ln>
                  <a:noFill/>
                </a:ln>
                <a:solidFill>
                  <a:prstClr val="black"/>
                </a:solidFill>
                <a:effectLst/>
                <a:uLnTx/>
                <a:uFillTx/>
                <a:latin typeface="Times New Roman" panose="02020603050405020304" pitchFamily="18" charset="0"/>
                <a:ea typeface="Arial" panose="020B0604020202020204" pitchFamily="34" charset="0"/>
                <a:cs typeface="+mn-cs"/>
              </a:rPr>
              <a:t>ITeS</a:t>
            </a:r>
            <a:r>
              <a:rPr kumimoji="0" lang="en-IN" sz="2000" b="0" i="0" u="none" strike="noStrike" kern="1200" cap="none" spc="0" normalizeH="0" baseline="0" noProof="0" dirty="0">
                <a:ln>
                  <a:noFill/>
                </a:ln>
                <a:solidFill>
                  <a:prstClr val="black"/>
                </a:solidFill>
                <a:effectLst/>
                <a:uLnTx/>
                <a:uFillTx/>
                <a:latin typeface="Times New Roman" panose="02020603050405020304" pitchFamily="18" charset="0"/>
                <a:ea typeface="Arial" panose="020B0604020202020204" pitchFamily="34" charset="0"/>
                <a:cs typeface="+mn-cs"/>
              </a:rPr>
              <a:t> enterprises. On the other hand, issues including talent availability, infrastructural limitations, lack of funding, and early stages of development must be resolved. An extensive overview of Bihar's commercial real estate is provided by the study. Even while there is a ton of potential, it will take coordinated efforts to enhance infrastructure, change policies, and include the private sector to reach its full potential. Stakeholders are given specific recommendations to map the future growth trajectory.</a:t>
            </a:r>
            <a:endParaRPr lang="en-US" dirty="0"/>
          </a:p>
        </p:txBody>
      </p:sp>
    </p:spTree>
    <p:extLst>
      <p:ext uri="{BB962C8B-B14F-4D97-AF65-F5344CB8AC3E}">
        <p14:creationId xmlns:p14="http://schemas.microsoft.com/office/powerpoint/2010/main" val="154408826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10</TotalTime>
  <Words>311</Words>
  <Application>Microsoft Office PowerPoint</Application>
  <PresentationFormat>Widescreen</PresentationFormat>
  <Paragraphs>6</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Gill Sans MT</vt:lpstr>
      <vt:lpstr>Times New Roman</vt:lpstr>
      <vt:lpstr>Gallery</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1</cp:revision>
  <dcterms:created xsi:type="dcterms:W3CDTF">2024-03-21T07:33:46Z</dcterms:created>
  <dcterms:modified xsi:type="dcterms:W3CDTF">2024-03-21T07:43:49Z</dcterms:modified>
</cp:coreProperties>
</file>