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417372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136215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1620338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9/8/20XX</a:t>
            </a:r>
            <a:endParaRPr lang="en-US" dirty="0"/>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15017184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9/8/20XX</a:t>
            </a:r>
            <a:endParaRPr lang="en-US" dirty="0"/>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322480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9/8/20XX</a:t>
            </a:r>
            <a:endParaRPr lang="en-US" dirty="0"/>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4255492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9/8/20XX</a:t>
            </a:r>
            <a:endParaRPr lang="en-US" dirty="0"/>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150561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r>
              <a:rPr lang="en-US"/>
              <a:t>9/8/20XX</a:t>
            </a:r>
            <a:endParaRPr lang="en-US" dirty="0"/>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867028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r>
              <a:rPr lang="en-US"/>
              <a:t>9/8/20XX</a:t>
            </a:r>
            <a:endParaRPr lang="en-US" dirty="0"/>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817905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33228631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FADE67F-29F4-46F7-A840-0544F1664D8E}"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157813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r>
              <a:rPr lang="en-US"/>
              <a:t>9/8/20XX</a:t>
            </a:r>
            <a:endParaRPr lang="en-US" dirty="0"/>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35811408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r>
              <a:rPr lang="en-US"/>
              <a:t>9/8/20XX</a:t>
            </a:r>
            <a:endParaRPr lang="en-US" dirty="0"/>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FADE67F-29F4-46F7-A840-0544F1664D8E}"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497093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r>
              <a:rPr lang="en-US"/>
              <a:t>9/8/20XX</a:t>
            </a:r>
            <a:endParaRPr lang="en-US" dirty="0"/>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860478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13963294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FADE67F-29F4-46F7-A840-0544F1664D8E}" type="slidenum">
              <a:rPr lang="en-US" smtClean="0"/>
              <a:t>‹#›</a:t>
            </a:fld>
            <a:endParaRPr lang="en-US"/>
          </a:p>
        </p:txBody>
      </p:sp>
    </p:spTree>
    <p:extLst>
      <p:ext uri="{BB962C8B-B14F-4D97-AF65-F5344CB8AC3E}">
        <p14:creationId xmlns:p14="http://schemas.microsoft.com/office/powerpoint/2010/main" val="15040026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r>
              <a:rPr lang="en-US"/>
              <a:t>9/8/20XX</a:t>
            </a:r>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FADE67F-29F4-46F7-A840-0544F1664D8E}" type="slidenum">
              <a:rPr lang="en-US" smtClean="0"/>
              <a:t>‹#›</a:t>
            </a:fld>
            <a:endParaRPr lang="en-US"/>
          </a:p>
        </p:txBody>
      </p:sp>
    </p:spTree>
    <p:extLst>
      <p:ext uri="{BB962C8B-B14F-4D97-AF65-F5344CB8AC3E}">
        <p14:creationId xmlns:p14="http://schemas.microsoft.com/office/powerpoint/2010/main" val="285844451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hyperlink" Target="mailto:singhrameshkumar148@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C9B849-D49F-4247-9A40-8EEDFBA8408A}"/>
              </a:ext>
            </a:extLst>
          </p:cNvPr>
          <p:cNvSpPr/>
          <p:nvPr/>
        </p:nvSpPr>
        <p:spPr>
          <a:xfrm>
            <a:off x="1345324" y="1336835"/>
            <a:ext cx="9501352" cy="2485745"/>
          </a:xfrm>
          <a:prstGeom prst="rect">
            <a:avLst/>
          </a:prstGeom>
        </p:spPr>
        <p:txBody>
          <a:bodyPr wrap="square">
            <a:spAutoFit/>
          </a:bodyPr>
          <a:lstStyle/>
          <a:p>
            <a:pPr algn="ctr">
              <a:lnSpc>
                <a:spcPct val="150000"/>
              </a:lnSpc>
              <a:spcAft>
                <a:spcPts val="800"/>
              </a:spcAft>
            </a:pPr>
            <a:r>
              <a:rPr lang="en-US" sz="3600" b="1" dirty="0">
                <a:latin typeface="Times New Roman" panose="02020603050405020304" pitchFamily="18" charset="0"/>
                <a:ea typeface="Calibri" panose="020F0502020204030204" pitchFamily="34" charset="0"/>
              </a:rPr>
              <a:t>ADMINISTRATION OF JUSTICE AND THEORIES OF PUNISHMENT -A CRITICAL EVALUATION</a:t>
            </a:r>
          </a:p>
        </p:txBody>
      </p:sp>
      <p:sp>
        <p:nvSpPr>
          <p:cNvPr id="3" name="TextBox 2">
            <a:extLst>
              <a:ext uri="{FF2B5EF4-FFF2-40B4-BE49-F238E27FC236}">
                <a16:creationId xmlns:a16="http://schemas.microsoft.com/office/drawing/2014/main" id="{D48AAC47-4763-308A-A5D6-39A3FE95FBA9}"/>
              </a:ext>
            </a:extLst>
          </p:cNvPr>
          <p:cNvSpPr txBox="1"/>
          <p:nvPr/>
        </p:nvSpPr>
        <p:spPr>
          <a:xfrm>
            <a:off x="5979072" y="4523588"/>
            <a:ext cx="6093372" cy="2124812"/>
          </a:xfrm>
          <a:prstGeom prst="rect">
            <a:avLst/>
          </a:prstGeom>
          <a:noFill/>
        </p:spPr>
        <p:txBody>
          <a:bodyPr wrap="square">
            <a:spAutoFit/>
          </a:bodyPr>
          <a:lstStyle/>
          <a:p>
            <a:pPr marL="0" marR="0" algn="r">
              <a:lnSpc>
                <a:spcPct val="150000"/>
              </a:lnSpc>
              <a:spcBef>
                <a:spcPts val="0"/>
              </a:spcBef>
              <a:spcAft>
                <a:spcPts val="0"/>
              </a:spcAft>
            </a:pPr>
            <a:r>
              <a:rPr lang="en-US" sz="1800" b="1" dirty="0">
                <a:effectLst/>
                <a:latin typeface="Times New Roman" panose="02020603050405020304" pitchFamily="18" charset="0"/>
                <a:ea typeface="Calibri" panose="020F0502020204030204" pitchFamily="34" charset="0"/>
              </a:rPr>
              <a:t>Dr. Ramesh Kumar Singh</a:t>
            </a:r>
            <a:endParaRPr lang="en-US" sz="2400" b="1" dirty="0">
              <a:latin typeface="Times New Roman" panose="02020603050405020304" pitchFamily="18" charset="0"/>
              <a:ea typeface="Calibri" panose="020F0502020204030204" pitchFamily="34" charset="0"/>
            </a:endParaRPr>
          </a:p>
          <a:p>
            <a:pPr marL="0" marR="0" algn="r">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rPr>
              <a:t>Assistant Professor (Law)</a:t>
            </a:r>
            <a:endParaRPr lang="en-US" sz="2400" dirty="0">
              <a:latin typeface="Times New Roman" panose="02020603050405020304" pitchFamily="18" charset="0"/>
              <a:ea typeface="Calibri" panose="020F0502020204030204" pitchFamily="34" charset="0"/>
            </a:endParaRPr>
          </a:p>
          <a:p>
            <a:pPr marL="0" marR="0" algn="r">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rPr>
              <a:t>Veer Kunwar Singh University, Ara Bihar  </a:t>
            </a:r>
            <a:endParaRPr lang="en-US" sz="2400" dirty="0">
              <a:effectLst/>
              <a:latin typeface="Times New Roman" panose="02020603050405020304" pitchFamily="18" charset="0"/>
              <a:ea typeface="Calibri" panose="020F0502020204030204" pitchFamily="34" charset="0"/>
            </a:endParaRPr>
          </a:p>
          <a:p>
            <a:pPr marL="0" marR="0" algn="r">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rPr>
              <a:t>Posted at Maharaja Law College, Ara </a:t>
            </a:r>
            <a:r>
              <a:rPr lang="en-US" sz="1800" u="sng" dirty="0">
                <a:solidFill>
                  <a:srgbClr val="0563C1"/>
                </a:solidFill>
                <a:effectLst/>
                <a:latin typeface="Calibri" panose="020F0502020204030204" pitchFamily="34" charset="0"/>
                <a:ea typeface="Calibri" panose="020F0502020204030204" pitchFamily="34" charset="0"/>
                <a:cs typeface="Mangal" panose="02040503050203030202" pitchFamily="18" charset="0"/>
                <a:hlinkClick r:id="rId2"/>
              </a:rPr>
              <a:t>singhrameshkumar148@gmail.com</a:t>
            </a:r>
            <a:r>
              <a:rPr lang="en-US" sz="1800" dirty="0">
                <a:effectLst/>
                <a:latin typeface="Calibri" panose="020F0502020204030204" pitchFamily="34" charset="0"/>
                <a:ea typeface="Calibri" panose="020F0502020204030204" pitchFamily="34" charset="0"/>
                <a:cs typeface="Mangal" panose="02040503050203030202" pitchFamily="18" charset="0"/>
              </a:rPr>
              <a:t> </a:t>
            </a:r>
            <a:endParaRPr lang="en-US" dirty="0"/>
          </a:p>
        </p:txBody>
      </p:sp>
    </p:spTree>
    <p:extLst>
      <p:ext uri="{BB962C8B-B14F-4D97-AF65-F5344CB8AC3E}">
        <p14:creationId xmlns:p14="http://schemas.microsoft.com/office/powerpoint/2010/main" val="3768773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827070-EA56-4CC2-900B-43B96A05EA57}"/>
              </a:ext>
            </a:extLst>
          </p:cNvPr>
          <p:cNvSpPr/>
          <p:nvPr/>
        </p:nvSpPr>
        <p:spPr>
          <a:xfrm>
            <a:off x="441435" y="296182"/>
            <a:ext cx="11351172" cy="707886"/>
          </a:xfrm>
          <a:prstGeom prst="rect">
            <a:avLst/>
          </a:prstGeom>
        </p:spPr>
        <p:txBody>
          <a:bodyPr wrap="square">
            <a:spAutoFit/>
          </a:bodyPr>
          <a:lstStyle/>
          <a:p>
            <a:pPr algn="ctr"/>
            <a:r>
              <a:rPr lang="en-US" sz="4000" b="1" dirty="0">
                <a:latin typeface="Times New Roman" panose="02020603050405020304" pitchFamily="18" charset="0"/>
                <a:ea typeface="Calibri" panose="020F0502020204030204" pitchFamily="34" charset="0"/>
              </a:rPr>
              <a:t>INTRODUCTION</a:t>
            </a:r>
            <a:endParaRPr lang="en-US" sz="4000" dirty="0"/>
          </a:p>
        </p:txBody>
      </p:sp>
      <p:sp>
        <p:nvSpPr>
          <p:cNvPr id="3" name="Rectangle 2">
            <a:extLst>
              <a:ext uri="{FF2B5EF4-FFF2-40B4-BE49-F238E27FC236}">
                <a16:creationId xmlns:a16="http://schemas.microsoft.com/office/drawing/2014/main" id="{A0FF8E7F-0C31-446B-9618-690455D61C13}"/>
              </a:ext>
            </a:extLst>
          </p:cNvPr>
          <p:cNvSpPr/>
          <p:nvPr/>
        </p:nvSpPr>
        <p:spPr>
          <a:xfrm>
            <a:off x="528145" y="1020301"/>
            <a:ext cx="11177751" cy="5541517"/>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Any contemporary society depends to a great extent on the dispensation of justice, where laws are read, enforced, and maintained to safeguard individual rights and promote communal peace.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It is an organized system with executive, judicial, and legislative arms that maintain law and order, interpret the law, and enact laws.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Justice administration entails beyond punishing the offenders; it entails protecting victims' rights, conducting fair trials, and espousing principles of equality before the law.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Equitable administration of justice by a good judicial system encourages stability in society, deters crime, and generates confidence in its members.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But the presence of legal frameworks, judicial independence, procedural justice, and the effectiveness of law enforcement agencies are also often required for the effective administration of justice.</a:t>
            </a:r>
          </a:p>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Punishment has various functions within the justice system and is an integral part of administering justice. Theories of punishment have progressed over time under the impetus of social, ethical, and philosophical arguments.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1470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A69925-B2A5-4425-B171-212D957E1FCF}"/>
              </a:ext>
            </a:extLst>
          </p:cNvPr>
          <p:cNvSpPr/>
          <p:nvPr/>
        </p:nvSpPr>
        <p:spPr>
          <a:xfrm>
            <a:off x="2381329" y="1495203"/>
            <a:ext cx="7429341" cy="905056"/>
          </a:xfrm>
          <a:prstGeom prst="rect">
            <a:avLst/>
          </a:prstGeom>
        </p:spPr>
        <p:txBody>
          <a:bodyPr wrap="none">
            <a:spAutoFit/>
          </a:bodyPr>
          <a:lstStyle/>
          <a:p>
            <a:pPr algn="just">
              <a:lnSpc>
                <a:spcPct val="150000"/>
              </a:lnSpc>
              <a:spcAft>
                <a:spcPts val="800"/>
              </a:spcAft>
            </a:pPr>
            <a:r>
              <a:rPr lang="en-US" sz="4000" b="1" dirty="0">
                <a:latin typeface="Times New Roman" panose="02020603050405020304" pitchFamily="18" charset="0"/>
                <a:ea typeface="Calibri" panose="020F0502020204030204" pitchFamily="34" charset="0"/>
              </a:rPr>
              <a:t>OBJECTIVES OF THE STUDY </a:t>
            </a:r>
            <a:endParaRPr lang="en-US" sz="4000" dirty="0">
              <a:effectLst/>
              <a:latin typeface="Times New Roman" panose="02020603050405020304" pitchFamily="18" charset="0"/>
              <a:ea typeface="Calibri" panose="020F0502020204030204" pitchFamily="34" charset="0"/>
            </a:endParaRPr>
          </a:p>
        </p:txBody>
      </p:sp>
      <p:sp>
        <p:nvSpPr>
          <p:cNvPr id="3" name="Rectangle 2">
            <a:extLst>
              <a:ext uri="{FF2B5EF4-FFF2-40B4-BE49-F238E27FC236}">
                <a16:creationId xmlns:a16="http://schemas.microsoft.com/office/drawing/2014/main" id="{7659F11D-A1A1-4EB0-92AB-8E8C24FA53B9}"/>
              </a:ext>
            </a:extLst>
          </p:cNvPr>
          <p:cNvSpPr/>
          <p:nvPr/>
        </p:nvSpPr>
        <p:spPr>
          <a:xfrm>
            <a:off x="1334812" y="2547988"/>
            <a:ext cx="9522373" cy="1909754"/>
          </a:xfrm>
          <a:prstGeom prst="rect">
            <a:avLst/>
          </a:prstGeom>
        </p:spPr>
        <p:txBody>
          <a:bodyPr wrap="square">
            <a:spAutoFit/>
          </a:bodyPr>
          <a:lstStyle/>
          <a:p>
            <a:pPr marL="342900" marR="0" lvl="0" indent="-342900" algn="just">
              <a:lnSpc>
                <a:spcPct val="150000"/>
              </a:lnSpc>
              <a:spcBef>
                <a:spcPts val="0"/>
              </a:spcBef>
              <a:spcAft>
                <a:spcPts val="800"/>
              </a:spcAft>
              <a:buFont typeface="Times New Roman" panose="02020603050405020304" pitchFamily="18" charset="0"/>
              <a:buChar char="•"/>
            </a:pPr>
            <a:r>
              <a:rPr lang="en-US" dirty="0">
                <a:latin typeface="Times New Roman" panose="02020603050405020304" pitchFamily="18" charset="0"/>
                <a:ea typeface="Calibri" panose="020F0502020204030204" pitchFamily="34" charset="0"/>
              </a:rPr>
              <a:t>To analyze the role of justice administration in ensuring fairness, social order, and legal effectiveness.</a:t>
            </a:r>
          </a:p>
          <a:p>
            <a:pPr marL="342900" marR="0" lvl="0" indent="-342900" algn="just">
              <a:lnSpc>
                <a:spcPct val="150000"/>
              </a:lnSpc>
              <a:spcBef>
                <a:spcPts val="0"/>
              </a:spcBef>
              <a:spcAft>
                <a:spcPts val="800"/>
              </a:spcAft>
              <a:buFont typeface="Times New Roman" panose="02020603050405020304" pitchFamily="18" charset="0"/>
              <a:buChar char="•"/>
            </a:pPr>
            <a:r>
              <a:rPr lang="en-US" dirty="0">
                <a:latin typeface="Times New Roman" panose="02020603050405020304" pitchFamily="18" charset="0"/>
                <a:ea typeface="Calibri" panose="020F0502020204030204" pitchFamily="34" charset="0"/>
              </a:rPr>
              <a:t>To examine key punishment theories and their impact on crime prevention and rehabilitation.</a:t>
            </a:r>
          </a:p>
          <a:p>
            <a:pPr marL="342900" marR="0" lvl="0" indent="-342900" algn="just">
              <a:lnSpc>
                <a:spcPct val="150000"/>
              </a:lnSpc>
              <a:spcBef>
                <a:spcPts val="0"/>
              </a:spcBef>
              <a:spcAft>
                <a:spcPts val="800"/>
              </a:spcAft>
              <a:buFont typeface="Times New Roman" panose="02020603050405020304" pitchFamily="18" charset="0"/>
              <a:buChar char="•"/>
            </a:pPr>
            <a:r>
              <a:rPr lang="en-US" dirty="0">
                <a:latin typeface="Times New Roman" panose="02020603050405020304" pitchFamily="18" charset="0"/>
                <a:ea typeface="Calibri" panose="020F0502020204030204" pitchFamily="34" charset="0"/>
              </a:rPr>
              <a:t>To assess challenges and propose reforms for a more balanced and efficient justice system.</a:t>
            </a:r>
          </a:p>
        </p:txBody>
      </p:sp>
    </p:spTree>
    <p:extLst>
      <p:ext uri="{BB962C8B-B14F-4D97-AF65-F5344CB8AC3E}">
        <p14:creationId xmlns:p14="http://schemas.microsoft.com/office/powerpoint/2010/main" val="3524308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8CB3F3-AAE5-4E11-AA0E-8699850757FE}"/>
              </a:ext>
            </a:extLst>
          </p:cNvPr>
          <p:cNvSpPr/>
          <p:nvPr/>
        </p:nvSpPr>
        <p:spPr>
          <a:xfrm>
            <a:off x="554419" y="184797"/>
            <a:ext cx="11083159"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LITERATURE REVIEW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D184CED7-0E93-4589-9714-52906D98CC45}"/>
              </a:ext>
            </a:extLst>
          </p:cNvPr>
          <p:cNvSpPr/>
          <p:nvPr/>
        </p:nvSpPr>
        <p:spPr>
          <a:xfrm>
            <a:off x="554419" y="1213150"/>
            <a:ext cx="11083159" cy="5233740"/>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b="1" dirty="0" err="1">
                <a:latin typeface="Times New Roman" panose="02020603050405020304" pitchFamily="18" charset="0"/>
                <a:ea typeface="Calibri" panose="020F0502020204030204" pitchFamily="34" charset="0"/>
                <a:cs typeface="Mangal" panose="02040503050203030202" pitchFamily="18" charset="0"/>
              </a:rPr>
              <a:t>Bronsther</a:t>
            </a:r>
            <a:r>
              <a:rPr lang="en-US" b="1" dirty="0">
                <a:latin typeface="Times New Roman" panose="02020603050405020304" pitchFamily="18" charset="0"/>
                <a:ea typeface="Calibri" panose="020F0502020204030204" pitchFamily="34" charset="0"/>
                <a:cs typeface="Mangal" panose="02040503050203030202" pitchFamily="18" charset="0"/>
              </a:rPr>
              <a:t> (2021)</a:t>
            </a:r>
            <a:r>
              <a:rPr lang="en-US" dirty="0">
                <a:latin typeface="Times New Roman" panose="02020603050405020304" pitchFamily="18" charset="0"/>
                <a:ea typeface="Calibri" panose="020F0502020204030204" pitchFamily="34" charset="0"/>
                <a:cs typeface="Mangal" panose="02040503050203030202" pitchFamily="18" charset="0"/>
              </a:rPr>
              <a:t> analyzed the United States criminal justice system and concluded that punishment was still necessary for social cooperation and harmony, even though it was ineffective, discriminatory, and humiliating. In his view, current criminal justice theories cannot account for why punishing an offender is necessary to deter similar behavior in the future. </a:t>
            </a: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Mangal" panose="02040503050203030202" pitchFamily="18" charset="0"/>
              </a:rPr>
              <a:t>Daly and Stubbs (2017)</a:t>
            </a:r>
            <a:r>
              <a:rPr lang="en-US" dirty="0">
                <a:latin typeface="Times New Roman" panose="02020603050405020304" pitchFamily="18" charset="0"/>
                <a:ea typeface="Calibri" panose="020F0502020204030204" pitchFamily="34" charset="0"/>
                <a:cs typeface="Mangal" panose="02040503050203030202" pitchFamily="18" charset="0"/>
              </a:rPr>
              <a:t> analyzed the crossroads of feminist theory and restorative justice, considering both the possibilities and the limitations of restorative justice in addressing gendered violence and structural inequalities. They pointed out that while restorative justice offered a different option to punitive legal models by prioritizing victim involvement, offender accountability, and community healing.</a:t>
            </a: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Mangal" panose="02040503050203030202" pitchFamily="18" charset="0"/>
              </a:rPr>
              <a:t>Vogt (2018)</a:t>
            </a:r>
            <a:r>
              <a:rPr lang="en-US" dirty="0">
                <a:latin typeface="Times New Roman" panose="02020603050405020304" pitchFamily="18" charset="0"/>
                <a:ea typeface="Calibri" panose="020F0502020204030204" pitchFamily="34" charset="0"/>
                <a:cs typeface="Mangal" panose="02040503050203030202" pitchFamily="18" charset="0"/>
              </a:rPr>
              <a:t> examined state punishment in terms of justice, where justice is the activity of correcting injustice. He examined theories of retributive justice critically by examining various conceptions of the wrongfulness of crime, such as violation of mutual freedom, freeloading, and victim harm. He concluded that punishment was just if it corrected the wrong done. </a:t>
            </a:r>
          </a:p>
        </p:txBody>
      </p:sp>
    </p:spTree>
    <p:extLst>
      <p:ext uri="{BB962C8B-B14F-4D97-AF65-F5344CB8AC3E}">
        <p14:creationId xmlns:p14="http://schemas.microsoft.com/office/powerpoint/2010/main" val="3082988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CD9EB0-A3CC-48B3-A115-9197169AC557}"/>
              </a:ext>
            </a:extLst>
          </p:cNvPr>
          <p:cNvSpPr/>
          <p:nvPr/>
        </p:nvSpPr>
        <p:spPr>
          <a:xfrm>
            <a:off x="564035" y="48504"/>
            <a:ext cx="11161986"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ADMINISTRATION OF JUSTICE</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5CE0F8D7-FE4C-412D-899F-CDC845FFD267}"/>
              </a:ext>
            </a:extLst>
          </p:cNvPr>
          <p:cNvSpPr/>
          <p:nvPr/>
        </p:nvSpPr>
        <p:spPr>
          <a:xfrm>
            <a:off x="564036" y="846572"/>
            <a:ext cx="11161985" cy="1289071"/>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rPr>
              <a:t>The organizational and procedural structure put in place for the interpretation and application of the law is implicit within the administration of justice. Its principal objectives are to uphold equity, equality, and safeguard individual rights and promote social order. </a:t>
            </a:r>
          </a:p>
        </p:txBody>
      </p:sp>
      <p:pic>
        <p:nvPicPr>
          <p:cNvPr id="7" name="Picture 6" descr="Administration of Justice AS-T Degree - FAST (Online) | Sacramento City  College">
            <a:extLst>
              <a:ext uri="{FF2B5EF4-FFF2-40B4-BE49-F238E27FC236}">
                <a16:creationId xmlns:a16="http://schemas.microsoft.com/office/drawing/2014/main" id="{B5AFD11D-57EF-4D0E-802F-73E87D8EBBF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01232" y="2755121"/>
            <a:ext cx="3337033" cy="1924050"/>
          </a:xfrm>
          <a:prstGeom prst="rect">
            <a:avLst/>
          </a:prstGeom>
          <a:noFill/>
          <a:ln>
            <a:noFill/>
          </a:ln>
        </p:spPr>
      </p:pic>
      <p:sp>
        <p:nvSpPr>
          <p:cNvPr id="6" name="Rectangle 5">
            <a:extLst>
              <a:ext uri="{FF2B5EF4-FFF2-40B4-BE49-F238E27FC236}">
                <a16:creationId xmlns:a16="http://schemas.microsoft.com/office/drawing/2014/main" id="{CF77C6CE-540A-45AF-AA2C-F845C119293A}"/>
              </a:ext>
            </a:extLst>
          </p:cNvPr>
          <p:cNvSpPr/>
          <p:nvPr/>
        </p:nvSpPr>
        <p:spPr>
          <a:xfrm>
            <a:off x="8237992" y="4726146"/>
            <a:ext cx="3463512"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Figure 1:</a:t>
            </a:r>
            <a:r>
              <a:rPr lang="en-US" dirty="0">
                <a:latin typeface="Times New Roman" panose="02020603050405020304" pitchFamily="18" charset="0"/>
                <a:ea typeface="Calibri" panose="020F0502020204030204" pitchFamily="34" charset="0"/>
                <a:cs typeface="Mangal" panose="02040503050203030202" pitchFamily="18" charset="0"/>
              </a:rPr>
              <a:t> Administration of Justice</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8" name="Rectangle 7">
            <a:extLst>
              <a:ext uri="{FF2B5EF4-FFF2-40B4-BE49-F238E27FC236}">
                <a16:creationId xmlns:a16="http://schemas.microsoft.com/office/drawing/2014/main" id="{A9F997D1-2805-490F-895E-2C8294F706D2}"/>
              </a:ext>
            </a:extLst>
          </p:cNvPr>
          <p:cNvSpPr/>
          <p:nvPr/>
        </p:nvSpPr>
        <p:spPr>
          <a:xfrm>
            <a:off x="564035" y="2135643"/>
            <a:ext cx="7649445" cy="4613251"/>
          </a:xfrm>
          <a:prstGeom prst="rect">
            <a:avLst/>
          </a:prstGeom>
        </p:spPr>
        <p:txBody>
          <a:bodyPr wrap="square">
            <a:spAutoFit/>
          </a:bodyPr>
          <a:lstStyle/>
          <a:p>
            <a:pPr algn="just">
              <a:lnSpc>
                <a:spcPct val="150000"/>
              </a:lnSpc>
              <a:spcAft>
                <a:spcPts val="800"/>
              </a:spcAft>
            </a:pPr>
            <a:r>
              <a:rPr lang="en-US" b="1" u="sng" dirty="0">
                <a:latin typeface="Times New Roman" panose="02020603050405020304" pitchFamily="18" charset="0"/>
                <a:ea typeface="Calibri" panose="020F0502020204030204" pitchFamily="34" charset="0"/>
                <a:cs typeface="Mangal" panose="02040503050203030202" pitchFamily="18" charset="0"/>
              </a:rPr>
              <a:t>Key Components of Justice Administration</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tabLst>
                <a:tab pos="457200" algn="l"/>
              </a:tabLst>
            </a:pPr>
            <a:r>
              <a:rPr lang="en-US" b="1" dirty="0">
                <a:latin typeface="Times New Roman" panose="02020603050405020304" pitchFamily="18" charset="0"/>
                <a:ea typeface="Calibri" panose="020F0502020204030204" pitchFamily="34" charset="0"/>
                <a:cs typeface="Mangal" panose="02040503050203030202" pitchFamily="18" charset="0"/>
              </a:rPr>
              <a:t>Judiciary:</a:t>
            </a:r>
            <a:r>
              <a:rPr lang="en-US" dirty="0">
                <a:latin typeface="Times New Roman" panose="02020603050405020304" pitchFamily="18" charset="0"/>
                <a:ea typeface="Calibri" panose="020F0502020204030204" pitchFamily="34" charset="0"/>
                <a:cs typeface="Mangal" panose="02040503050203030202" pitchFamily="18" charset="0"/>
              </a:rPr>
              <a:t> Judiciaries, through courts and judges, have been charged with maintaining justice and interpreting the law. </a:t>
            </a:r>
          </a:p>
          <a:p>
            <a:pPr marL="342900" marR="0" lvl="0" indent="-342900" algn="just">
              <a:lnSpc>
                <a:spcPct val="150000"/>
              </a:lnSpc>
              <a:spcBef>
                <a:spcPts val="0"/>
              </a:spcBef>
              <a:spcAft>
                <a:spcPts val="800"/>
              </a:spcAft>
              <a:buFont typeface="+mj-lt"/>
              <a:buAutoNum type="arabicPeriod"/>
              <a:tabLst>
                <a:tab pos="457200" algn="l"/>
              </a:tabLst>
            </a:pPr>
            <a:r>
              <a:rPr lang="en-US" b="1" dirty="0">
                <a:latin typeface="Times New Roman" panose="02020603050405020304" pitchFamily="18" charset="0"/>
                <a:ea typeface="Calibri" panose="020F0502020204030204" pitchFamily="34" charset="0"/>
                <a:cs typeface="Mangal" panose="02040503050203030202" pitchFamily="18" charset="0"/>
              </a:rPr>
              <a:t>Law Enforcement Agencies:</a:t>
            </a:r>
            <a:r>
              <a:rPr lang="en-US" dirty="0">
                <a:latin typeface="Times New Roman" panose="02020603050405020304" pitchFamily="18" charset="0"/>
                <a:ea typeface="Calibri" panose="020F0502020204030204" pitchFamily="34" charset="0"/>
                <a:cs typeface="Mangal" panose="02040503050203030202" pitchFamily="18" charset="0"/>
              </a:rPr>
              <a:t> Police departments and investigative agencies have traditionally been responsible for enforcing the rule of law and ensuring public order. </a:t>
            </a:r>
          </a:p>
          <a:p>
            <a:pPr marL="342900" marR="0" lvl="0" indent="-342900" algn="just">
              <a:lnSpc>
                <a:spcPct val="150000"/>
              </a:lnSpc>
              <a:spcBef>
                <a:spcPts val="0"/>
              </a:spcBef>
              <a:spcAft>
                <a:spcPts val="800"/>
              </a:spcAft>
              <a:buFont typeface="+mj-lt"/>
              <a:buAutoNum type="arabicPeriod"/>
              <a:tabLst>
                <a:tab pos="457200" algn="l"/>
              </a:tabLst>
            </a:pPr>
            <a:r>
              <a:rPr lang="en-US" b="1" dirty="0">
                <a:latin typeface="Times New Roman" panose="02020603050405020304" pitchFamily="18" charset="0"/>
                <a:ea typeface="Calibri" panose="020F0502020204030204" pitchFamily="34" charset="0"/>
                <a:cs typeface="Mangal" panose="02040503050203030202" pitchFamily="18" charset="0"/>
              </a:rPr>
              <a:t>Legislative Framework:</a:t>
            </a:r>
            <a:r>
              <a:rPr lang="en-US" dirty="0">
                <a:latin typeface="Times New Roman" panose="02020603050405020304" pitchFamily="18" charset="0"/>
                <a:ea typeface="Calibri" panose="020F0502020204030204" pitchFamily="34" charset="0"/>
                <a:cs typeface="Mangal" panose="02040503050203030202" pitchFamily="18" charset="0"/>
              </a:rPr>
              <a:t> Judicial rulings throughout history have been shaped by legal codes, statutes, and provisions of the constitution. </a:t>
            </a:r>
          </a:p>
          <a:p>
            <a:pPr marL="342900" marR="0" lvl="0" indent="-342900" algn="just">
              <a:lnSpc>
                <a:spcPct val="150000"/>
              </a:lnSpc>
              <a:spcBef>
                <a:spcPts val="0"/>
              </a:spcBef>
              <a:spcAft>
                <a:spcPts val="800"/>
              </a:spcAft>
              <a:buFont typeface="+mj-lt"/>
              <a:buAutoNum type="arabicPeriod"/>
              <a:tabLst>
                <a:tab pos="457200" algn="l"/>
              </a:tabLst>
            </a:pPr>
            <a:r>
              <a:rPr lang="en-US" b="1" dirty="0">
                <a:latin typeface="Times New Roman" panose="02020603050405020304" pitchFamily="18" charset="0"/>
                <a:ea typeface="Calibri" panose="020F0502020204030204" pitchFamily="34" charset="0"/>
                <a:cs typeface="Mangal" panose="02040503050203030202" pitchFamily="18" charset="0"/>
              </a:rPr>
              <a:t>Penitentiary Institutions:</a:t>
            </a:r>
            <a:r>
              <a:rPr lang="en-US" dirty="0">
                <a:latin typeface="Times New Roman" panose="02020603050405020304" pitchFamily="18" charset="0"/>
                <a:ea typeface="Calibri" panose="020F0502020204030204" pitchFamily="34" charset="0"/>
                <a:cs typeface="Mangal" panose="02040503050203030202" pitchFamily="18" charset="0"/>
              </a:rPr>
              <a:t> Penitentiaries, probation departments, and prisons have penalized the offending parties and tried to reform them.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359990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7F00364-555D-4740-9FAD-7BA2EC12EEE2}"/>
              </a:ext>
            </a:extLst>
          </p:cNvPr>
          <p:cNvSpPr/>
          <p:nvPr/>
        </p:nvSpPr>
        <p:spPr>
          <a:xfrm>
            <a:off x="483476" y="220717"/>
            <a:ext cx="11225048"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THEORIES OF PUNISHMENT</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49D68316-4224-45AF-B03D-EEEA0989E08A}"/>
              </a:ext>
            </a:extLst>
          </p:cNvPr>
          <p:cNvSpPr/>
          <p:nvPr/>
        </p:nvSpPr>
        <p:spPr>
          <a:xfrm>
            <a:off x="483476" y="1261011"/>
            <a:ext cx="11225048" cy="878895"/>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Mangal" panose="02040503050203030202" pitchFamily="18" charset="0"/>
              </a:rPr>
              <a:t>Punishment serves a variety of functions, from rehabilitation to retaliation. Depending on their philosophical and ethical foundations, legal systems adopt a variety of theories that influence how they approach criminal justice.</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6" name="Picture 5">
            <a:extLst>
              <a:ext uri="{FF2B5EF4-FFF2-40B4-BE49-F238E27FC236}">
                <a16:creationId xmlns:a16="http://schemas.microsoft.com/office/drawing/2014/main" id="{D01AA9E9-6CF4-4649-AF60-9C8B91E8AB97}"/>
              </a:ext>
            </a:extLst>
          </p:cNvPr>
          <p:cNvPicPr/>
          <p:nvPr/>
        </p:nvPicPr>
        <p:blipFill>
          <a:blip r:embed="rId2"/>
          <a:stretch>
            <a:fillRect/>
          </a:stretch>
        </p:blipFill>
        <p:spPr>
          <a:xfrm>
            <a:off x="3436883" y="2490953"/>
            <a:ext cx="4840014" cy="3385310"/>
          </a:xfrm>
          <a:prstGeom prst="rect">
            <a:avLst/>
          </a:prstGeom>
        </p:spPr>
      </p:pic>
      <p:sp>
        <p:nvSpPr>
          <p:cNvPr id="7" name="Rectangle 6">
            <a:extLst>
              <a:ext uri="{FF2B5EF4-FFF2-40B4-BE49-F238E27FC236}">
                <a16:creationId xmlns:a16="http://schemas.microsoft.com/office/drawing/2014/main" id="{B50EA75F-6D00-4174-BA9A-31A8C00B87E1}"/>
              </a:ext>
            </a:extLst>
          </p:cNvPr>
          <p:cNvSpPr/>
          <p:nvPr/>
        </p:nvSpPr>
        <p:spPr>
          <a:xfrm>
            <a:off x="4270405" y="5876262"/>
            <a:ext cx="3348032"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Figure 2: </a:t>
            </a:r>
            <a:r>
              <a:rPr lang="en-US" dirty="0">
                <a:latin typeface="Times New Roman" panose="02020603050405020304" pitchFamily="18" charset="0"/>
                <a:ea typeface="Calibri" panose="020F0502020204030204" pitchFamily="34" charset="0"/>
                <a:cs typeface="Mangal" panose="02040503050203030202" pitchFamily="18" charset="0"/>
              </a:rPr>
              <a:t>Theories of Punishment</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632292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F75B57-F637-4348-9F4C-FDF74AF7DD54}"/>
              </a:ext>
            </a:extLst>
          </p:cNvPr>
          <p:cNvSpPr/>
          <p:nvPr/>
        </p:nvSpPr>
        <p:spPr>
          <a:xfrm>
            <a:off x="475593" y="294039"/>
            <a:ext cx="11240814" cy="6269922"/>
          </a:xfrm>
          <a:prstGeom prst="rect">
            <a:avLst/>
          </a:prstGeom>
        </p:spPr>
        <p:txBody>
          <a:bodyPr wrap="square">
            <a:spAutoFit/>
          </a:bodyPr>
          <a:lstStyle/>
          <a:p>
            <a:pPr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1) Retributive Theory: </a:t>
            </a:r>
            <a:r>
              <a:rPr lang="en-US" dirty="0">
                <a:latin typeface="Times New Roman" panose="02020603050405020304" pitchFamily="18" charset="0"/>
                <a:ea typeface="Calibri" panose="020F0502020204030204" pitchFamily="34" charset="0"/>
                <a:cs typeface="Times New Roman" panose="02020603050405020304" pitchFamily="18" charset="0"/>
              </a:rPr>
              <a:t>This theory advocates for punishment proportional to the crime, emphasizing justice over rehabilitation. It is reflected in Indian laws like section 302 (murder) and section 376 (rape). Critics argue it ignores rehabilitation and mitigating factors.</a:t>
            </a:r>
          </a:p>
          <a:p>
            <a:pPr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2) Deterrent Theory: </a:t>
            </a:r>
            <a:r>
              <a:rPr lang="en-US" dirty="0">
                <a:latin typeface="Times New Roman" panose="02020603050405020304" pitchFamily="18" charset="0"/>
                <a:ea typeface="Calibri" panose="020F0502020204030204" pitchFamily="34" charset="0"/>
                <a:cs typeface="Times New Roman" panose="02020603050405020304" pitchFamily="18" charset="0"/>
              </a:rPr>
              <a:t>Aims to prevent crime by instilling fear of punishment, operating on specific (individual) and general (societal) levels. Indian laws like section 392 (robbery) and the NDPS Act focus on deterrence. However, its effectiveness is questioned, as severe punishments alone may not reduce crime.</a:t>
            </a:r>
          </a:p>
          <a:p>
            <a:pPr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3) Preventive Theory: </a:t>
            </a:r>
            <a:r>
              <a:rPr lang="en-US" dirty="0">
                <a:latin typeface="Times New Roman" panose="02020603050405020304" pitchFamily="18" charset="0"/>
                <a:ea typeface="Calibri" panose="020F0502020204030204" pitchFamily="34" charset="0"/>
                <a:cs typeface="Times New Roman" panose="02020603050405020304" pitchFamily="18" charset="0"/>
              </a:rPr>
              <a:t>Seeks to incapacitate criminals to prevent further offenses, supported by laws like the National Security Act and the Habitual Offenders Act. Critics highlight potential human rights violations and increased recidivism due to lack of rehabilitation.</a:t>
            </a:r>
          </a:p>
          <a:p>
            <a:pPr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4) Reformative Theory: </a:t>
            </a:r>
            <a:r>
              <a:rPr lang="en-US" dirty="0">
                <a:latin typeface="Times New Roman" panose="02020603050405020304" pitchFamily="18" charset="0"/>
                <a:ea typeface="Calibri" panose="020F0502020204030204" pitchFamily="34" charset="0"/>
                <a:cs typeface="Times New Roman" panose="02020603050405020304" pitchFamily="18" charset="0"/>
              </a:rPr>
              <a:t>Focuses on rehabilitating offenders into law-abiding citizens through education and support, as seen in the Juvenile Justice Act and the Probation of Offenders Act. Its success depends on resources and societal acceptance, with poor programs potentially leading to recidivism.</a:t>
            </a:r>
          </a:p>
          <a:p>
            <a:pPr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5) Expiatory Theory: </a:t>
            </a:r>
            <a:r>
              <a:rPr lang="en-US" dirty="0">
                <a:latin typeface="Times New Roman" panose="02020603050405020304" pitchFamily="18" charset="0"/>
                <a:ea typeface="Calibri" panose="020F0502020204030204" pitchFamily="34" charset="0"/>
                <a:cs typeface="Times New Roman" panose="02020603050405020304" pitchFamily="18" charset="0"/>
              </a:rPr>
              <a:t>Views punishment as atonement for guilt, rooted in religious thought. It includes provisions for plea bargaining and community service, but critics argue it fails to prevent crime or address underlying issues.</a:t>
            </a:r>
          </a:p>
        </p:txBody>
      </p:sp>
    </p:spTree>
    <p:extLst>
      <p:ext uri="{BB962C8B-B14F-4D97-AF65-F5344CB8AC3E}">
        <p14:creationId xmlns:p14="http://schemas.microsoft.com/office/powerpoint/2010/main" val="871070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9DA1E75-6883-45BA-80D3-5A0D37ED214D}"/>
              </a:ext>
            </a:extLst>
          </p:cNvPr>
          <p:cNvSpPr/>
          <p:nvPr/>
        </p:nvSpPr>
        <p:spPr>
          <a:xfrm>
            <a:off x="893379" y="204952"/>
            <a:ext cx="10972800" cy="1315873"/>
          </a:xfrm>
          <a:prstGeom prst="rect">
            <a:avLst/>
          </a:prstGeom>
        </p:spPr>
        <p:txBody>
          <a:bodyPr wrap="square">
            <a:spAutoFit/>
          </a:bodyPr>
          <a:lstStyle/>
          <a:p>
            <a:pPr marR="0" lvl="0" algn="ctr">
              <a:lnSpc>
                <a:spcPct val="150000"/>
              </a:lnSpc>
              <a:spcBef>
                <a:spcPts val="0"/>
              </a:spcBef>
              <a:spcAft>
                <a:spcPts val="800"/>
              </a:spcAft>
            </a:pPr>
            <a:r>
              <a:rPr lang="en-US" sz="2800" b="1" dirty="0">
                <a:latin typeface="Times New Roman" panose="02020603050405020304" pitchFamily="18" charset="0"/>
                <a:ea typeface="Calibri" panose="020F0502020204030204" pitchFamily="34" charset="0"/>
                <a:cs typeface="Mangal" panose="02040503050203030202" pitchFamily="18" charset="0"/>
              </a:rPr>
              <a:t>COMPARATIVE ANALYSIS OF PUNISHMENT THEORIES IN LEGAL SYSTEMS</a:t>
            </a:r>
            <a:endParaRPr lang="en-US" sz="28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Rectangle 3">
            <a:extLst>
              <a:ext uri="{FF2B5EF4-FFF2-40B4-BE49-F238E27FC236}">
                <a16:creationId xmlns:a16="http://schemas.microsoft.com/office/drawing/2014/main" id="{DA0E0C89-E94A-4776-A1FF-90E5EF7AB822}"/>
              </a:ext>
            </a:extLst>
          </p:cNvPr>
          <p:cNvSpPr/>
          <p:nvPr/>
        </p:nvSpPr>
        <p:spPr>
          <a:xfrm>
            <a:off x="2212427" y="1520825"/>
            <a:ext cx="8019393" cy="463397"/>
          </a:xfrm>
          <a:prstGeom prst="rect">
            <a:avLst/>
          </a:prstGeom>
        </p:spPr>
        <p:txBody>
          <a:bodyPr wrap="squar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Table 1:</a:t>
            </a:r>
            <a:r>
              <a:rPr lang="en-US" dirty="0">
                <a:latin typeface="Times New Roman" panose="02020603050405020304" pitchFamily="18" charset="0"/>
                <a:ea typeface="Calibri" panose="020F0502020204030204" pitchFamily="34" charset="0"/>
                <a:cs typeface="Mangal" panose="02040503050203030202" pitchFamily="18" charset="0"/>
              </a:rPr>
              <a:t> Comparative Analysis of Punishment Theories Across Different Countries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5" name="Table 4">
            <a:extLst>
              <a:ext uri="{FF2B5EF4-FFF2-40B4-BE49-F238E27FC236}">
                <a16:creationId xmlns:a16="http://schemas.microsoft.com/office/drawing/2014/main" id="{4BA39F52-F7C9-4DFA-841F-78EA5D3622F6}"/>
              </a:ext>
            </a:extLst>
          </p:cNvPr>
          <p:cNvGraphicFramePr>
            <a:graphicFrameLocks noGrp="1"/>
          </p:cNvGraphicFramePr>
          <p:nvPr>
            <p:extLst>
              <p:ext uri="{D42A27DB-BD31-4B8C-83A1-F6EECF244321}">
                <p14:modId xmlns:p14="http://schemas.microsoft.com/office/powerpoint/2010/main" val="719515658"/>
              </p:ext>
            </p:extLst>
          </p:nvPr>
        </p:nvGraphicFramePr>
        <p:xfrm>
          <a:off x="1100959" y="2208881"/>
          <a:ext cx="10242330" cy="4444167"/>
        </p:xfrm>
        <a:graphic>
          <a:graphicData uri="http://schemas.openxmlformats.org/drawingml/2006/table">
            <a:tbl>
              <a:tblPr firstRow="1" firstCol="1" bandRow="1">
                <a:tableStyleId>{5C22544A-7EE6-4342-B048-85BDC9FD1C3A}</a:tableStyleId>
              </a:tblPr>
              <a:tblGrid>
                <a:gridCol w="1576551">
                  <a:extLst>
                    <a:ext uri="{9D8B030D-6E8A-4147-A177-3AD203B41FA5}">
                      <a16:colId xmlns:a16="http://schemas.microsoft.com/office/drawing/2014/main" val="3174182558"/>
                    </a:ext>
                  </a:extLst>
                </a:gridCol>
                <a:gridCol w="1718441">
                  <a:extLst>
                    <a:ext uri="{9D8B030D-6E8A-4147-A177-3AD203B41FA5}">
                      <a16:colId xmlns:a16="http://schemas.microsoft.com/office/drawing/2014/main" val="786088373"/>
                    </a:ext>
                  </a:extLst>
                </a:gridCol>
                <a:gridCol w="6947338">
                  <a:extLst>
                    <a:ext uri="{9D8B030D-6E8A-4147-A177-3AD203B41FA5}">
                      <a16:colId xmlns:a16="http://schemas.microsoft.com/office/drawing/2014/main" val="2739749795"/>
                    </a:ext>
                  </a:extLst>
                </a:gridCol>
              </a:tblGrid>
              <a:tr h="78258">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Country/Region</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Dominant Punishment Theory</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Key Features &amp; Legal Framework</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extLst>
                  <a:ext uri="{0D108BD9-81ED-4DB2-BD59-A6C34878D82A}">
                    <a16:rowId xmlns:a16="http://schemas.microsoft.com/office/drawing/2014/main" val="3911968888"/>
                  </a:ext>
                </a:extLst>
              </a:tr>
              <a:tr h="866716">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United States</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Retributive &amp; Deterrent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tc>
                  <a:txBody>
                    <a:bodyPr/>
                    <a:lstStyle/>
                    <a:p>
                      <a:pPr marL="0" marR="0" algn="just">
                        <a:lnSpc>
                          <a:spcPct val="150000"/>
                        </a:lnSpc>
                        <a:spcBef>
                          <a:spcPts val="0"/>
                        </a:spcBef>
                        <a:spcAft>
                          <a:spcPts val="800"/>
                        </a:spcAft>
                      </a:pPr>
                      <a:r>
                        <a:rPr lang="en-US" sz="1200" dirty="0">
                          <a:effectLst/>
                          <a:latin typeface="Times New Roman" panose="02020603050405020304" pitchFamily="18" charset="0"/>
                          <a:cs typeface="Times New Roman" panose="02020603050405020304" pitchFamily="18" charset="0"/>
                        </a:rPr>
                        <a:t>Harsh sentencing laws, including the death penalty, life imprisonment without parole, and three-strikes laws (such as California’s Three Strikes Law under the Violent Crime Control and Law Enforcement Act, 1994).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extLst>
                  <a:ext uri="{0D108BD9-81ED-4DB2-BD59-A6C34878D82A}">
                    <a16:rowId xmlns:a16="http://schemas.microsoft.com/office/drawing/2014/main" val="1682763906"/>
                  </a:ext>
                </a:extLst>
              </a:tr>
              <a:tr h="779110">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Scandinavian Countries</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tc>
                  <a:txBody>
                    <a:bodyPr/>
                    <a:lstStyle/>
                    <a:p>
                      <a:pPr marL="0" marR="0" algn="ctr">
                        <a:lnSpc>
                          <a:spcPct val="150000"/>
                        </a:lnSpc>
                        <a:spcBef>
                          <a:spcPts val="0"/>
                        </a:spcBef>
                        <a:spcAft>
                          <a:spcPts val="800"/>
                        </a:spcAft>
                      </a:pPr>
                      <a:r>
                        <a:rPr lang="en-US" sz="1200" dirty="0">
                          <a:effectLst/>
                          <a:latin typeface="Times New Roman" panose="02020603050405020304" pitchFamily="18" charset="0"/>
                          <a:cs typeface="Times New Roman" panose="02020603050405020304" pitchFamily="18" charset="0"/>
                        </a:rPr>
                        <a:t>Reformative</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tc>
                  <a:txBody>
                    <a:bodyPr/>
                    <a:lstStyle/>
                    <a:p>
                      <a:pPr marL="0" marR="0" algn="just">
                        <a:lnSpc>
                          <a:spcPct val="150000"/>
                        </a:lnSpc>
                        <a:spcBef>
                          <a:spcPts val="0"/>
                        </a:spcBef>
                        <a:spcAft>
                          <a:spcPts val="800"/>
                        </a:spcAft>
                      </a:pPr>
                      <a:r>
                        <a:rPr lang="en-US" sz="1200" dirty="0">
                          <a:effectLst/>
                          <a:latin typeface="Times New Roman" panose="02020603050405020304" pitchFamily="18" charset="0"/>
                          <a:cs typeface="Times New Roman" panose="02020603050405020304" pitchFamily="18" charset="0"/>
                        </a:rPr>
                        <a:t>Prioritizes rehabilitation over punishment, with reintegration programs and short prison sentences. Norway's Correctional Service Act prioritizes humane treatment, and open prisons such as </a:t>
                      </a:r>
                      <a:r>
                        <a:rPr lang="en-US" sz="1200" dirty="0" err="1">
                          <a:effectLst/>
                          <a:latin typeface="Times New Roman" panose="02020603050405020304" pitchFamily="18" charset="0"/>
                          <a:cs typeface="Times New Roman" panose="02020603050405020304" pitchFamily="18" charset="0"/>
                        </a:rPr>
                        <a:t>Bastøy</a:t>
                      </a:r>
                      <a:r>
                        <a:rPr lang="en-US" sz="1200" dirty="0">
                          <a:effectLst/>
                          <a:latin typeface="Times New Roman" panose="02020603050405020304" pitchFamily="18" charset="0"/>
                          <a:cs typeface="Times New Roman" panose="02020603050405020304" pitchFamily="18" charset="0"/>
                        </a:rPr>
                        <a:t> Prison offer vocational training.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extLst>
                  <a:ext uri="{0D108BD9-81ED-4DB2-BD59-A6C34878D82A}">
                    <a16:rowId xmlns:a16="http://schemas.microsoft.com/office/drawing/2014/main" val="2909290605"/>
                  </a:ext>
                </a:extLst>
              </a:tr>
              <a:tr h="779110">
                <a:tc>
                  <a:txBody>
                    <a:bodyPr/>
                    <a:lstStyle/>
                    <a:p>
                      <a:pPr marL="0" marR="0" algn="ctr">
                        <a:lnSpc>
                          <a:spcPct val="150000"/>
                        </a:lnSpc>
                        <a:spcBef>
                          <a:spcPts val="0"/>
                        </a:spcBef>
                        <a:spcAft>
                          <a:spcPts val="800"/>
                        </a:spcAft>
                      </a:pPr>
                      <a:r>
                        <a:rPr lang="en-US" sz="1200" dirty="0">
                          <a:effectLst/>
                          <a:latin typeface="Times New Roman" panose="02020603050405020304" pitchFamily="18" charset="0"/>
                          <a:cs typeface="Times New Roman" panose="02020603050405020304" pitchFamily="18" charset="0"/>
                        </a:rPr>
                        <a:t>India</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Mixed Approach</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tc>
                  <a:txBody>
                    <a:bodyPr/>
                    <a:lstStyle/>
                    <a:p>
                      <a:pPr marL="0" marR="0" algn="just">
                        <a:lnSpc>
                          <a:spcPct val="150000"/>
                        </a:lnSpc>
                        <a:spcBef>
                          <a:spcPts val="0"/>
                        </a:spcBef>
                        <a:spcAft>
                          <a:spcPts val="800"/>
                        </a:spcAft>
                      </a:pPr>
                      <a:r>
                        <a:rPr lang="en-US" sz="1200" dirty="0">
                          <a:effectLst/>
                          <a:latin typeface="Times New Roman" panose="02020603050405020304" pitchFamily="18" charset="0"/>
                          <a:cs typeface="Times New Roman" panose="02020603050405020304" pitchFamily="18" charset="0"/>
                        </a:rPr>
                        <a:t>Incorporates retributive, deterrent, and reformative theories. The Indian Penal Code (IPC), 1860, allows capital punishment in extreme cases (e.g., Section 302 IPC for murder). </a:t>
                      </a:r>
                      <a:r>
                        <a:rPr lang="en-US" sz="1200" dirty="0" err="1">
                          <a:effectLst/>
                          <a:latin typeface="Times New Roman" panose="02020603050405020304" pitchFamily="18" charset="0"/>
                          <a:cs typeface="Times New Roman" panose="02020603050405020304" pitchFamily="18" charset="0"/>
                        </a:rPr>
                        <a:t>Bachan</a:t>
                      </a:r>
                      <a:r>
                        <a:rPr lang="en-US" sz="1200" dirty="0">
                          <a:effectLst/>
                          <a:latin typeface="Times New Roman" panose="02020603050405020304" pitchFamily="18" charset="0"/>
                          <a:cs typeface="Times New Roman" panose="02020603050405020304" pitchFamily="18" charset="0"/>
                        </a:rPr>
                        <a:t> Singh v. State of Punjab (1980) established the "rarest of rare" doctrine for awarding the death penalty.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extLst>
                  <a:ext uri="{0D108BD9-81ED-4DB2-BD59-A6C34878D82A}">
                    <a16:rowId xmlns:a16="http://schemas.microsoft.com/office/drawing/2014/main" val="2818781707"/>
                  </a:ext>
                </a:extLst>
              </a:tr>
              <a:tr h="691503">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Japan</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tc>
                  <a:txBody>
                    <a:bodyPr/>
                    <a:lstStyle/>
                    <a:p>
                      <a:pPr marL="0" marR="0" algn="ctr">
                        <a:lnSpc>
                          <a:spcPct val="150000"/>
                        </a:lnSpc>
                        <a:spcBef>
                          <a:spcPts val="0"/>
                        </a:spcBef>
                        <a:spcAft>
                          <a:spcPts val="800"/>
                        </a:spcAft>
                      </a:pPr>
                      <a:r>
                        <a:rPr lang="en-US" sz="1200" dirty="0">
                          <a:effectLst/>
                          <a:latin typeface="Times New Roman" panose="02020603050405020304" pitchFamily="18" charset="0"/>
                          <a:cs typeface="Times New Roman" panose="02020603050405020304" pitchFamily="18" charset="0"/>
                        </a:rPr>
                        <a:t>Deterrent &amp; Reformative</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tc>
                  <a:txBody>
                    <a:bodyPr/>
                    <a:lstStyle/>
                    <a:p>
                      <a:pPr marL="0" marR="0" algn="just">
                        <a:lnSpc>
                          <a:spcPct val="150000"/>
                        </a:lnSpc>
                        <a:spcBef>
                          <a:spcPts val="0"/>
                        </a:spcBef>
                        <a:spcAft>
                          <a:spcPts val="800"/>
                        </a:spcAft>
                      </a:pPr>
                      <a:r>
                        <a:rPr lang="en-US" sz="1200" dirty="0">
                          <a:effectLst/>
                          <a:latin typeface="Times New Roman" panose="02020603050405020304" pitchFamily="18" charset="0"/>
                          <a:cs typeface="Times New Roman" panose="02020603050405020304" pitchFamily="18" charset="0"/>
                        </a:rPr>
                        <a:t>Maintains strict sentencing policies under the Penal Code of Japan, but also provides educational and vocational training. The Lay Judge System (2009) increased public participation in sentencing.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extLst>
                  <a:ext uri="{0D108BD9-81ED-4DB2-BD59-A6C34878D82A}">
                    <a16:rowId xmlns:a16="http://schemas.microsoft.com/office/drawing/2014/main" val="4221137132"/>
                  </a:ext>
                </a:extLst>
              </a:tr>
              <a:tr h="691503">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Germany</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tc>
                  <a:txBody>
                    <a:bodyPr/>
                    <a:lstStyle/>
                    <a:p>
                      <a:pPr marL="0" marR="0" algn="ctr">
                        <a:lnSpc>
                          <a:spcPct val="150000"/>
                        </a:lnSpc>
                        <a:spcBef>
                          <a:spcPts val="0"/>
                        </a:spcBef>
                        <a:spcAft>
                          <a:spcPts val="800"/>
                        </a:spcAft>
                      </a:pPr>
                      <a:r>
                        <a:rPr lang="en-US" sz="1200" dirty="0">
                          <a:effectLst/>
                          <a:latin typeface="Times New Roman" panose="02020603050405020304" pitchFamily="18" charset="0"/>
                          <a:cs typeface="Times New Roman" panose="02020603050405020304" pitchFamily="18" charset="0"/>
                        </a:rPr>
                        <a:t>Reformative &amp; Restorative</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tc>
                  <a:txBody>
                    <a:bodyPr/>
                    <a:lstStyle/>
                    <a:p>
                      <a:pPr marL="0" marR="0" algn="just">
                        <a:lnSpc>
                          <a:spcPct val="150000"/>
                        </a:lnSpc>
                        <a:spcBef>
                          <a:spcPts val="0"/>
                        </a:spcBef>
                        <a:spcAft>
                          <a:spcPts val="800"/>
                        </a:spcAft>
                      </a:pPr>
                      <a:r>
                        <a:rPr lang="en-US" sz="1200" dirty="0">
                          <a:effectLst/>
                          <a:latin typeface="Times New Roman" panose="02020603050405020304" pitchFamily="18" charset="0"/>
                          <a:cs typeface="Times New Roman" panose="02020603050405020304" pitchFamily="18" charset="0"/>
                        </a:rPr>
                        <a:t>Prioritizes rehabilitation with probation, psychological counseling, and victim-offender mediation under the German Penal Code (</a:t>
                      </a:r>
                      <a:r>
                        <a:rPr lang="en-US" sz="1200" dirty="0" err="1">
                          <a:effectLst/>
                          <a:latin typeface="Times New Roman" panose="02020603050405020304" pitchFamily="18" charset="0"/>
                          <a:cs typeface="Times New Roman" panose="02020603050405020304" pitchFamily="18" charset="0"/>
                        </a:rPr>
                        <a:t>Strafgesetzbuch</a:t>
                      </a:r>
                      <a:r>
                        <a:rPr lang="en-US" sz="1200" dirty="0">
                          <a:effectLst/>
                          <a:latin typeface="Times New Roman" panose="02020603050405020304" pitchFamily="18" charset="0"/>
                          <a:cs typeface="Times New Roman" panose="02020603050405020304" pitchFamily="18" charset="0"/>
                        </a:rPr>
                        <a:t>, </a:t>
                      </a:r>
                      <a:r>
                        <a:rPr lang="en-US" sz="1200" dirty="0" err="1">
                          <a:effectLst/>
                          <a:latin typeface="Times New Roman" panose="02020603050405020304" pitchFamily="18" charset="0"/>
                          <a:cs typeface="Times New Roman" panose="02020603050405020304" pitchFamily="18" charset="0"/>
                        </a:rPr>
                        <a:t>StGB</a:t>
                      </a:r>
                      <a:r>
                        <a:rPr lang="en-US" sz="1200" dirty="0">
                          <a:effectLst/>
                          <a:latin typeface="Times New Roman" panose="02020603050405020304" pitchFamily="18" charset="0"/>
                          <a:cs typeface="Times New Roman" panose="02020603050405020304" pitchFamily="18" charset="0"/>
                        </a:rPr>
                        <a:t>). In M (1997), a juvenile offender was given probation and therapy instead of imprisonment, illustrating Germany’s focus on reform rather than incarceration.</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1902" marR="21902" marT="0" marB="0"/>
                </a:tc>
                <a:extLst>
                  <a:ext uri="{0D108BD9-81ED-4DB2-BD59-A6C34878D82A}">
                    <a16:rowId xmlns:a16="http://schemas.microsoft.com/office/drawing/2014/main" val="297302073"/>
                  </a:ext>
                </a:extLst>
              </a:tr>
            </a:tbl>
          </a:graphicData>
        </a:graphic>
      </p:graphicFrame>
    </p:spTree>
    <p:extLst>
      <p:ext uri="{BB962C8B-B14F-4D97-AF65-F5344CB8AC3E}">
        <p14:creationId xmlns:p14="http://schemas.microsoft.com/office/powerpoint/2010/main" val="1471929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9B6DA4-5D6A-494B-A59C-2E1F49D9E303}"/>
              </a:ext>
            </a:extLst>
          </p:cNvPr>
          <p:cNvSpPr/>
          <p:nvPr/>
        </p:nvSpPr>
        <p:spPr>
          <a:xfrm>
            <a:off x="365234" y="123128"/>
            <a:ext cx="11461532" cy="1490729"/>
          </a:xfrm>
          <a:prstGeom prst="rect">
            <a:avLst/>
          </a:prstGeom>
        </p:spPr>
        <p:txBody>
          <a:bodyPr wrap="square">
            <a:spAutoFit/>
          </a:bodyPr>
          <a:lstStyle/>
          <a:p>
            <a:pPr marR="0" lvl="0" algn="ctr">
              <a:lnSpc>
                <a:spcPct val="150000"/>
              </a:lnSpc>
              <a:spcBef>
                <a:spcPts val="0"/>
              </a:spcBef>
              <a:spcAft>
                <a:spcPts val="800"/>
              </a:spcAft>
            </a:pPr>
            <a:r>
              <a:rPr lang="en-US" sz="3200" b="1" dirty="0">
                <a:latin typeface="Times New Roman" panose="02020603050405020304" pitchFamily="18" charset="0"/>
                <a:ea typeface="Calibri" panose="020F0502020204030204" pitchFamily="34" charset="0"/>
                <a:cs typeface="Mangal" panose="02040503050203030202" pitchFamily="18" charset="0"/>
              </a:rPr>
              <a:t>CHALLENGES AND REFORMS IN JUSTICE AND PUNISHMENT</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047F5F83-6A14-453E-BA16-C71D6AB39D47}"/>
              </a:ext>
            </a:extLst>
          </p:cNvPr>
          <p:cNvSpPr/>
          <p:nvPr/>
        </p:nvSpPr>
        <p:spPr>
          <a:xfrm>
            <a:off x="491358" y="1588221"/>
            <a:ext cx="11461532" cy="5023426"/>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Legal systems worldwide face challenges in applying punishment and administering justice due to outdated practices, inefficiencies, and evolving public attitudes. Key issues and potential reforms include:</a:t>
            </a:r>
          </a:p>
          <a:p>
            <a:pPr marL="800100" lvl="1" indent="-342900" algn="just">
              <a:lnSpc>
                <a:spcPct val="150000"/>
              </a:lnSpc>
              <a:spcAft>
                <a:spcPts val="800"/>
              </a:spcAft>
              <a:buFont typeface="+mj-lt"/>
              <a:buAutoNum type="arabicPeriod"/>
            </a:pPr>
            <a:r>
              <a:rPr lang="en-US" b="1" dirty="0">
                <a:latin typeface="Times New Roman" panose="02020603050405020304" pitchFamily="18" charset="0"/>
                <a:ea typeface="Calibri" panose="020F0502020204030204" pitchFamily="34" charset="0"/>
                <a:cs typeface="Times New Roman" panose="02020603050405020304" pitchFamily="18" charset="0"/>
              </a:rPr>
              <a:t>Balancing Rehabilitation and Retribution: </a:t>
            </a:r>
            <a:r>
              <a:rPr lang="en-US" dirty="0">
                <a:latin typeface="Times New Roman" panose="02020603050405020304" pitchFamily="18" charset="0"/>
                <a:ea typeface="Calibri" panose="020F0502020204030204" pitchFamily="34" charset="0"/>
                <a:cs typeface="Times New Roman" panose="02020603050405020304" pitchFamily="18" charset="0"/>
              </a:rPr>
              <a:t>Integrating rehabilitative and retributive justice can address the root causes of crime while ensuring public safety. Programs offering vocational training and counseling can reduce recidivism.</a:t>
            </a:r>
          </a:p>
          <a:p>
            <a:pPr marL="800100" lvl="1" indent="-342900" algn="just">
              <a:lnSpc>
                <a:spcPct val="150000"/>
              </a:lnSpc>
              <a:spcAft>
                <a:spcPts val="800"/>
              </a:spcAft>
              <a:buFont typeface="+mj-lt"/>
              <a:buAutoNum type="arabicPeriod"/>
            </a:pPr>
            <a:r>
              <a:rPr lang="en-US" b="1" dirty="0">
                <a:latin typeface="Times New Roman" panose="02020603050405020304" pitchFamily="18" charset="0"/>
                <a:ea typeface="Calibri" panose="020F0502020204030204" pitchFamily="34" charset="0"/>
                <a:cs typeface="Times New Roman" panose="02020603050405020304" pitchFamily="18" charset="0"/>
              </a:rPr>
              <a:t>Judicial Efficiency: </a:t>
            </a:r>
            <a:r>
              <a:rPr lang="en-US" dirty="0">
                <a:latin typeface="Times New Roman" panose="02020603050405020304" pitchFamily="18" charset="0"/>
                <a:ea typeface="Calibri" panose="020F0502020204030204" pitchFamily="34" charset="0"/>
                <a:cs typeface="Times New Roman" panose="02020603050405020304" pitchFamily="18" charset="0"/>
              </a:rPr>
              <a:t>Delays in the judicial process undermine public trust. Implementing digital court systems, improving case management, and utilizing AI for legal research can expedite justice delivery.</a:t>
            </a:r>
          </a:p>
          <a:p>
            <a:pPr marL="800100" lvl="1" indent="-342900" algn="just">
              <a:lnSpc>
                <a:spcPct val="150000"/>
              </a:lnSpc>
              <a:spcAft>
                <a:spcPts val="800"/>
              </a:spcAft>
              <a:buFont typeface="+mj-lt"/>
              <a:buAutoNum type="arabicPeriod"/>
            </a:pPr>
            <a:r>
              <a:rPr lang="en-US" b="1" dirty="0">
                <a:latin typeface="Times New Roman" panose="02020603050405020304" pitchFamily="18" charset="0"/>
                <a:ea typeface="Calibri" panose="020F0502020204030204" pitchFamily="34" charset="0"/>
                <a:cs typeface="Times New Roman" panose="02020603050405020304" pitchFamily="18" charset="0"/>
              </a:rPr>
              <a:t>Prison Reforms: </a:t>
            </a:r>
            <a:r>
              <a:rPr lang="en-US" dirty="0">
                <a:latin typeface="Times New Roman" panose="02020603050405020304" pitchFamily="18" charset="0"/>
                <a:ea typeface="Calibri" panose="020F0502020204030204" pitchFamily="34" charset="0"/>
                <a:cs typeface="Times New Roman" panose="02020603050405020304" pitchFamily="18" charset="0"/>
              </a:rPr>
              <a:t>Overcrowded prisons hinder rehabilitation. Alternatives like probation, community service, and improved prison conditions can enhance reintegration and reduce recidivism</a:t>
            </a:r>
          </a:p>
          <a:p>
            <a:pPr marL="800100" lvl="1" indent="-342900" algn="just">
              <a:lnSpc>
                <a:spcPct val="150000"/>
              </a:lnSpc>
              <a:spcAft>
                <a:spcPts val="800"/>
              </a:spcAft>
              <a:buFont typeface="+mj-lt"/>
              <a:buAutoNum type="arabicPeriod"/>
            </a:pPr>
            <a:r>
              <a:rPr lang="en-US" b="1" dirty="0">
                <a:latin typeface="Times New Roman" panose="02020603050405020304" pitchFamily="18" charset="0"/>
                <a:ea typeface="Calibri" panose="020F0502020204030204" pitchFamily="34" charset="0"/>
                <a:cs typeface="Times New Roman" panose="02020603050405020304" pitchFamily="18" charset="0"/>
              </a:rPr>
              <a:t>Victim Rights and Participation: </a:t>
            </a:r>
            <a:r>
              <a:rPr lang="en-US" dirty="0">
                <a:latin typeface="Times New Roman" panose="02020603050405020304" pitchFamily="18" charset="0"/>
                <a:ea typeface="Calibri" panose="020F0502020204030204" pitchFamily="34" charset="0"/>
                <a:cs typeface="Times New Roman" panose="02020603050405020304" pitchFamily="18" charset="0"/>
              </a:rPr>
              <a:t>Enhancing victim-focused strategies, such as restorative justice and compensation schemes, can empower victims and promote healing.</a:t>
            </a:r>
          </a:p>
        </p:txBody>
      </p:sp>
    </p:spTree>
    <p:extLst>
      <p:ext uri="{BB962C8B-B14F-4D97-AF65-F5344CB8AC3E}">
        <p14:creationId xmlns:p14="http://schemas.microsoft.com/office/powerpoint/2010/main" val="912541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31C95E9-8458-4146-AD81-06F4E511D5BF}"/>
              </a:ext>
            </a:extLst>
          </p:cNvPr>
          <p:cNvSpPr/>
          <p:nvPr/>
        </p:nvSpPr>
        <p:spPr>
          <a:xfrm>
            <a:off x="505810" y="485633"/>
            <a:ext cx="11366938"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CONCLUSION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B78B40A0-E9F5-4D31-A29A-2ED72CAF5B5A}"/>
              </a:ext>
            </a:extLst>
          </p:cNvPr>
          <p:cNvSpPr/>
          <p:nvPr/>
        </p:nvSpPr>
        <p:spPr>
          <a:xfrm>
            <a:off x="599089" y="1402615"/>
            <a:ext cx="11180379" cy="4613251"/>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 research indicates the importance of justice administration to social order maintenance and promotion of equity in legal systems.</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It stresses the requirement for a holistic approach that encompasses restorative, retributive, deterrent, and rehabilitative justice by examining the core elements of the legal system, police, and theories of punishment.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Efficient law enforcement bodies, ongoing legal reforms, and an impartial judiciary that ensures accessibility are all required for the effective administration of justice.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In addition, maintaining public confidence in the legal system relies on reducing recidivism and wrongful convictions.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Ultimately, a successful justice system enhances and vindicates society by punishing criminals but also rehabilitating and reintegrating them into society.</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271659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8F132E-E2B8-473A-9C9F-D6AEB817FF78}"/>
              </a:ext>
            </a:extLst>
          </p:cNvPr>
          <p:cNvSpPr/>
          <p:nvPr/>
        </p:nvSpPr>
        <p:spPr>
          <a:xfrm>
            <a:off x="730470" y="800943"/>
            <a:ext cx="10862441" cy="916982"/>
          </a:xfrm>
          <a:prstGeom prst="rect">
            <a:avLst/>
          </a:prstGeom>
        </p:spPr>
        <p:txBody>
          <a:bodyPr wrap="square">
            <a:spAutoFit/>
          </a:bodyPr>
          <a:lstStyle/>
          <a:p>
            <a:pPr algn="ctr">
              <a:lnSpc>
                <a:spcPct val="150000"/>
              </a:lnSpc>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REFERENCES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32E5CCB3-ED60-4EA6-AA1A-07E5E43EA6EB}"/>
              </a:ext>
            </a:extLst>
          </p:cNvPr>
          <p:cNvSpPr/>
          <p:nvPr/>
        </p:nvSpPr>
        <p:spPr>
          <a:xfrm>
            <a:off x="730470" y="1970173"/>
            <a:ext cx="11183008" cy="3884846"/>
          </a:xfrm>
          <a:prstGeom prst="rect">
            <a:avLst/>
          </a:prstGeom>
        </p:spPr>
        <p:txBody>
          <a:bodyPr wrap="square">
            <a:spAutoFit/>
          </a:bodyPr>
          <a:lstStyle/>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Azizi, A., Mir Khalili, S. S., &amp; Najafi </a:t>
            </a:r>
            <a:r>
              <a:rPr lang="en-US" dirty="0" err="1">
                <a:latin typeface="Times New Roman" panose="02020603050405020304" pitchFamily="18" charset="0"/>
                <a:ea typeface="Calibri" panose="020F0502020204030204" pitchFamily="34" charset="0"/>
                <a:cs typeface="Mangal" panose="02040503050203030202" pitchFamily="18" charset="0"/>
              </a:rPr>
              <a:t>Abrandabadi</a:t>
            </a:r>
            <a:r>
              <a:rPr lang="en-US" dirty="0">
                <a:latin typeface="Times New Roman" panose="02020603050405020304" pitchFamily="18" charset="0"/>
                <a:ea typeface="Calibri" panose="020F0502020204030204" pitchFamily="34" charset="0"/>
                <a:cs typeface="Mangal" panose="02040503050203030202" pitchFamily="18" charset="0"/>
              </a:rPr>
              <a:t>, A. H. (2022). Dignity-Based Punishment in the Democrat Model of Criminal Policy. Criminal Law Research, 13(1), 177-204.</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Banks, C. (2018). Criminal justice ethics: Theory and practice. Sage publications.</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err="1">
                <a:latin typeface="Times New Roman" panose="02020603050405020304" pitchFamily="18" charset="0"/>
                <a:ea typeface="Calibri" panose="020F0502020204030204" pitchFamily="34" charset="0"/>
                <a:cs typeface="Mangal" panose="02040503050203030202" pitchFamily="18" charset="0"/>
              </a:rPr>
              <a:t>Bronsther</a:t>
            </a:r>
            <a:r>
              <a:rPr lang="en-US" dirty="0">
                <a:latin typeface="Times New Roman" panose="02020603050405020304" pitchFamily="18" charset="0"/>
                <a:ea typeface="Calibri" panose="020F0502020204030204" pitchFamily="34" charset="0"/>
                <a:cs typeface="Mangal" panose="02040503050203030202" pitchFamily="18" charset="0"/>
              </a:rPr>
              <a:t>, J. (2021). The corrective justice theory of punishment. Virginia Law Review, 107(2), 227-279.</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Cragg, W. (2003). The practice of punishment: Towards a theory of restorative justice. Routledge.</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Daly, K., &amp; Stubbs, J. (2017). Feminist engagement with restorative justice. In Feminist Theories of Crime (pp. 503-522). Routledge.</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Easton, S., &amp; Piper, C. (2012). Sentencing and punishment: The quest for justice.</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202267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A1B5A44-72A5-4A52-A66D-5EBC1E88C62E}"/>
              </a:ext>
            </a:extLst>
          </p:cNvPr>
          <p:cNvSpPr/>
          <p:nvPr/>
        </p:nvSpPr>
        <p:spPr>
          <a:xfrm>
            <a:off x="4782082" y="2613977"/>
            <a:ext cx="2627835" cy="1234953"/>
          </a:xfrm>
          <a:prstGeom prst="rect">
            <a:avLst/>
          </a:prstGeom>
        </p:spPr>
        <p:txBody>
          <a:bodyPr wrap="none">
            <a:spAutoFit/>
          </a:bodyPr>
          <a:lstStyle/>
          <a:p>
            <a:pPr algn="just">
              <a:lnSpc>
                <a:spcPct val="150000"/>
              </a:lnSpc>
              <a:spcAft>
                <a:spcPts val="800"/>
              </a:spcAft>
            </a:pPr>
            <a:r>
              <a:rPr lang="en-US" sz="5400" dirty="0">
                <a:latin typeface="Brush Script MT" panose="03060802040406070304" pitchFamily="66" charset="0"/>
                <a:ea typeface="Calibri" panose="020F0502020204030204" pitchFamily="34" charset="0"/>
                <a:cs typeface="Mangal" panose="02040503050203030202" pitchFamily="18" charset="0"/>
              </a:rPr>
              <a:t>Thank You</a:t>
            </a:r>
            <a:endParaRPr lang="en-US" sz="5400" dirty="0">
              <a:effectLst/>
              <a:latin typeface="Brush Script MT" panose="03060802040406070304" pitchFamily="66"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91441441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32</TotalTime>
  <Words>1566</Words>
  <Application>Microsoft Office PowerPoint</Application>
  <PresentationFormat>Widescreen</PresentationFormat>
  <Paragraphs>76</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Brush Script MT</vt:lpstr>
      <vt:lpstr>Calibri</vt:lpstr>
      <vt:lpstr>Century Gothic</vt:lpstr>
      <vt:lpstr>Times New Roman</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33</cp:revision>
  <dcterms:created xsi:type="dcterms:W3CDTF">2025-02-25T05:54:26Z</dcterms:created>
  <dcterms:modified xsi:type="dcterms:W3CDTF">2025-03-20T10:20:29Z</dcterms:modified>
</cp:coreProperties>
</file>