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1098"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D630AE04-FC61-4489-9E8C-B7E4CAF69FBC}" type="datetimeFigureOut">
              <a:rPr lang="en-IN" smtClean="0"/>
              <a:t>22-01-2025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06E4EB-582D-4CA5-B6D9-329A5BB2042A}" type="slidenum">
              <a:rPr lang="en-IN" smtClean="0"/>
              <a:t>‹#›</a:t>
            </a:fld>
            <a:endParaRPr lang="en-IN"/>
          </a:p>
        </p:txBody>
      </p:sp>
    </p:spTree>
    <p:extLst>
      <p:ext uri="{BB962C8B-B14F-4D97-AF65-F5344CB8AC3E}">
        <p14:creationId xmlns:p14="http://schemas.microsoft.com/office/powerpoint/2010/main" val="34420779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D630AE04-FC61-4489-9E8C-B7E4CAF69FBC}" type="datetimeFigureOut">
              <a:rPr lang="en-IN" smtClean="0"/>
              <a:t>22-01-2025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06E4EB-582D-4CA5-B6D9-329A5BB2042A}" type="slidenum">
              <a:rPr lang="en-IN" smtClean="0"/>
              <a:t>‹#›</a:t>
            </a:fld>
            <a:endParaRPr lang="en-IN"/>
          </a:p>
        </p:txBody>
      </p:sp>
    </p:spTree>
    <p:extLst>
      <p:ext uri="{BB962C8B-B14F-4D97-AF65-F5344CB8AC3E}">
        <p14:creationId xmlns:p14="http://schemas.microsoft.com/office/powerpoint/2010/main" val="3951986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630AE04-FC61-4489-9E8C-B7E4CAF69FBC}" type="datetimeFigureOut">
              <a:rPr lang="en-IN" smtClean="0"/>
              <a:t>22-01-2025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06E4EB-582D-4CA5-B6D9-329A5BB2042A}" type="slidenum">
              <a:rPr lang="en-IN" smtClean="0"/>
              <a:t>‹#›</a:t>
            </a:fld>
            <a:endParaRPr lang="en-IN"/>
          </a:p>
        </p:txBody>
      </p:sp>
    </p:spTree>
    <p:extLst>
      <p:ext uri="{BB962C8B-B14F-4D97-AF65-F5344CB8AC3E}">
        <p14:creationId xmlns:p14="http://schemas.microsoft.com/office/powerpoint/2010/main" val="42469834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p>
            <a:fld id="{D630AE04-FC61-4489-9E8C-B7E4CAF69FBC}" type="datetimeFigureOut">
              <a:rPr lang="en-IN" smtClean="0"/>
              <a:t>22-01-2025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206E4EB-582D-4CA5-B6D9-329A5BB2042A}" type="slidenum">
              <a:rPr lang="en-IN" smtClean="0"/>
              <a:t>‹#›</a:t>
            </a:fld>
            <a:endParaRPr lang="en-IN"/>
          </a:p>
        </p:txBody>
      </p:sp>
    </p:spTree>
    <p:extLst>
      <p:ext uri="{BB962C8B-B14F-4D97-AF65-F5344CB8AC3E}">
        <p14:creationId xmlns:p14="http://schemas.microsoft.com/office/powerpoint/2010/main" val="3624974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p>
            <a:fld id="{D630AE04-FC61-4489-9E8C-B7E4CAF69FBC}" type="datetimeFigureOut">
              <a:rPr lang="en-IN" smtClean="0"/>
              <a:t>22-01-2025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206E4EB-582D-4CA5-B6D9-329A5BB2042A}" type="slidenum">
              <a:rPr lang="en-IN" smtClean="0"/>
              <a:t>‹#›</a:t>
            </a:fld>
            <a:endParaRPr lang="en-IN"/>
          </a:p>
        </p:txBody>
      </p:sp>
    </p:spTree>
    <p:extLst>
      <p:ext uri="{BB962C8B-B14F-4D97-AF65-F5344CB8AC3E}">
        <p14:creationId xmlns:p14="http://schemas.microsoft.com/office/powerpoint/2010/main" val="1612153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p>
            <a:fld id="{D630AE04-FC61-4489-9E8C-B7E4CAF69FBC}" type="datetimeFigureOut">
              <a:rPr lang="en-IN" smtClean="0"/>
              <a:t>22-01-2025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206E4EB-582D-4CA5-B6D9-329A5BB2042A}" type="slidenum">
              <a:rPr lang="en-IN" smtClean="0"/>
              <a:t>‹#›</a:t>
            </a:fld>
            <a:endParaRPr lang="en-IN"/>
          </a:p>
        </p:txBody>
      </p:sp>
    </p:spTree>
    <p:extLst>
      <p:ext uri="{BB962C8B-B14F-4D97-AF65-F5344CB8AC3E}">
        <p14:creationId xmlns:p14="http://schemas.microsoft.com/office/powerpoint/2010/main" val="1601672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30AE04-FC61-4489-9E8C-B7E4CAF69FBC}" type="datetimeFigureOut">
              <a:rPr lang="en-IN" smtClean="0"/>
              <a:t>22-01-2025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206E4EB-582D-4CA5-B6D9-329A5BB2042A}" type="slidenum">
              <a:rPr lang="en-IN" smtClean="0"/>
              <a:t>‹#›</a:t>
            </a:fld>
            <a:endParaRPr lang="en-IN"/>
          </a:p>
        </p:txBody>
      </p:sp>
    </p:spTree>
    <p:extLst>
      <p:ext uri="{BB962C8B-B14F-4D97-AF65-F5344CB8AC3E}">
        <p14:creationId xmlns:p14="http://schemas.microsoft.com/office/powerpoint/2010/main" val="41487110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30AE04-FC61-4489-9E8C-B7E4CAF69FBC}" type="datetimeFigureOut">
              <a:rPr lang="en-IN" smtClean="0"/>
              <a:t>22-01-2025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206E4EB-582D-4CA5-B6D9-329A5BB2042A}" type="slidenum">
              <a:rPr lang="en-IN" smtClean="0"/>
              <a:t>‹#›</a:t>
            </a:fld>
            <a:endParaRPr lang="en-IN"/>
          </a:p>
        </p:txBody>
      </p:sp>
    </p:spTree>
    <p:extLst>
      <p:ext uri="{BB962C8B-B14F-4D97-AF65-F5344CB8AC3E}">
        <p14:creationId xmlns:p14="http://schemas.microsoft.com/office/powerpoint/2010/main" val="22097290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30AE04-FC61-4489-9E8C-B7E4CAF69FBC}" type="datetimeFigureOut">
              <a:rPr lang="en-IN" smtClean="0"/>
              <a:t>22-01-2025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206E4EB-582D-4CA5-B6D9-329A5BB2042A}" type="slidenum">
              <a:rPr lang="en-IN" smtClean="0"/>
              <a:t>‹#›</a:t>
            </a:fld>
            <a:endParaRPr lang="en-IN"/>
          </a:p>
        </p:txBody>
      </p:sp>
    </p:spTree>
    <p:extLst>
      <p:ext uri="{BB962C8B-B14F-4D97-AF65-F5344CB8AC3E}">
        <p14:creationId xmlns:p14="http://schemas.microsoft.com/office/powerpoint/2010/main" val="1382862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D630AE04-FC61-4489-9E8C-B7E4CAF69FBC}" type="datetimeFigureOut">
              <a:rPr lang="en-IN" smtClean="0"/>
              <a:t>22-01-2025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06E4EB-582D-4CA5-B6D9-329A5BB2042A}" type="slidenum">
              <a:rPr lang="en-IN" smtClean="0"/>
              <a:t>‹#›</a:t>
            </a:fld>
            <a:endParaRPr lang="en-IN"/>
          </a:p>
        </p:txBody>
      </p:sp>
    </p:spTree>
    <p:extLst>
      <p:ext uri="{BB962C8B-B14F-4D97-AF65-F5344CB8AC3E}">
        <p14:creationId xmlns:p14="http://schemas.microsoft.com/office/powerpoint/2010/main" val="13921660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D630AE04-FC61-4489-9E8C-B7E4CAF69FBC}" type="datetimeFigureOut">
              <a:rPr lang="en-IN" smtClean="0"/>
              <a:t>22-01-2025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06E4EB-582D-4CA5-B6D9-329A5BB2042A}" type="slidenum">
              <a:rPr lang="en-IN" smtClean="0"/>
              <a:t>‹#›</a:t>
            </a:fld>
            <a:endParaRPr lang="en-IN"/>
          </a:p>
        </p:txBody>
      </p:sp>
    </p:spTree>
    <p:extLst>
      <p:ext uri="{BB962C8B-B14F-4D97-AF65-F5344CB8AC3E}">
        <p14:creationId xmlns:p14="http://schemas.microsoft.com/office/powerpoint/2010/main" val="20794115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30AE04-FC61-4489-9E8C-B7E4CAF69FBC}" type="datetimeFigureOut">
              <a:rPr lang="en-IN" smtClean="0"/>
              <a:t>22-01-2025</a:t>
            </a:fld>
            <a:endParaRPr lang="en-I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06E4EB-582D-4CA5-B6D9-329A5BB2042A}" type="slidenum">
              <a:rPr lang="en-IN" smtClean="0"/>
              <a:t>‹#›</a:t>
            </a:fld>
            <a:endParaRPr lang="en-IN"/>
          </a:p>
        </p:txBody>
      </p:sp>
    </p:spTree>
    <p:extLst>
      <p:ext uri="{BB962C8B-B14F-4D97-AF65-F5344CB8AC3E}">
        <p14:creationId xmlns:p14="http://schemas.microsoft.com/office/powerpoint/2010/main" val="20245826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016"/>
            <a:ext cx="9144000" cy="684398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685800" y="1124745"/>
            <a:ext cx="8206680" cy="1800199"/>
          </a:xfrm>
        </p:spPr>
        <p:txBody>
          <a:bodyPr>
            <a:normAutofit fontScale="90000"/>
          </a:bodyPr>
          <a:lstStyle/>
          <a:p>
            <a:r>
              <a:rPr lang="en-IN" b="1" dirty="0">
                <a:latin typeface="Times New Roman" pitchFamily="18" charset="0"/>
                <a:cs typeface="Times New Roman" pitchFamily="18" charset="0"/>
              </a:rPr>
              <a:t>IMPACT ON PERSONAL LIBERTY OF WOMEN IN INDIA</a:t>
            </a:r>
            <a:endParaRPr lang="en-IN" dirty="0">
              <a:latin typeface="Times New Roman" pitchFamily="18" charset="0"/>
              <a:cs typeface="Times New Roman" pitchFamily="18" charset="0"/>
            </a:endParaRPr>
          </a:p>
        </p:txBody>
      </p:sp>
      <p:sp>
        <p:nvSpPr>
          <p:cNvPr id="3" name="Subtitle 2"/>
          <p:cNvSpPr>
            <a:spLocks noGrp="1"/>
          </p:cNvSpPr>
          <p:nvPr>
            <p:ph type="subTitle" idx="1"/>
          </p:nvPr>
        </p:nvSpPr>
        <p:spPr>
          <a:xfrm>
            <a:off x="4067944" y="3789040"/>
            <a:ext cx="4640560" cy="1656184"/>
          </a:xfrm>
        </p:spPr>
        <p:txBody>
          <a:bodyPr>
            <a:normAutofit fontScale="55000" lnSpcReduction="20000"/>
          </a:bodyPr>
          <a:lstStyle/>
          <a:p>
            <a:r>
              <a:rPr lang="en-IN" b="1" dirty="0" smtClean="0">
                <a:solidFill>
                  <a:schemeClr val="tx1">
                    <a:lumMod val="95000"/>
                    <a:lumOff val="5000"/>
                  </a:schemeClr>
                </a:solidFill>
                <a:latin typeface="Times New Roman" pitchFamily="18" charset="0"/>
                <a:cs typeface="Times New Roman" pitchFamily="18" charset="0"/>
              </a:rPr>
              <a:t>DR.BIJAY KUMAR YADAV</a:t>
            </a:r>
          </a:p>
          <a:p>
            <a:r>
              <a:rPr lang="en-IN" b="1" dirty="0" smtClean="0">
                <a:solidFill>
                  <a:schemeClr val="tx1">
                    <a:lumMod val="95000"/>
                    <a:lumOff val="5000"/>
                  </a:schemeClr>
                </a:solidFill>
                <a:latin typeface="Times New Roman" pitchFamily="18" charset="0"/>
                <a:cs typeface="Times New Roman" pitchFamily="18" charset="0"/>
              </a:rPr>
              <a:t>                                                                                                                ASSOCIATE PROFESSOR LAW</a:t>
            </a:r>
          </a:p>
          <a:p>
            <a:r>
              <a:rPr lang="en-IN" b="1" dirty="0" smtClean="0">
                <a:solidFill>
                  <a:schemeClr val="tx1">
                    <a:lumMod val="95000"/>
                    <a:lumOff val="5000"/>
                  </a:schemeClr>
                </a:solidFill>
                <a:latin typeface="Times New Roman" pitchFamily="18" charset="0"/>
                <a:cs typeface="Times New Roman" pitchFamily="18" charset="0"/>
              </a:rPr>
              <a:t>                                                                               GITARATTAN INTERNATIONAL BUSINESS SCHOOL</a:t>
            </a:r>
          </a:p>
          <a:p>
            <a:endParaRPr lang="en-IN" dirty="0"/>
          </a:p>
        </p:txBody>
      </p:sp>
      <p:sp>
        <p:nvSpPr>
          <p:cNvPr id="4" name="AutoShape 2" descr="Pastel green shapes free PPT background - SlidesCorne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sp>
        <p:nvSpPr>
          <p:cNvPr id="5" name="AutoShape 4" descr="Pastel green shapes free PPT background - SlidesCorne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spTree>
    <p:extLst>
      <p:ext uri="{BB962C8B-B14F-4D97-AF65-F5344CB8AC3E}">
        <p14:creationId xmlns:p14="http://schemas.microsoft.com/office/powerpoint/2010/main" val="8279051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016"/>
            <a:ext cx="9144000" cy="684398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274638"/>
            <a:ext cx="8229600" cy="490066"/>
          </a:xfrm>
        </p:spPr>
        <p:txBody>
          <a:bodyPr>
            <a:normAutofit fontScale="90000"/>
          </a:bodyPr>
          <a:lstStyle/>
          <a:p>
            <a:r>
              <a:rPr lang="en-IN" sz="4000" b="1" dirty="0" smtClean="0">
                <a:latin typeface="Times New Roman" pitchFamily="18" charset="0"/>
                <a:cs typeface="Times New Roman" pitchFamily="18" charset="0"/>
              </a:rPr>
              <a:t>INTRODUCTION</a:t>
            </a:r>
            <a:endParaRPr lang="en-IN"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79512" y="1268760"/>
            <a:ext cx="8856984" cy="5400600"/>
          </a:xfrm>
        </p:spPr>
        <p:txBody>
          <a:bodyPr>
            <a:normAutofit/>
          </a:bodyPr>
          <a:lstStyle/>
          <a:p>
            <a:pPr algn="just">
              <a:lnSpc>
                <a:spcPct val="150000"/>
              </a:lnSpc>
            </a:pPr>
            <a:r>
              <a:rPr lang="en-IN" sz="1800" dirty="0">
                <a:latin typeface="Times New Roman" pitchFamily="18" charset="0"/>
                <a:cs typeface="Times New Roman" pitchFamily="18" charset="0"/>
              </a:rPr>
              <a:t>Personal liberty, a cornerstone of any democratic society, signifies an individual's freedom to act according to their will within the confines of the law.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In </a:t>
            </a:r>
            <a:r>
              <a:rPr lang="en-IN" sz="1800" dirty="0">
                <a:latin typeface="Times New Roman" pitchFamily="18" charset="0"/>
                <a:cs typeface="Times New Roman" pitchFamily="18" charset="0"/>
              </a:rPr>
              <a:t>India, personal liberty is constitutionally protected under </a:t>
            </a:r>
            <a:r>
              <a:rPr lang="en-IN" sz="1800" b="1" dirty="0">
                <a:latin typeface="Times New Roman" pitchFamily="18" charset="0"/>
                <a:cs typeface="Times New Roman" pitchFamily="18" charset="0"/>
              </a:rPr>
              <a:t>Article 21</a:t>
            </a:r>
            <a:r>
              <a:rPr lang="en-IN" sz="1800" dirty="0">
                <a:latin typeface="Times New Roman" pitchFamily="18" charset="0"/>
                <a:cs typeface="Times New Roman" pitchFamily="18" charset="0"/>
              </a:rPr>
              <a:t> of the Indian Constitution, which guarantees the right to life and personal liberty. However, the evolving socio-political landscape, legal challenges, and societal norms have led to significant debates over the extent and limitations of this liberty.</a:t>
            </a:r>
          </a:p>
          <a:p>
            <a:pPr algn="just">
              <a:lnSpc>
                <a:spcPct val="150000"/>
              </a:lnSpc>
            </a:pPr>
            <a:r>
              <a:rPr lang="en-IN" sz="1800" dirty="0">
                <a:latin typeface="Times New Roman" pitchFamily="18" charset="0"/>
                <a:cs typeface="Times New Roman" pitchFamily="18" charset="0"/>
              </a:rPr>
              <a:t>Personal liberty is a cornerstone of democratic societies, representing the autonomy and freedom of individuals to make choices that govern their lives.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In </a:t>
            </a:r>
            <a:r>
              <a:rPr lang="en-IN" sz="1800" dirty="0">
                <a:latin typeface="Times New Roman" pitchFamily="18" charset="0"/>
                <a:cs typeface="Times New Roman" pitchFamily="18" charset="0"/>
              </a:rPr>
              <a:t>India, where the constitutional framework guarantees equality and liberty to all, the question of personal liberty for women is both legally significant and socially transformative. Despite progressive legal measures, women in India often face systemic and societal challenges that curtail their personal freedoms.</a:t>
            </a:r>
          </a:p>
          <a:p>
            <a:endParaRPr lang="en-IN" dirty="0"/>
          </a:p>
        </p:txBody>
      </p:sp>
      <p:sp>
        <p:nvSpPr>
          <p:cNvPr id="4" name="AutoShape 2" descr="Pastel green shapes free PPT background - SlidesCorne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spTree>
    <p:extLst>
      <p:ext uri="{BB962C8B-B14F-4D97-AF65-F5344CB8AC3E}">
        <p14:creationId xmlns:p14="http://schemas.microsoft.com/office/powerpoint/2010/main" val="42252556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016"/>
            <a:ext cx="9144000" cy="684398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67544" y="116632"/>
            <a:ext cx="8229600" cy="634082"/>
          </a:xfrm>
        </p:spPr>
        <p:txBody>
          <a:bodyPr>
            <a:noAutofit/>
          </a:bodyPr>
          <a:lstStyle/>
          <a:p>
            <a:r>
              <a:rPr lang="en-IN" sz="4000" b="1" dirty="0" smtClean="0">
                <a:latin typeface="Times New Roman" pitchFamily="18" charset="0"/>
                <a:cs typeface="Times New Roman" pitchFamily="18" charset="0"/>
              </a:rPr>
              <a:t>BOOK REVIEW</a:t>
            </a:r>
            <a:endParaRPr lang="en-IN"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07504" y="1124744"/>
            <a:ext cx="8928992" cy="5544616"/>
          </a:xfrm>
        </p:spPr>
        <p:txBody>
          <a:bodyPr>
            <a:normAutofit fontScale="47500" lnSpcReduction="20000"/>
          </a:bodyPr>
          <a:lstStyle/>
          <a:p>
            <a:pPr marL="0" indent="0" algn="just">
              <a:lnSpc>
                <a:spcPct val="170000"/>
              </a:lnSpc>
              <a:buNone/>
            </a:pPr>
            <a:r>
              <a:rPr lang="en-IN" sz="3800" b="1" dirty="0">
                <a:latin typeface="Times New Roman" pitchFamily="18" charset="0"/>
                <a:cs typeface="Times New Roman" pitchFamily="18" charset="0"/>
              </a:rPr>
              <a:t>1. Law, Justice, and Gender: The Politics of Women's Rights in India by </a:t>
            </a:r>
            <a:r>
              <a:rPr lang="en-IN" sz="3800" b="1" dirty="0" err="1">
                <a:latin typeface="Times New Roman" pitchFamily="18" charset="0"/>
                <a:cs typeface="Times New Roman" pitchFamily="18" charset="0"/>
              </a:rPr>
              <a:t>Flavia</a:t>
            </a:r>
            <a:r>
              <a:rPr lang="en-IN" sz="3800" b="1" dirty="0">
                <a:latin typeface="Times New Roman" pitchFamily="18" charset="0"/>
                <a:cs typeface="Times New Roman" pitchFamily="18" charset="0"/>
              </a:rPr>
              <a:t> Agnes</a:t>
            </a:r>
          </a:p>
          <a:p>
            <a:pPr marL="0" indent="0" algn="just">
              <a:lnSpc>
                <a:spcPct val="170000"/>
              </a:lnSpc>
              <a:buNone/>
            </a:pPr>
            <a:r>
              <a:rPr lang="en-IN" sz="3800" dirty="0" err="1">
                <a:latin typeface="Times New Roman" pitchFamily="18" charset="0"/>
                <a:cs typeface="Times New Roman" pitchFamily="18" charset="0"/>
              </a:rPr>
              <a:t>Flavia</a:t>
            </a:r>
            <a:r>
              <a:rPr lang="en-IN" sz="3800" dirty="0">
                <a:latin typeface="Times New Roman" pitchFamily="18" charset="0"/>
                <a:cs typeface="Times New Roman" pitchFamily="18" charset="0"/>
              </a:rPr>
              <a:t> Agnes critically examines the legal system’s role in shaping women’s rights in India. The book unpacks how patriarchal values persist in the legal framework, even as progressive laws aim to protect women. It provides in-depth case studies and challenges the gap between legal theory and implementation. While the legal terminology may be dense, its insights into systemic issues make it a must-read for anyone studying gender justice in India.</a:t>
            </a:r>
          </a:p>
          <a:p>
            <a:pPr marL="0" indent="0" algn="just">
              <a:lnSpc>
                <a:spcPct val="170000"/>
              </a:lnSpc>
              <a:buNone/>
            </a:pPr>
            <a:r>
              <a:rPr lang="en-IN" sz="3800" b="1" dirty="0">
                <a:latin typeface="Times New Roman" pitchFamily="18" charset="0"/>
                <a:cs typeface="Times New Roman" pitchFamily="18" charset="0"/>
              </a:rPr>
              <a:t>2. Gendering Caste Through a Feminist Lens by Uma </a:t>
            </a:r>
            <a:r>
              <a:rPr lang="en-IN" sz="3800" b="1" dirty="0" err="1">
                <a:latin typeface="Times New Roman" pitchFamily="18" charset="0"/>
                <a:cs typeface="Times New Roman" pitchFamily="18" charset="0"/>
              </a:rPr>
              <a:t>Chakravarti</a:t>
            </a:r>
            <a:endParaRPr lang="en-IN" sz="3800" b="1" dirty="0">
              <a:latin typeface="Times New Roman" pitchFamily="18" charset="0"/>
              <a:cs typeface="Times New Roman" pitchFamily="18" charset="0"/>
            </a:endParaRPr>
          </a:p>
          <a:p>
            <a:pPr marL="0" indent="0" algn="just">
              <a:lnSpc>
                <a:spcPct val="170000"/>
              </a:lnSpc>
              <a:buNone/>
            </a:pPr>
            <a:r>
              <a:rPr lang="en-IN" sz="3800" dirty="0">
                <a:latin typeface="Times New Roman" pitchFamily="18" charset="0"/>
                <a:cs typeface="Times New Roman" pitchFamily="18" charset="0"/>
              </a:rPr>
              <a:t>This book highlights the intersection of caste and gender in India, emphasizing how the caste system reinforces patriarchal control over women's lives. </a:t>
            </a:r>
            <a:r>
              <a:rPr lang="en-IN" sz="3800" dirty="0" err="1">
                <a:latin typeface="Times New Roman" pitchFamily="18" charset="0"/>
                <a:cs typeface="Times New Roman" pitchFamily="18" charset="0"/>
              </a:rPr>
              <a:t>Chakravarti</a:t>
            </a:r>
            <a:r>
              <a:rPr lang="en-IN" sz="3800" dirty="0">
                <a:latin typeface="Times New Roman" pitchFamily="18" charset="0"/>
                <a:cs typeface="Times New Roman" pitchFamily="18" charset="0"/>
              </a:rPr>
              <a:t> provides historical and cultural analyses, making the work a crucial read for understanding how structural inequalities limit women’s autonomy. Its concise yet impactful narrative makes it accessible for general readers and scholars alike.</a:t>
            </a:r>
          </a:p>
          <a:p>
            <a:pPr marL="0" indent="0">
              <a:buNone/>
            </a:pPr>
            <a:endParaRPr lang="en-IN" dirty="0"/>
          </a:p>
        </p:txBody>
      </p:sp>
    </p:spTree>
    <p:extLst>
      <p:ext uri="{BB962C8B-B14F-4D97-AF65-F5344CB8AC3E}">
        <p14:creationId xmlns:p14="http://schemas.microsoft.com/office/powerpoint/2010/main" val="21836560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016"/>
            <a:ext cx="9144000" cy="684398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107504" y="188640"/>
            <a:ext cx="8856984" cy="6480720"/>
          </a:xfrm>
        </p:spPr>
        <p:txBody>
          <a:bodyPr>
            <a:normAutofit lnSpcReduction="10000"/>
          </a:bodyPr>
          <a:lstStyle/>
          <a:p>
            <a:pPr marL="0" indent="0">
              <a:buNone/>
            </a:pPr>
            <a:r>
              <a:rPr lang="en-IN" sz="1800" b="1" dirty="0" smtClean="0">
                <a:latin typeface="Times New Roman" pitchFamily="18" charset="0"/>
                <a:cs typeface="Times New Roman" pitchFamily="18" charset="0"/>
              </a:rPr>
              <a:t>1. Constitutional Safeguards</a:t>
            </a:r>
          </a:p>
          <a:p>
            <a:pPr marL="0" indent="0" algn="just">
              <a:lnSpc>
                <a:spcPct val="150000"/>
              </a:lnSpc>
              <a:buNone/>
            </a:pPr>
            <a:r>
              <a:rPr lang="en-IN" sz="1800" dirty="0" smtClean="0">
                <a:latin typeface="Times New Roman" pitchFamily="18" charset="0"/>
                <a:cs typeface="Times New Roman" pitchFamily="18" charset="0"/>
              </a:rPr>
              <a:t>India's </a:t>
            </a:r>
            <a:r>
              <a:rPr lang="en-IN" sz="1800" dirty="0">
                <a:latin typeface="Times New Roman" pitchFamily="18" charset="0"/>
                <a:cs typeface="Times New Roman" pitchFamily="18" charset="0"/>
              </a:rPr>
              <a:t>Constitution provides a robust framework to protect personal liberty:</a:t>
            </a:r>
          </a:p>
          <a:p>
            <a:pPr marL="0" indent="0" algn="just">
              <a:lnSpc>
                <a:spcPct val="150000"/>
              </a:lnSpc>
              <a:buNone/>
            </a:pPr>
            <a:r>
              <a:rPr lang="en-IN" sz="1800" b="1" dirty="0">
                <a:latin typeface="Times New Roman" pitchFamily="18" charset="0"/>
                <a:cs typeface="Times New Roman" pitchFamily="18" charset="0"/>
              </a:rPr>
              <a:t>Article 21</a:t>
            </a:r>
            <a:r>
              <a:rPr lang="en-IN" sz="1800" dirty="0">
                <a:latin typeface="Times New Roman" pitchFamily="18" charset="0"/>
                <a:cs typeface="Times New Roman" pitchFamily="18" charset="0"/>
              </a:rPr>
              <a:t>: It ensures that no person shall be deprived of life or personal liberty except according to a procedure established by law.</a:t>
            </a:r>
          </a:p>
          <a:p>
            <a:pPr marL="0" indent="0" algn="just">
              <a:lnSpc>
                <a:spcPct val="150000"/>
              </a:lnSpc>
              <a:buNone/>
            </a:pPr>
            <a:r>
              <a:rPr lang="en-IN" sz="1800" b="1" dirty="0">
                <a:latin typeface="Times New Roman" pitchFamily="18" charset="0"/>
                <a:cs typeface="Times New Roman" pitchFamily="18" charset="0"/>
              </a:rPr>
              <a:t>Fundamental Rights</a:t>
            </a:r>
            <a:r>
              <a:rPr lang="en-IN" sz="1800" dirty="0">
                <a:latin typeface="Times New Roman" pitchFamily="18" charset="0"/>
                <a:cs typeface="Times New Roman" pitchFamily="18" charset="0"/>
              </a:rPr>
              <a:t>: Articles 19 and 22 supplement personal liberty by ensuring freedoms like speech, assembly, and protection against arbitrary detention.</a:t>
            </a:r>
          </a:p>
          <a:p>
            <a:pPr marL="0" indent="0" algn="just">
              <a:lnSpc>
                <a:spcPct val="150000"/>
              </a:lnSpc>
              <a:buNone/>
            </a:pPr>
            <a:r>
              <a:rPr lang="en-IN" sz="1800" dirty="0">
                <a:latin typeface="Times New Roman" pitchFamily="18" charset="0"/>
                <a:cs typeface="Times New Roman" pitchFamily="18" charset="0"/>
              </a:rPr>
              <a:t>However, these rights are subject to reasonable restrictions, which sometimes lead to controversies over their interpretation and application.</a:t>
            </a:r>
          </a:p>
          <a:p>
            <a:pPr marL="0" indent="0" algn="just">
              <a:lnSpc>
                <a:spcPct val="150000"/>
              </a:lnSpc>
              <a:buNone/>
            </a:pPr>
            <a:r>
              <a:rPr lang="en-IN" sz="1800" b="1" dirty="0">
                <a:latin typeface="Times New Roman" pitchFamily="18" charset="0"/>
                <a:cs typeface="Times New Roman" pitchFamily="18" charset="0"/>
              </a:rPr>
              <a:t>2. Judicial Interpretations</a:t>
            </a:r>
            <a:endParaRPr lang="en-IN" sz="1800" dirty="0">
              <a:latin typeface="Times New Roman" pitchFamily="18" charset="0"/>
              <a:cs typeface="Times New Roman" pitchFamily="18" charset="0"/>
            </a:endParaRPr>
          </a:p>
          <a:p>
            <a:pPr marL="0" indent="0" algn="just">
              <a:lnSpc>
                <a:spcPct val="150000"/>
              </a:lnSpc>
              <a:buNone/>
            </a:pPr>
            <a:r>
              <a:rPr lang="en-IN" sz="1800" dirty="0">
                <a:latin typeface="Times New Roman" pitchFamily="18" charset="0"/>
                <a:cs typeface="Times New Roman" pitchFamily="18" charset="0"/>
              </a:rPr>
              <a:t>The judiciary has played a crucial role in expanding the scope of personal liberty:</a:t>
            </a:r>
          </a:p>
          <a:p>
            <a:pPr marL="0" indent="0" algn="just">
              <a:lnSpc>
                <a:spcPct val="150000"/>
              </a:lnSpc>
              <a:buNone/>
            </a:pPr>
            <a:r>
              <a:rPr lang="en-IN" sz="1800" b="1" dirty="0" err="1">
                <a:latin typeface="Times New Roman" pitchFamily="18" charset="0"/>
                <a:cs typeface="Times New Roman" pitchFamily="18" charset="0"/>
              </a:rPr>
              <a:t>Maneka</a:t>
            </a:r>
            <a:r>
              <a:rPr lang="en-IN" sz="1800" b="1" dirty="0">
                <a:latin typeface="Times New Roman" pitchFamily="18" charset="0"/>
                <a:cs typeface="Times New Roman" pitchFamily="18" charset="0"/>
              </a:rPr>
              <a:t> Gandhi v. Union of India (1978)</a:t>
            </a:r>
            <a:r>
              <a:rPr lang="en-IN" sz="1800" dirty="0">
                <a:latin typeface="Times New Roman" pitchFamily="18" charset="0"/>
                <a:cs typeface="Times New Roman" pitchFamily="18" charset="0"/>
              </a:rPr>
              <a:t>: The Supreme Court ruled that the "procedure established by law" must be just, fair, and reasonable.</a:t>
            </a:r>
          </a:p>
          <a:p>
            <a:pPr marL="0" indent="0" algn="just">
              <a:lnSpc>
                <a:spcPct val="150000"/>
              </a:lnSpc>
              <a:buNone/>
            </a:pPr>
            <a:r>
              <a:rPr lang="en-IN" sz="1800" b="1" dirty="0" err="1">
                <a:latin typeface="Times New Roman" pitchFamily="18" charset="0"/>
                <a:cs typeface="Times New Roman" pitchFamily="18" charset="0"/>
              </a:rPr>
              <a:t>Puttaswamy</a:t>
            </a:r>
            <a:r>
              <a:rPr lang="en-IN" sz="1800" b="1" dirty="0">
                <a:latin typeface="Times New Roman" pitchFamily="18" charset="0"/>
                <a:cs typeface="Times New Roman" pitchFamily="18" charset="0"/>
              </a:rPr>
              <a:t> v. Union of India (2017)</a:t>
            </a:r>
            <a:r>
              <a:rPr lang="en-IN" sz="1800" dirty="0">
                <a:latin typeface="Times New Roman" pitchFamily="18" charset="0"/>
                <a:cs typeface="Times New Roman" pitchFamily="18" charset="0"/>
              </a:rPr>
              <a:t>: Recognized the right to privacy as an intrinsic part of personal liberty under Article 21.</a:t>
            </a:r>
          </a:p>
          <a:p>
            <a:pPr marL="0" indent="0" algn="just">
              <a:lnSpc>
                <a:spcPct val="150000"/>
              </a:lnSpc>
              <a:buNone/>
            </a:pPr>
            <a:r>
              <a:rPr lang="en-IN" sz="1800" dirty="0">
                <a:latin typeface="Times New Roman" pitchFamily="18" charset="0"/>
                <a:cs typeface="Times New Roman" pitchFamily="18" charset="0"/>
              </a:rPr>
              <a:t>These decisions underscore the dynamic and expansive nature of personal liberty in India</a:t>
            </a:r>
            <a:r>
              <a:rPr lang="en-IN" sz="1800" dirty="0" smtClean="0">
                <a:latin typeface="Times New Roman" pitchFamily="18" charset="0"/>
                <a:cs typeface="Times New Roman" pitchFamily="18" charset="0"/>
              </a:rPr>
              <a:t>.</a:t>
            </a:r>
            <a:endParaRPr lang="en-IN" sz="1800" dirty="0">
              <a:latin typeface="Times New Roman" pitchFamily="18" charset="0"/>
              <a:cs typeface="Times New Roman" pitchFamily="18" charset="0"/>
            </a:endParaRPr>
          </a:p>
        </p:txBody>
      </p:sp>
    </p:spTree>
    <p:extLst>
      <p:ext uri="{BB962C8B-B14F-4D97-AF65-F5344CB8AC3E}">
        <p14:creationId xmlns:p14="http://schemas.microsoft.com/office/powerpoint/2010/main" val="22008377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016"/>
            <a:ext cx="9144000" cy="684398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107504" y="116632"/>
            <a:ext cx="8928992" cy="6552728"/>
          </a:xfrm>
        </p:spPr>
        <p:txBody>
          <a:bodyPr>
            <a:normAutofit/>
          </a:bodyPr>
          <a:lstStyle/>
          <a:p>
            <a:pPr marL="0" indent="0" algn="just">
              <a:lnSpc>
                <a:spcPct val="150000"/>
              </a:lnSpc>
              <a:buNone/>
            </a:pPr>
            <a:r>
              <a:rPr lang="en-IN" sz="1800" b="1" dirty="0">
                <a:latin typeface="Times New Roman" pitchFamily="18" charset="0"/>
                <a:cs typeface="Times New Roman" pitchFamily="18" charset="0"/>
              </a:rPr>
              <a:t>RECURRING CHALLENGES TO PERSONAL LIBERTY</a:t>
            </a:r>
            <a:endParaRPr lang="en-IN" sz="1800" dirty="0">
              <a:latin typeface="Times New Roman" pitchFamily="18" charset="0"/>
              <a:cs typeface="Times New Roman" pitchFamily="18" charset="0"/>
            </a:endParaRPr>
          </a:p>
          <a:p>
            <a:pPr marL="0" indent="0" algn="just">
              <a:lnSpc>
                <a:spcPct val="150000"/>
              </a:lnSpc>
              <a:buNone/>
            </a:pPr>
            <a:r>
              <a:rPr lang="en-IN" sz="1800" b="1" dirty="0">
                <a:latin typeface="Times New Roman" pitchFamily="18" charset="0"/>
                <a:cs typeface="Times New Roman" pitchFamily="18" charset="0"/>
              </a:rPr>
              <a:t>1. </a:t>
            </a:r>
            <a:r>
              <a:rPr lang="en-IN" sz="1800" b="1" dirty="0" err="1">
                <a:latin typeface="Times New Roman" pitchFamily="18" charset="0"/>
                <a:cs typeface="Times New Roman" pitchFamily="18" charset="0"/>
              </a:rPr>
              <a:t>Honor</a:t>
            </a:r>
            <a:r>
              <a:rPr lang="en-IN" sz="1800" b="1" dirty="0">
                <a:latin typeface="Times New Roman" pitchFamily="18" charset="0"/>
                <a:cs typeface="Times New Roman" pitchFamily="18" charset="0"/>
              </a:rPr>
              <a:t>-Based Restrictions </a:t>
            </a:r>
            <a:r>
              <a:rPr lang="en-IN" sz="1800" dirty="0">
                <a:latin typeface="Times New Roman" pitchFamily="18" charset="0"/>
                <a:cs typeface="Times New Roman" pitchFamily="18" charset="0"/>
              </a:rPr>
              <a:t>In many parts of India, family and community </a:t>
            </a:r>
            <a:r>
              <a:rPr lang="en-IN" sz="1800" dirty="0" err="1">
                <a:latin typeface="Times New Roman" pitchFamily="18" charset="0"/>
                <a:cs typeface="Times New Roman" pitchFamily="18" charset="0"/>
              </a:rPr>
              <a:t>honor</a:t>
            </a:r>
            <a:r>
              <a:rPr lang="en-IN" sz="1800" dirty="0">
                <a:latin typeface="Times New Roman" pitchFamily="18" charset="0"/>
                <a:cs typeface="Times New Roman" pitchFamily="18" charset="0"/>
              </a:rPr>
              <a:t> are placed above individual freedoms, particularly for women. Practices such as "</a:t>
            </a:r>
            <a:r>
              <a:rPr lang="en-IN" sz="1800" dirty="0" err="1">
                <a:latin typeface="Times New Roman" pitchFamily="18" charset="0"/>
                <a:cs typeface="Times New Roman" pitchFamily="18" charset="0"/>
              </a:rPr>
              <a:t>honor</a:t>
            </a:r>
            <a:r>
              <a:rPr lang="en-IN" sz="1800" dirty="0">
                <a:latin typeface="Times New Roman" pitchFamily="18" charset="0"/>
                <a:cs typeface="Times New Roman" pitchFamily="18" charset="0"/>
              </a:rPr>
              <a:t> killings" and restrictions on inter-caste or inter-religious marriages continue to infringe upon women’s right to choose their partners.</a:t>
            </a:r>
          </a:p>
          <a:p>
            <a:pPr marL="0" indent="0" algn="just">
              <a:lnSpc>
                <a:spcPct val="150000"/>
              </a:lnSpc>
              <a:buNone/>
            </a:pPr>
            <a:r>
              <a:rPr lang="en-IN" sz="1800" b="1" dirty="0">
                <a:latin typeface="Times New Roman" pitchFamily="18" charset="0"/>
                <a:cs typeface="Times New Roman" pitchFamily="18" charset="0"/>
              </a:rPr>
              <a:t>2. Control over Mobility</a:t>
            </a:r>
            <a:endParaRPr lang="en-IN" sz="1800" dirty="0">
              <a:latin typeface="Times New Roman" pitchFamily="18" charset="0"/>
              <a:cs typeface="Times New Roman" pitchFamily="18" charset="0"/>
            </a:endParaRPr>
          </a:p>
          <a:p>
            <a:pPr marL="0" indent="0" algn="just">
              <a:lnSpc>
                <a:spcPct val="150000"/>
              </a:lnSpc>
              <a:buNone/>
            </a:pPr>
            <a:r>
              <a:rPr lang="en-IN" sz="1800" dirty="0">
                <a:latin typeface="Times New Roman" pitchFamily="18" charset="0"/>
                <a:cs typeface="Times New Roman" pitchFamily="18" charset="0"/>
              </a:rPr>
              <a:t>In both rural and urban areas, women face limitations on their mobility, justified in the name of safety or cultural norms. This affects their access to education, employment, and public spaces, directly impacting their autonomy.</a:t>
            </a:r>
          </a:p>
          <a:p>
            <a:pPr marL="0" indent="0" algn="just">
              <a:lnSpc>
                <a:spcPct val="150000"/>
              </a:lnSpc>
              <a:buNone/>
            </a:pPr>
            <a:r>
              <a:rPr lang="en-IN" sz="1800" b="1" dirty="0">
                <a:latin typeface="Times New Roman" pitchFamily="18" charset="0"/>
                <a:cs typeface="Times New Roman" pitchFamily="18" charset="0"/>
              </a:rPr>
              <a:t>3. Reproductive Rights</a:t>
            </a:r>
            <a:endParaRPr lang="en-IN" sz="1800" dirty="0">
              <a:latin typeface="Times New Roman" pitchFamily="18" charset="0"/>
              <a:cs typeface="Times New Roman" pitchFamily="18" charset="0"/>
            </a:endParaRPr>
          </a:p>
          <a:p>
            <a:pPr marL="0" indent="0" algn="just">
              <a:lnSpc>
                <a:spcPct val="150000"/>
              </a:lnSpc>
              <a:buNone/>
            </a:pPr>
            <a:r>
              <a:rPr lang="en-IN" sz="1800" dirty="0">
                <a:latin typeface="Times New Roman" pitchFamily="18" charset="0"/>
                <a:cs typeface="Times New Roman" pitchFamily="18" charset="0"/>
              </a:rPr>
              <a:t>While abortion is legally permissible under the Medical Termination of Pregnancy Act, 1971, societal stigma and familial pressures often deny women the right to make decisions about their bodies. Access to contraception and sexual health education remains inadequate in many regions.</a:t>
            </a:r>
          </a:p>
          <a:p>
            <a:pPr marL="0" indent="0">
              <a:buNone/>
            </a:pPr>
            <a:endParaRPr lang="en-IN" dirty="0"/>
          </a:p>
        </p:txBody>
      </p:sp>
    </p:spTree>
    <p:extLst>
      <p:ext uri="{BB962C8B-B14F-4D97-AF65-F5344CB8AC3E}">
        <p14:creationId xmlns:p14="http://schemas.microsoft.com/office/powerpoint/2010/main" val="14503019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016"/>
            <a:ext cx="9144000" cy="684398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107504" y="188640"/>
            <a:ext cx="8784976" cy="6552728"/>
          </a:xfrm>
        </p:spPr>
        <p:txBody>
          <a:bodyPr>
            <a:normAutofit/>
          </a:bodyPr>
          <a:lstStyle/>
          <a:p>
            <a:pPr marL="0" indent="0" algn="just">
              <a:lnSpc>
                <a:spcPct val="150000"/>
              </a:lnSpc>
              <a:buNone/>
            </a:pPr>
            <a:r>
              <a:rPr lang="en-IN" sz="1800" b="1" dirty="0">
                <a:latin typeface="Times New Roman" pitchFamily="18" charset="0"/>
                <a:cs typeface="Times New Roman" pitchFamily="18" charset="0"/>
              </a:rPr>
              <a:t>LEADING CASES SHAPING PERSONAL LIBERTY FOR WOMEN</a:t>
            </a:r>
            <a:endParaRPr lang="en-IN" sz="1800" dirty="0">
              <a:latin typeface="Times New Roman" pitchFamily="18" charset="0"/>
              <a:cs typeface="Times New Roman" pitchFamily="18" charset="0"/>
            </a:endParaRPr>
          </a:p>
          <a:p>
            <a:pPr marL="0" indent="0" algn="just">
              <a:lnSpc>
                <a:spcPct val="150000"/>
              </a:lnSpc>
              <a:buNone/>
            </a:pPr>
            <a:r>
              <a:rPr lang="en-IN" sz="1800" b="1" dirty="0">
                <a:latin typeface="Times New Roman" pitchFamily="18" charset="0"/>
                <a:cs typeface="Times New Roman" pitchFamily="18" charset="0"/>
              </a:rPr>
              <a:t>1. </a:t>
            </a:r>
            <a:r>
              <a:rPr lang="en-IN" sz="1800" b="1" dirty="0" err="1">
                <a:latin typeface="Times New Roman" pitchFamily="18" charset="0"/>
                <a:cs typeface="Times New Roman" pitchFamily="18" charset="0"/>
              </a:rPr>
              <a:t>Vishaka</a:t>
            </a:r>
            <a:r>
              <a:rPr lang="en-IN" sz="1800" b="1" dirty="0">
                <a:latin typeface="Times New Roman" pitchFamily="18" charset="0"/>
                <a:cs typeface="Times New Roman" pitchFamily="18" charset="0"/>
              </a:rPr>
              <a:t> v. State of Rajasthan (1997)</a:t>
            </a:r>
            <a:endParaRPr lang="en-IN" sz="1800" dirty="0">
              <a:latin typeface="Times New Roman" pitchFamily="18" charset="0"/>
              <a:cs typeface="Times New Roman" pitchFamily="18" charset="0"/>
            </a:endParaRPr>
          </a:p>
          <a:p>
            <a:pPr marL="0" indent="0" algn="just">
              <a:lnSpc>
                <a:spcPct val="150000"/>
              </a:lnSpc>
              <a:buNone/>
            </a:pPr>
            <a:r>
              <a:rPr lang="en-IN" sz="1800" dirty="0">
                <a:latin typeface="Times New Roman" pitchFamily="18" charset="0"/>
                <a:cs typeface="Times New Roman" pitchFamily="18" charset="0"/>
              </a:rPr>
              <a:t>This landmark judgment laid down guidelines to prevent sexual harassment at workplaces. The court held that sexual harassment violates a woman’s fundamental rights under Articles 14, 19, and 21. These guidelines later led to the enactment of the Sexual Harassment of Women at Workplace Act in </a:t>
            </a:r>
            <a:r>
              <a:rPr lang="en-IN" sz="1800" dirty="0" smtClean="0">
                <a:latin typeface="Times New Roman" pitchFamily="18" charset="0"/>
                <a:cs typeface="Times New Roman" pitchFamily="18" charset="0"/>
              </a:rPr>
              <a:t>2013.</a:t>
            </a:r>
          </a:p>
          <a:p>
            <a:pPr marL="0" indent="0" algn="just">
              <a:lnSpc>
                <a:spcPct val="150000"/>
              </a:lnSpc>
              <a:buNone/>
            </a:pPr>
            <a:r>
              <a:rPr lang="en-IN" sz="1800" b="1" dirty="0" smtClean="0">
                <a:latin typeface="Times New Roman" pitchFamily="18" charset="0"/>
                <a:cs typeface="Times New Roman" pitchFamily="18" charset="0"/>
              </a:rPr>
              <a:t>2</a:t>
            </a:r>
            <a:r>
              <a:rPr lang="en-IN" sz="1800" b="1" dirty="0">
                <a:latin typeface="Times New Roman" pitchFamily="18" charset="0"/>
                <a:cs typeface="Times New Roman" pitchFamily="18" charset="0"/>
              </a:rPr>
              <a:t>. Shakti </a:t>
            </a:r>
            <a:r>
              <a:rPr lang="en-IN" sz="1800" b="1" dirty="0" err="1">
                <a:latin typeface="Times New Roman" pitchFamily="18" charset="0"/>
                <a:cs typeface="Times New Roman" pitchFamily="18" charset="0"/>
              </a:rPr>
              <a:t>Vahini</a:t>
            </a:r>
            <a:r>
              <a:rPr lang="en-IN" sz="1800" b="1" dirty="0">
                <a:latin typeface="Times New Roman" pitchFamily="18" charset="0"/>
                <a:cs typeface="Times New Roman" pitchFamily="18" charset="0"/>
              </a:rPr>
              <a:t> v. Union of India (2018)</a:t>
            </a:r>
            <a:endParaRPr lang="en-IN" sz="1800" dirty="0">
              <a:latin typeface="Times New Roman" pitchFamily="18" charset="0"/>
              <a:cs typeface="Times New Roman" pitchFamily="18" charset="0"/>
            </a:endParaRPr>
          </a:p>
          <a:p>
            <a:pPr marL="0" indent="0" algn="just">
              <a:lnSpc>
                <a:spcPct val="150000"/>
              </a:lnSpc>
              <a:buNone/>
            </a:pPr>
            <a:r>
              <a:rPr lang="en-IN" sz="1800" dirty="0">
                <a:latin typeface="Times New Roman" pitchFamily="18" charset="0"/>
                <a:cs typeface="Times New Roman" pitchFamily="18" charset="0"/>
              </a:rPr>
              <a:t>The Supreme Court declared </a:t>
            </a:r>
            <a:r>
              <a:rPr lang="en-IN" sz="1800" dirty="0" err="1">
                <a:latin typeface="Times New Roman" pitchFamily="18" charset="0"/>
                <a:cs typeface="Times New Roman" pitchFamily="18" charset="0"/>
              </a:rPr>
              <a:t>honor</a:t>
            </a:r>
            <a:r>
              <a:rPr lang="en-IN" sz="1800" dirty="0">
                <a:latin typeface="Times New Roman" pitchFamily="18" charset="0"/>
                <a:cs typeface="Times New Roman" pitchFamily="18" charset="0"/>
              </a:rPr>
              <a:t> killings and other forms of coercion in the name of family </a:t>
            </a:r>
            <a:r>
              <a:rPr lang="en-IN" sz="1800" dirty="0" err="1">
                <a:latin typeface="Times New Roman" pitchFamily="18" charset="0"/>
                <a:cs typeface="Times New Roman" pitchFamily="18" charset="0"/>
              </a:rPr>
              <a:t>honor</a:t>
            </a:r>
            <a:r>
              <a:rPr lang="en-IN" sz="1800" dirty="0">
                <a:latin typeface="Times New Roman" pitchFamily="18" charset="0"/>
                <a:cs typeface="Times New Roman" pitchFamily="18" charset="0"/>
              </a:rPr>
              <a:t> unconstitutional, emphasizing that the right to choose a partner is integral to personal liberty under Article 21.</a:t>
            </a:r>
          </a:p>
          <a:p>
            <a:pPr marL="0" indent="0" algn="just">
              <a:lnSpc>
                <a:spcPct val="150000"/>
              </a:lnSpc>
              <a:buNone/>
            </a:pPr>
            <a:r>
              <a:rPr lang="en-IN" sz="1800" b="1" dirty="0">
                <a:latin typeface="Times New Roman" pitchFamily="18" charset="0"/>
                <a:cs typeface="Times New Roman" pitchFamily="18" charset="0"/>
              </a:rPr>
              <a:t>3. Joseph Shine v. Union of India (2018)</a:t>
            </a:r>
            <a:endParaRPr lang="en-IN" sz="1800" dirty="0">
              <a:latin typeface="Times New Roman" pitchFamily="18" charset="0"/>
              <a:cs typeface="Times New Roman" pitchFamily="18" charset="0"/>
            </a:endParaRPr>
          </a:p>
          <a:p>
            <a:pPr marL="0" indent="0" algn="just">
              <a:lnSpc>
                <a:spcPct val="150000"/>
              </a:lnSpc>
              <a:buNone/>
            </a:pPr>
            <a:r>
              <a:rPr lang="en-IN" sz="1800" dirty="0">
                <a:latin typeface="Times New Roman" pitchFamily="18" charset="0"/>
                <a:cs typeface="Times New Roman" pitchFamily="18" charset="0"/>
              </a:rPr>
              <a:t>The Supreme Court struck down Section 497 of the Indian Penal Code, which criminalized adultery, as unconstitutional. The judgment highlighted that treating women as the property of their husbands violated their dignity and autonomy.</a:t>
            </a:r>
          </a:p>
          <a:p>
            <a:endParaRPr lang="en-IN" dirty="0"/>
          </a:p>
        </p:txBody>
      </p:sp>
    </p:spTree>
    <p:extLst>
      <p:ext uri="{BB962C8B-B14F-4D97-AF65-F5344CB8AC3E}">
        <p14:creationId xmlns:p14="http://schemas.microsoft.com/office/powerpoint/2010/main" val="8234192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016"/>
            <a:ext cx="9144000" cy="684398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US" sz="4000" b="1" dirty="0" smtClean="0">
                <a:latin typeface="Times New Roman" pitchFamily="18" charset="0"/>
                <a:cs typeface="Times New Roman" pitchFamily="18" charset="0"/>
              </a:rPr>
              <a:t>CONCLUSION</a:t>
            </a:r>
            <a:endParaRPr lang="en-IN"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251520" y="1600200"/>
            <a:ext cx="8568952" cy="4997152"/>
          </a:xfrm>
        </p:spPr>
        <p:txBody>
          <a:bodyPr>
            <a:normAutofit fontScale="92500" lnSpcReduction="20000"/>
          </a:bodyPr>
          <a:lstStyle/>
          <a:p>
            <a:pPr marL="0" indent="0" algn="just">
              <a:lnSpc>
                <a:spcPct val="150000"/>
              </a:lnSpc>
              <a:buNone/>
            </a:pPr>
            <a:r>
              <a:rPr lang="en-IN" sz="2100" dirty="0">
                <a:latin typeface="Times New Roman" pitchFamily="18" charset="0"/>
                <a:cs typeface="Times New Roman" pitchFamily="18" charset="0"/>
              </a:rPr>
              <a:t>While India has made significant strides in safeguarding personal liberty, challenges persist in translating these rights into reality for all citizens. A continued commitment to upholding democratic values, fostering inclusivity, and ensuring accountability will be pivotal in addressing these issues and securing personal liberty for future generation.</a:t>
            </a:r>
          </a:p>
          <a:p>
            <a:pPr marL="0" indent="0" algn="just">
              <a:lnSpc>
                <a:spcPct val="150000"/>
              </a:lnSpc>
              <a:buNone/>
            </a:pPr>
            <a:r>
              <a:rPr lang="en-IN" sz="2100" dirty="0">
                <a:latin typeface="Times New Roman" pitchFamily="18" charset="0"/>
                <a:cs typeface="Times New Roman" pitchFamily="18" charset="0"/>
              </a:rPr>
              <a:t>Despite legal advancements, the personal liberty of women in India remains contested, constrained by societal norms, inadequate enforcement, and resistance to change. Progressive judicial pronouncements have played a vital role in expanding freedoms and challenging systemic inequalities. However, achieving true liberty for women requires not just legal reform but also a transformation in societal attitudes, education, and empowerment. Ensuring that women have the autonomy to make choices in every sphere of life is essential for a truly egalitarian society.</a:t>
            </a:r>
          </a:p>
          <a:p>
            <a:pPr marL="0" indent="0">
              <a:buNone/>
            </a:pPr>
            <a:endParaRPr lang="en-IN" dirty="0"/>
          </a:p>
        </p:txBody>
      </p:sp>
    </p:spTree>
    <p:extLst>
      <p:ext uri="{BB962C8B-B14F-4D97-AF65-F5344CB8AC3E}">
        <p14:creationId xmlns:p14="http://schemas.microsoft.com/office/powerpoint/2010/main" val="27760823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016"/>
            <a:ext cx="9144000" cy="684398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p:txBody>
          <a:bodyPr>
            <a:normAutofit/>
          </a:bodyPr>
          <a:lstStyle/>
          <a:p>
            <a:pPr marL="0" indent="0" algn="ctr">
              <a:buNone/>
            </a:pPr>
            <a:endParaRPr lang="en-US" sz="6000" dirty="0" smtClean="0">
              <a:latin typeface="Times New Roman" pitchFamily="18" charset="0"/>
              <a:cs typeface="Times New Roman" pitchFamily="18" charset="0"/>
            </a:endParaRPr>
          </a:p>
          <a:p>
            <a:pPr marL="0" indent="0" algn="ctr">
              <a:buNone/>
            </a:pPr>
            <a:r>
              <a:rPr lang="en-US" sz="6000" b="1" dirty="0" smtClean="0">
                <a:latin typeface="Times New Roman" pitchFamily="18" charset="0"/>
                <a:cs typeface="Times New Roman" pitchFamily="18" charset="0"/>
              </a:rPr>
              <a:t>THANK </a:t>
            </a:r>
          </a:p>
          <a:p>
            <a:pPr marL="0" indent="0" algn="ctr">
              <a:buNone/>
            </a:pPr>
            <a:r>
              <a:rPr lang="en-US" sz="6000" b="1" dirty="0" smtClean="0">
                <a:latin typeface="Times New Roman" pitchFamily="18" charset="0"/>
                <a:cs typeface="Times New Roman" pitchFamily="18" charset="0"/>
              </a:rPr>
              <a:t>YOU </a:t>
            </a:r>
            <a:endParaRPr lang="en-IN" sz="6000" b="1" dirty="0">
              <a:latin typeface="Times New Roman" pitchFamily="18" charset="0"/>
              <a:cs typeface="Times New Roman" pitchFamily="18" charset="0"/>
            </a:endParaRPr>
          </a:p>
        </p:txBody>
      </p:sp>
    </p:spTree>
    <p:extLst>
      <p:ext uri="{BB962C8B-B14F-4D97-AF65-F5344CB8AC3E}">
        <p14:creationId xmlns:p14="http://schemas.microsoft.com/office/powerpoint/2010/main" val="20545973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TotalTime>
  <Words>980</Words>
  <Application>Microsoft Office PowerPoint</Application>
  <PresentationFormat>On-screen Show (4:3)</PresentationFormat>
  <Paragraphs>43</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IMPACT ON PERSONAL LIBERTY OF WOMEN IN INDIA</vt:lpstr>
      <vt:lpstr>INTRODUCTION</vt:lpstr>
      <vt:lpstr>BOOK REVIEW</vt:lpstr>
      <vt:lpstr>PowerPoint Presentation</vt:lpstr>
      <vt:lpstr>PowerPoint Presentation</vt:lpstr>
      <vt:lpstr>PowerPoint Presentation</vt:lpstr>
      <vt:lpstr>CONCLUSION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IMPACT ON PERSONAL LIBERTY OF WOMEN IN INDIA</dc:title>
  <dc:creator>ACER</dc:creator>
  <cp:lastModifiedBy>ACER</cp:lastModifiedBy>
  <cp:revision>5</cp:revision>
  <dcterms:created xsi:type="dcterms:W3CDTF">2025-01-22T10:46:01Z</dcterms:created>
  <dcterms:modified xsi:type="dcterms:W3CDTF">2025-01-22T11:44:16Z</dcterms:modified>
</cp:coreProperties>
</file>