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59" autoAdjust="0"/>
    <p:restoredTop sz="94660"/>
  </p:normalViewPr>
  <p:slideViewPr>
    <p:cSldViewPr snapToGrid="0">
      <p:cViewPr varScale="1">
        <p:scale>
          <a:sx n="61" d="100"/>
          <a:sy n="61" d="100"/>
        </p:scale>
        <p:origin x="108"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0F679C0-8A07-4318-8E63-3D927F2A36F0}" type="datetimeFigureOut">
              <a:rPr lang="en-US" smtClean="0"/>
              <a:t>1/31/2025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473C3F-1063-4A39-A9C6-0D140705E3D9}" type="slidenum">
              <a:rPr lang="en-US" smtClean="0"/>
              <a:t>‹#›</a:t>
            </a:fld>
            <a:endParaRPr lang="en-US"/>
          </a:p>
        </p:txBody>
      </p:sp>
    </p:spTree>
    <p:extLst>
      <p:ext uri="{BB962C8B-B14F-4D97-AF65-F5344CB8AC3E}">
        <p14:creationId xmlns:p14="http://schemas.microsoft.com/office/powerpoint/2010/main" val="39079132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F679C0-8A07-4318-8E63-3D927F2A36F0}" type="datetimeFigureOut">
              <a:rPr lang="en-US" smtClean="0"/>
              <a:t>1/31/2025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473C3F-1063-4A39-A9C6-0D140705E3D9}" type="slidenum">
              <a:rPr lang="en-US" smtClean="0"/>
              <a:t>‹#›</a:t>
            </a:fld>
            <a:endParaRPr lang="en-US"/>
          </a:p>
        </p:txBody>
      </p:sp>
    </p:spTree>
    <p:extLst>
      <p:ext uri="{BB962C8B-B14F-4D97-AF65-F5344CB8AC3E}">
        <p14:creationId xmlns:p14="http://schemas.microsoft.com/office/powerpoint/2010/main" val="34034335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0F679C0-8A07-4318-8E63-3D927F2A36F0}" type="datetimeFigureOut">
              <a:rPr lang="en-US" smtClean="0"/>
              <a:t>1/31/2025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473C3F-1063-4A39-A9C6-0D140705E3D9}" type="slidenum">
              <a:rPr lang="en-US" smtClean="0"/>
              <a:t>‹#›</a:t>
            </a:fld>
            <a:endParaRPr lang="en-US"/>
          </a:p>
        </p:txBody>
      </p:sp>
    </p:spTree>
    <p:extLst>
      <p:ext uri="{BB962C8B-B14F-4D97-AF65-F5344CB8AC3E}">
        <p14:creationId xmlns:p14="http://schemas.microsoft.com/office/powerpoint/2010/main" val="3517223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0F679C0-8A07-4318-8E63-3D927F2A36F0}" type="datetimeFigureOut">
              <a:rPr lang="en-US" smtClean="0"/>
              <a:t>1/31/2025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473C3F-1063-4A39-A9C6-0D140705E3D9}" type="slidenum">
              <a:rPr lang="en-US" smtClean="0"/>
              <a:t>‹#›</a:t>
            </a:fld>
            <a:endParaRPr lang="en-US"/>
          </a:p>
        </p:txBody>
      </p:sp>
    </p:spTree>
    <p:extLst>
      <p:ext uri="{BB962C8B-B14F-4D97-AF65-F5344CB8AC3E}">
        <p14:creationId xmlns:p14="http://schemas.microsoft.com/office/powerpoint/2010/main" val="2132222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0F679C0-8A07-4318-8E63-3D927F2A36F0}" type="datetimeFigureOut">
              <a:rPr lang="en-US" smtClean="0"/>
              <a:t>1/31/2025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6473C3F-1063-4A39-A9C6-0D140705E3D9}" type="slidenum">
              <a:rPr lang="en-US" smtClean="0"/>
              <a:t>‹#›</a:t>
            </a:fld>
            <a:endParaRPr lang="en-US"/>
          </a:p>
        </p:txBody>
      </p:sp>
    </p:spTree>
    <p:extLst>
      <p:ext uri="{BB962C8B-B14F-4D97-AF65-F5344CB8AC3E}">
        <p14:creationId xmlns:p14="http://schemas.microsoft.com/office/powerpoint/2010/main" val="7029664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0F679C0-8A07-4318-8E63-3D927F2A36F0}" type="datetimeFigureOut">
              <a:rPr lang="en-US" smtClean="0"/>
              <a:t>1/31/2025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6473C3F-1063-4A39-A9C6-0D140705E3D9}" type="slidenum">
              <a:rPr lang="en-US" smtClean="0"/>
              <a:t>‹#›</a:t>
            </a:fld>
            <a:endParaRPr lang="en-US"/>
          </a:p>
        </p:txBody>
      </p:sp>
    </p:spTree>
    <p:extLst>
      <p:ext uri="{BB962C8B-B14F-4D97-AF65-F5344CB8AC3E}">
        <p14:creationId xmlns:p14="http://schemas.microsoft.com/office/powerpoint/2010/main" val="33143084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B0F679C0-8A07-4318-8E63-3D927F2A36F0}" type="datetimeFigureOut">
              <a:rPr lang="en-US" smtClean="0"/>
              <a:t>1/31/2025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6473C3F-1063-4A39-A9C6-0D140705E3D9}" type="slidenum">
              <a:rPr lang="en-US" smtClean="0"/>
              <a:t>‹#›</a:t>
            </a:fld>
            <a:endParaRPr lang="en-US"/>
          </a:p>
        </p:txBody>
      </p:sp>
    </p:spTree>
    <p:extLst>
      <p:ext uri="{BB962C8B-B14F-4D97-AF65-F5344CB8AC3E}">
        <p14:creationId xmlns:p14="http://schemas.microsoft.com/office/powerpoint/2010/main" val="1633816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0F679C0-8A07-4318-8E63-3D927F2A36F0}" type="datetimeFigureOut">
              <a:rPr lang="en-US" smtClean="0"/>
              <a:t>1/31/2025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473C3F-1063-4A39-A9C6-0D140705E3D9}" type="slidenum">
              <a:rPr lang="en-US" smtClean="0"/>
              <a:t>‹#›</a:t>
            </a:fld>
            <a:endParaRPr lang="en-US"/>
          </a:p>
        </p:txBody>
      </p:sp>
    </p:spTree>
    <p:extLst>
      <p:ext uri="{BB962C8B-B14F-4D97-AF65-F5344CB8AC3E}">
        <p14:creationId xmlns:p14="http://schemas.microsoft.com/office/powerpoint/2010/main" val="582062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0F679C0-8A07-4318-8E63-3D927F2A36F0}" type="datetimeFigureOut">
              <a:rPr lang="en-US" smtClean="0"/>
              <a:t>1/31/2025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473C3F-1063-4A39-A9C6-0D140705E3D9}" type="slidenum">
              <a:rPr lang="en-US" smtClean="0"/>
              <a:t>‹#›</a:t>
            </a:fld>
            <a:endParaRPr lang="en-US"/>
          </a:p>
        </p:txBody>
      </p:sp>
    </p:spTree>
    <p:extLst>
      <p:ext uri="{BB962C8B-B14F-4D97-AF65-F5344CB8AC3E}">
        <p14:creationId xmlns:p14="http://schemas.microsoft.com/office/powerpoint/2010/main" val="38150082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0F679C0-8A07-4318-8E63-3D927F2A36F0}" type="datetimeFigureOut">
              <a:rPr lang="en-US" smtClean="0"/>
              <a:t>1/31/2025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473C3F-1063-4A39-A9C6-0D140705E3D9}" type="slidenum">
              <a:rPr lang="en-US" smtClean="0"/>
              <a:t>‹#›</a:t>
            </a:fld>
            <a:endParaRPr lang="en-US"/>
          </a:p>
        </p:txBody>
      </p:sp>
    </p:spTree>
    <p:extLst>
      <p:ext uri="{BB962C8B-B14F-4D97-AF65-F5344CB8AC3E}">
        <p14:creationId xmlns:p14="http://schemas.microsoft.com/office/powerpoint/2010/main" val="33432277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0F679C0-8A07-4318-8E63-3D927F2A36F0}" type="datetimeFigureOut">
              <a:rPr lang="en-US" smtClean="0"/>
              <a:t>1/31/2025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473C3F-1063-4A39-A9C6-0D140705E3D9}" type="slidenum">
              <a:rPr lang="en-US" smtClean="0"/>
              <a:t>‹#›</a:t>
            </a:fld>
            <a:endParaRPr lang="en-US"/>
          </a:p>
        </p:txBody>
      </p:sp>
    </p:spTree>
    <p:extLst>
      <p:ext uri="{BB962C8B-B14F-4D97-AF65-F5344CB8AC3E}">
        <p14:creationId xmlns:p14="http://schemas.microsoft.com/office/powerpoint/2010/main" val="26970813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0F679C0-8A07-4318-8E63-3D927F2A36F0}" type="datetimeFigureOut">
              <a:rPr lang="en-US" smtClean="0"/>
              <a:t>1/31/2025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473C3F-1063-4A39-A9C6-0D140705E3D9}" type="slidenum">
              <a:rPr lang="en-US" smtClean="0"/>
              <a:t>‹#›</a:t>
            </a:fld>
            <a:endParaRPr lang="en-US"/>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0663592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0F679C0-8A07-4318-8E63-3D927F2A36F0}" type="datetimeFigureOut">
              <a:rPr lang="en-US" smtClean="0"/>
              <a:t>1/31/2025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473C3F-1063-4A39-A9C6-0D140705E3D9}" type="slidenum">
              <a:rPr lang="en-US" smtClean="0"/>
              <a:t>‹#›</a:t>
            </a:fld>
            <a:endParaRPr lang="en-US"/>
          </a:p>
        </p:txBody>
      </p:sp>
    </p:spTree>
    <p:extLst>
      <p:ext uri="{BB962C8B-B14F-4D97-AF65-F5344CB8AC3E}">
        <p14:creationId xmlns:p14="http://schemas.microsoft.com/office/powerpoint/2010/main" val="36844085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B0F679C0-8A07-4318-8E63-3D927F2A36F0}" type="datetimeFigureOut">
              <a:rPr lang="en-US" smtClean="0"/>
              <a:t>1/31/2025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6473C3F-1063-4A39-A9C6-0D140705E3D9}" type="slidenum">
              <a:rPr lang="en-US" smtClean="0"/>
              <a:t>‹#›</a:t>
            </a:fld>
            <a:endParaRPr lang="en-US"/>
          </a:p>
        </p:txBody>
      </p:sp>
    </p:spTree>
    <p:extLst>
      <p:ext uri="{BB962C8B-B14F-4D97-AF65-F5344CB8AC3E}">
        <p14:creationId xmlns:p14="http://schemas.microsoft.com/office/powerpoint/2010/main" val="2567567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B0F679C0-8A07-4318-8E63-3D927F2A36F0}" type="datetimeFigureOut">
              <a:rPr lang="en-US" smtClean="0"/>
              <a:t>1/31/2025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6473C3F-1063-4A39-A9C6-0D140705E3D9}" type="slidenum">
              <a:rPr lang="en-US" smtClean="0"/>
              <a:t>‹#›</a:t>
            </a:fld>
            <a:endParaRPr lang="en-US"/>
          </a:p>
        </p:txBody>
      </p:sp>
    </p:spTree>
    <p:extLst>
      <p:ext uri="{BB962C8B-B14F-4D97-AF65-F5344CB8AC3E}">
        <p14:creationId xmlns:p14="http://schemas.microsoft.com/office/powerpoint/2010/main" val="28728752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F679C0-8A07-4318-8E63-3D927F2A36F0}" type="datetimeFigureOut">
              <a:rPr lang="en-US" smtClean="0"/>
              <a:t>1/31/2025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473C3F-1063-4A39-A9C6-0D140705E3D9}" type="slidenum">
              <a:rPr lang="en-US" smtClean="0"/>
              <a:t>‹#›</a:t>
            </a:fld>
            <a:endParaRPr lang="en-US"/>
          </a:p>
        </p:txBody>
      </p:sp>
    </p:spTree>
    <p:extLst>
      <p:ext uri="{BB962C8B-B14F-4D97-AF65-F5344CB8AC3E}">
        <p14:creationId xmlns:p14="http://schemas.microsoft.com/office/powerpoint/2010/main" val="25851027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F679C0-8A07-4318-8E63-3D927F2A36F0}" type="datetimeFigureOut">
              <a:rPr lang="en-US" smtClean="0"/>
              <a:t>1/31/2025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473C3F-1063-4A39-A9C6-0D140705E3D9}" type="slidenum">
              <a:rPr lang="en-US" smtClean="0"/>
              <a:t>‹#›</a:t>
            </a:fld>
            <a:endParaRPr lang="en-US"/>
          </a:p>
        </p:txBody>
      </p:sp>
    </p:spTree>
    <p:extLst>
      <p:ext uri="{BB962C8B-B14F-4D97-AF65-F5344CB8AC3E}">
        <p14:creationId xmlns:p14="http://schemas.microsoft.com/office/powerpoint/2010/main" val="292382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B0F679C0-8A07-4318-8E63-3D927F2A36F0}" type="datetimeFigureOut">
              <a:rPr lang="en-US" smtClean="0"/>
              <a:t>1/31/2025</a:t>
            </a:fld>
            <a:endParaRPr lang="en-US"/>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56473C3F-1063-4A39-A9C6-0D140705E3D9}" type="slidenum">
              <a:rPr lang="en-US" smtClean="0"/>
              <a:t>‹#›</a:t>
            </a:fld>
            <a:endParaRPr lang="en-US"/>
          </a:p>
        </p:txBody>
      </p:sp>
    </p:spTree>
    <p:extLst>
      <p:ext uri="{BB962C8B-B14F-4D97-AF65-F5344CB8AC3E}">
        <p14:creationId xmlns:p14="http://schemas.microsoft.com/office/powerpoint/2010/main" val="305157359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hyperlink" Target="http://www.pnas.org/cgi/doi/10.1073/"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97C85D-266B-B5DF-C1A5-592B471ED33E}"/>
              </a:ext>
            </a:extLst>
          </p:cNvPr>
          <p:cNvSpPr>
            <a:spLocks noGrp="1"/>
          </p:cNvSpPr>
          <p:nvPr>
            <p:ph type="ctrTitle"/>
          </p:nvPr>
        </p:nvSpPr>
        <p:spPr>
          <a:xfrm>
            <a:off x="0" y="1751970"/>
            <a:ext cx="12192000" cy="1176666"/>
          </a:xfrm>
        </p:spPr>
        <p:txBody>
          <a:bodyPr>
            <a:noAutofit/>
          </a:bodyPr>
          <a:lstStyle/>
          <a:p>
            <a:r>
              <a:rPr lang="en-IN" sz="4000" b="1" dirty="0">
                <a:effectLst/>
                <a:latin typeface="Times New Roman" panose="02020603050405020304" pitchFamily="18" charset="0"/>
                <a:ea typeface="Calibri" panose="020F0502020204030204" pitchFamily="34" charset="0"/>
              </a:rPr>
              <a:t>Clinical application Protease from </a:t>
            </a:r>
            <a:r>
              <a:rPr lang="en-IN" sz="4000" b="1" i="1" dirty="0" err="1">
                <a:effectLst/>
                <a:latin typeface="Times New Roman" panose="02020603050405020304" pitchFamily="18" charset="0"/>
                <a:ea typeface="Calibri" panose="020F0502020204030204" pitchFamily="34" charset="0"/>
              </a:rPr>
              <a:t>Acinetobacteria</a:t>
            </a:r>
            <a:r>
              <a:rPr lang="en-IN" sz="4000" b="1" i="1" dirty="0">
                <a:effectLst/>
                <a:latin typeface="Times New Roman" panose="02020603050405020304" pitchFamily="18" charset="0"/>
                <a:ea typeface="Calibri" panose="020F0502020204030204" pitchFamily="34" charset="0"/>
              </a:rPr>
              <a:t> </a:t>
            </a:r>
            <a:r>
              <a:rPr lang="en-IN" sz="4000" b="1" dirty="0">
                <a:effectLst/>
                <a:latin typeface="Times New Roman" panose="02020603050405020304" pitchFamily="18" charset="0"/>
                <a:ea typeface="Calibri" panose="020F0502020204030204" pitchFamily="34" charset="0"/>
              </a:rPr>
              <a:t>Species</a:t>
            </a:r>
            <a:endParaRPr lang="en-US" sz="4000" dirty="0"/>
          </a:p>
        </p:txBody>
      </p:sp>
      <p:sp>
        <p:nvSpPr>
          <p:cNvPr id="3" name="Subtitle 2">
            <a:extLst>
              <a:ext uri="{FF2B5EF4-FFF2-40B4-BE49-F238E27FC236}">
                <a16:creationId xmlns:a16="http://schemas.microsoft.com/office/drawing/2014/main" id="{80D90380-DDCE-2F79-6078-0F8504C94D58}"/>
              </a:ext>
            </a:extLst>
          </p:cNvPr>
          <p:cNvSpPr>
            <a:spLocks noGrp="1"/>
          </p:cNvSpPr>
          <p:nvPr>
            <p:ph type="subTitle" idx="1"/>
          </p:nvPr>
        </p:nvSpPr>
        <p:spPr>
          <a:xfrm>
            <a:off x="236481" y="3929365"/>
            <a:ext cx="7436069" cy="2656872"/>
          </a:xfrm>
        </p:spPr>
        <p:txBody>
          <a:bodyPr>
            <a:normAutofit fontScale="92500" lnSpcReduction="20000"/>
          </a:bodyPr>
          <a:lstStyle/>
          <a:p>
            <a:pPr marL="0" marR="0" algn="l">
              <a:lnSpc>
                <a:spcPct val="107000"/>
              </a:lnSpc>
              <a:spcBef>
                <a:spcPts val="0"/>
              </a:spcBef>
              <a:spcAft>
                <a:spcPts val="800"/>
              </a:spcAft>
            </a:pPr>
            <a:r>
              <a:rPr lang="en-IN" sz="2000" b="1"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Salunke.S</a:t>
            </a:r>
            <a:r>
              <a:rPr lang="en-IN" sz="20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M, Dr. Jadhav B. N, Dr. </a:t>
            </a:r>
            <a:r>
              <a:rPr lang="en-IN" sz="2000" b="1" kern="1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Satpute</a:t>
            </a:r>
            <a:r>
              <a:rPr lang="en-IN" sz="20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R. A.</a:t>
            </a:r>
            <a:endParaRPr lang="en-US" sz="2000" b="1" kern="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l">
              <a:spcBef>
                <a:spcPts val="0"/>
              </a:spcBef>
              <a:spcAft>
                <a:spcPts val="0"/>
              </a:spcAft>
            </a:pPr>
            <a:r>
              <a:rPr lang="en-IN" sz="1800" kern="100" cap="none"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Department Of Biotechnology, </a:t>
            </a:r>
            <a:r>
              <a:rPr lang="en-IN" sz="1800" kern="100" cap="none"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Vinayakrao</a:t>
            </a:r>
            <a:r>
              <a:rPr lang="en-IN" sz="1800" kern="100" cap="none"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Patil </a:t>
            </a:r>
            <a:r>
              <a:rPr lang="en-IN" sz="1800" kern="100" cap="none"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Mahavidyalaya</a:t>
            </a:r>
            <a:r>
              <a:rPr lang="en-IN" sz="1800" kern="100" cap="none"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Art’s Commerce And Science College </a:t>
            </a:r>
            <a:r>
              <a:rPr lang="en-IN" sz="1800" kern="100" cap="none"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Vaijapur</a:t>
            </a:r>
            <a:r>
              <a:rPr lang="en-IN" sz="1800" kern="100" cap="none"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Chhatrapati Sambhajinagar-423701, Maharashtra, India.</a:t>
            </a:r>
            <a:endParaRPr lang="en-US" sz="1800" kern="100" cap="none"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l">
              <a:spcBef>
                <a:spcPts val="0"/>
              </a:spcBef>
              <a:spcAft>
                <a:spcPts val="0"/>
              </a:spcAft>
            </a:pPr>
            <a:r>
              <a:rPr lang="en-IN" sz="1800" kern="100" cap="none"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Department Of Zoology, </a:t>
            </a:r>
            <a:r>
              <a:rPr lang="en-IN" sz="1800" kern="100" cap="none"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Vinayakrao</a:t>
            </a:r>
            <a:r>
              <a:rPr lang="en-IN" sz="1800" kern="100" cap="none"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Patil </a:t>
            </a:r>
            <a:r>
              <a:rPr lang="en-IN" sz="1800" kern="100" cap="none"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Mahavidyalaya</a:t>
            </a:r>
            <a:r>
              <a:rPr lang="en-IN" sz="1800" kern="100" cap="none"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Art’s Commerce And Science College </a:t>
            </a:r>
            <a:r>
              <a:rPr lang="en-IN" sz="1800" kern="100" cap="none"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Vaijapur</a:t>
            </a:r>
            <a:r>
              <a:rPr lang="en-IN" sz="1800" kern="100" cap="none"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Chhatrapati Sambhajinagar-423701, Maharashtra, India.</a:t>
            </a:r>
            <a:endParaRPr lang="en-US" sz="1800" kern="100" cap="none"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l">
              <a:spcBef>
                <a:spcPts val="0"/>
              </a:spcBef>
              <a:spcAft>
                <a:spcPts val="0"/>
              </a:spcAft>
            </a:pPr>
            <a:r>
              <a:rPr lang="en-IN" sz="1800" kern="100" cap="none"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Government Institute Of Science, Department Of Botany Chhatrapati Sambhajinagar-423701, Maharashtra, India.</a:t>
            </a:r>
            <a:endParaRPr lang="en-US" sz="1800" kern="100" cap="none"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l">
              <a:lnSpc>
                <a:spcPct val="107000"/>
              </a:lnSpc>
              <a:spcBef>
                <a:spcPts val="0"/>
              </a:spcBef>
              <a:spcAft>
                <a:spcPts val="800"/>
              </a:spcAft>
            </a:pPr>
            <a:r>
              <a:rPr lang="en-IN" sz="1800" kern="100" cap="none"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Corresponding Email Id:- Sweetysalunke25@gmail.Com</a:t>
            </a:r>
            <a:endParaRPr lang="en-US" sz="1800" kern="100" cap="none"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247711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DB5630D-E49D-18D3-36A7-015697504364}"/>
              </a:ext>
            </a:extLst>
          </p:cNvPr>
          <p:cNvSpPr txBox="1"/>
          <p:nvPr/>
        </p:nvSpPr>
        <p:spPr>
          <a:xfrm>
            <a:off x="302172" y="1493163"/>
            <a:ext cx="11587655" cy="4762201"/>
          </a:xfrm>
          <a:prstGeom prst="rect">
            <a:avLst/>
          </a:prstGeom>
          <a:noFill/>
        </p:spPr>
        <p:txBody>
          <a:bodyPr wrap="square">
            <a:spAutoFit/>
          </a:bodyPr>
          <a:lstStyle/>
          <a:p>
            <a:pPr marL="0" marR="0" algn="just">
              <a:lnSpc>
                <a:spcPct val="150000"/>
              </a:lnSpc>
              <a:spcBef>
                <a:spcPts val="0"/>
              </a:spcBef>
              <a:spcAft>
                <a:spcPts val="800"/>
              </a:spcAft>
            </a:pPr>
            <a:r>
              <a:rPr lang="en-IN" sz="2000" kern="100" dirty="0">
                <a:effectLst/>
                <a:latin typeface="Times New Roman" panose="02020603050405020304" pitchFamily="18" charset="0"/>
                <a:ea typeface="Calibri" panose="020F0502020204030204" pitchFamily="34" charset="0"/>
                <a:cs typeface="Mangal" panose="02040503050203030202" pitchFamily="18" charset="0"/>
              </a:rPr>
              <a:t>Protease are the important class of enzymes  can be extracted by microbial source for large scale production. </a:t>
            </a:r>
            <a:r>
              <a:rPr lang="en-IN" sz="2000" i="1" kern="100" dirty="0" err="1">
                <a:effectLst/>
                <a:latin typeface="Times New Roman" panose="02020603050405020304" pitchFamily="18" charset="0"/>
                <a:ea typeface="Calibri" panose="020F0502020204030204" pitchFamily="34" charset="0"/>
                <a:cs typeface="Mangal" panose="02040503050203030202" pitchFamily="18" charset="0"/>
              </a:rPr>
              <a:t>Acinetobacteria</a:t>
            </a:r>
            <a:r>
              <a:rPr lang="en-IN" sz="2000" i="1" kern="100" dirty="0">
                <a:effectLst/>
                <a:latin typeface="Times New Roman" panose="02020603050405020304" pitchFamily="18" charset="0"/>
                <a:ea typeface="Calibri" panose="020F0502020204030204" pitchFamily="34" charset="0"/>
                <a:cs typeface="Mangal" panose="02040503050203030202" pitchFamily="18" charset="0"/>
              </a:rPr>
              <a:t> </a:t>
            </a:r>
            <a:r>
              <a:rPr lang="en-IN" sz="2000" kern="100" dirty="0">
                <a:effectLst/>
                <a:latin typeface="Times New Roman" panose="02020603050405020304" pitchFamily="18" charset="0"/>
                <a:ea typeface="Calibri" panose="020F0502020204030204" pitchFamily="34" charset="0"/>
                <a:cs typeface="Mangal" panose="02040503050203030202" pitchFamily="18" charset="0"/>
              </a:rPr>
              <a:t>species</a:t>
            </a:r>
            <a:r>
              <a:rPr lang="en-IN" sz="2000" i="1" kern="100" dirty="0">
                <a:effectLst/>
                <a:latin typeface="Times New Roman" panose="02020603050405020304" pitchFamily="18" charset="0"/>
                <a:ea typeface="Calibri" panose="020F0502020204030204" pitchFamily="34" charset="0"/>
                <a:cs typeface="Mangal" panose="02040503050203030202" pitchFamily="18" charset="0"/>
              </a:rPr>
              <a:t> </a:t>
            </a:r>
            <a:r>
              <a:rPr lang="en-IN" sz="2000" kern="100" dirty="0">
                <a:effectLst/>
                <a:latin typeface="Times New Roman" panose="02020603050405020304" pitchFamily="18" charset="0"/>
                <a:ea typeface="Calibri" panose="020F0502020204030204" pitchFamily="34" charset="0"/>
                <a:cs typeface="Mangal" panose="02040503050203030202" pitchFamily="18" charset="0"/>
              </a:rPr>
              <a:t>are gram negative bacteria belong to   class </a:t>
            </a:r>
            <a:r>
              <a:rPr lang="en-IN" sz="2000" kern="100" dirty="0" err="1">
                <a:effectLst/>
                <a:latin typeface="Times New Roman" panose="02020603050405020304" pitchFamily="18" charset="0"/>
                <a:ea typeface="Calibri" panose="020F0502020204030204" pitchFamily="34" charset="0"/>
                <a:cs typeface="Mangal" panose="02040503050203030202" pitchFamily="18" charset="0"/>
              </a:rPr>
              <a:t>gammaproteobacteria</a:t>
            </a:r>
            <a:r>
              <a:rPr lang="en-IN" sz="2000" kern="100" dirty="0">
                <a:effectLst/>
                <a:latin typeface="Times New Roman" panose="02020603050405020304" pitchFamily="18" charset="0"/>
                <a:ea typeface="Calibri" panose="020F0502020204030204" pitchFamily="34" charset="0"/>
                <a:cs typeface="Mangal" panose="02040503050203030202" pitchFamily="18" charset="0"/>
              </a:rPr>
              <a:t> and family </a:t>
            </a:r>
            <a:r>
              <a:rPr lang="en-IN" sz="2000" kern="100" dirty="0" err="1">
                <a:effectLst/>
                <a:latin typeface="Times New Roman" panose="02020603050405020304" pitchFamily="18" charset="0"/>
                <a:ea typeface="Calibri" panose="020F0502020204030204" pitchFamily="34" charset="0"/>
                <a:cs typeface="Mangal" panose="02040503050203030202" pitchFamily="18" charset="0"/>
              </a:rPr>
              <a:t>Moraxellaceae</a:t>
            </a:r>
            <a:r>
              <a:rPr lang="en-IN" sz="2000" kern="100" dirty="0">
                <a:effectLst/>
                <a:latin typeface="Times New Roman" panose="02020603050405020304" pitchFamily="18" charset="0"/>
                <a:ea typeface="Calibri" panose="020F0502020204030204" pitchFamily="34" charset="0"/>
                <a:cs typeface="Mangal" panose="02040503050203030202" pitchFamily="18" charset="0"/>
              </a:rPr>
              <a:t> [2]. It has ability to produce extracellular protease like serine protease S1A trypsin [5]. The extracellular protease can be easily recovered by downstream process during batch fermentation [8]. The trypsin plays important in inflammation and cancerous activity. It makes the macrophages and monocytes active and move at the site of infection [10,11]. Trypsin role in </a:t>
            </a:r>
            <a:r>
              <a:rPr lang="en-IN" sz="2000" kern="100" dirty="0" err="1">
                <a:effectLst/>
                <a:latin typeface="Times New Roman" panose="02020603050405020304" pitchFamily="18" charset="0"/>
                <a:ea typeface="Calibri" panose="020F0502020204030204" pitchFamily="34" charset="0"/>
                <a:cs typeface="Mangal" panose="02040503050203030202" pitchFamily="18" charset="0"/>
              </a:rPr>
              <a:t>gelatin</a:t>
            </a:r>
            <a:r>
              <a:rPr lang="en-IN" sz="2000" kern="100" dirty="0">
                <a:effectLst/>
                <a:latin typeface="Times New Roman" panose="02020603050405020304" pitchFamily="18" charset="0"/>
                <a:ea typeface="Calibri" panose="020F0502020204030204" pitchFamily="34" charset="0"/>
                <a:cs typeface="Mangal" panose="02040503050203030202" pitchFamily="18" charset="0"/>
              </a:rPr>
              <a:t> degradation at the time of fertilization, it helps the sperm to swim [3]. It has diverse role in different industry like dehairing of hair in leather industry, </a:t>
            </a:r>
            <a:r>
              <a:rPr lang="en-IN" sz="2000" kern="100" dirty="0" err="1">
                <a:effectLst/>
                <a:latin typeface="Times New Roman" panose="02020603050405020304" pitchFamily="18" charset="0"/>
                <a:ea typeface="Calibri" panose="020F0502020204030204" pitchFamily="34" charset="0"/>
                <a:cs typeface="Mangal" panose="02040503050203030202" pitchFamily="18" charset="0"/>
              </a:rPr>
              <a:t>destaining</a:t>
            </a:r>
            <a:r>
              <a:rPr lang="en-IN" sz="2000" kern="100" dirty="0">
                <a:effectLst/>
                <a:latin typeface="Times New Roman" panose="02020603050405020304" pitchFamily="18" charset="0"/>
                <a:ea typeface="Calibri" panose="020F0502020204030204" pitchFamily="34" charset="0"/>
                <a:cs typeface="Mangal" panose="02040503050203030202" pitchFamily="18" charset="0"/>
              </a:rPr>
              <a:t> in detergent, eye lenes cleaning, silver recovery from X-ray film [1,4,6,7,9]. </a:t>
            </a:r>
            <a:endParaRPr lang="en-IN" sz="2000" i="1" kern="100" dirty="0">
              <a:latin typeface="Times New Roman" panose="02020603050405020304" pitchFamily="18" charset="0"/>
              <a:ea typeface="Calibri" panose="020F0502020204030204" pitchFamily="34" charset="0"/>
              <a:cs typeface="Mangal" panose="02040503050203030202" pitchFamily="18" charset="0"/>
            </a:endParaRPr>
          </a:p>
          <a:p>
            <a:pPr marL="0" marR="0" algn="just">
              <a:lnSpc>
                <a:spcPct val="150000"/>
              </a:lnSpc>
              <a:spcBef>
                <a:spcPts val="0"/>
              </a:spcBef>
              <a:spcAft>
                <a:spcPts val="800"/>
              </a:spcAft>
            </a:pPr>
            <a:r>
              <a:rPr lang="en-IN" sz="2000" kern="100" dirty="0">
                <a:effectLst/>
                <a:latin typeface="Times New Roman" panose="02020603050405020304" pitchFamily="18" charset="0"/>
                <a:ea typeface="Calibri" panose="020F0502020204030204" pitchFamily="34" charset="0"/>
                <a:cs typeface="Mangal" panose="02040503050203030202" pitchFamily="18" charset="0"/>
              </a:rPr>
              <a:t>In the present study the extracellular protease was purified and studied for clinical application against IL-6 by ELISA and LNCAP cell line of prostate gland by MTT assay.</a:t>
            </a:r>
            <a:endParaRPr lang="en-US" sz="2000" kern="1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7" name="TextBox 6">
            <a:extLst>
              <a:ext uri="{FF2B5EF4-FFF2-40B4-BE49-F238E27FC236}">
                <a16:creationId xmlns:a16="http://schemas.microsoft.com/office/drawing/2014/main" id="{8DF1A822-35FC-1269-E775-A01532BEFAD2}"/>
              </a:ext>
            </a:extLst>
          </p:cNvPr>
          <p:cNvSpPr txBox="1"/>
          <p:nvPr/>
        </p:nvSpPr>
        <p:spPr>
          <a:xfrm>
            <a:off x="302172" y="339519"/>
            <a:ext cx="11587654" cy="707886"/>
          </a:xfrm>
          <a:prstGeom prst="rect">
            <a:avLst/>
          </a:prstGeom>
          <a:noFill/>
        </p:spPr>
        <p:txBody>
          <a:bodyPr wrap="square">
            <a:spAutoFit/>
          </a:bodyPr>
          <a:lstStyle/>
          <a:p>
            <a:pPr algn="ctr"/>
            <a:r>
              <a:rPr kumimoji="0" lang="en-IN" sz="4000" b="1" i="0" u="none" strike="noStrike" kern="1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Mangal" panose="02040503050203030202" pitchFamily="18" charset="0"/>
              </a:rPr>
              <a:t>Introduction</a:t>
            </a:r>
            <a:endParaRPr lang="en-US" sz="4000" dirty="0"/>
          </a:p>
        </p:txBody>
      </p:sp>
    </p:spTree>
    <p:extLst>
      <p:ext uri="{BB962C8B-B14F-4D97-AF65-F5344CB8AC3E}">
        <p14:creationId xmlns:p14="http://schemas.microsoft.com/office/powerpoint/2010/main" val="5047753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765F3C3-2507-06BC-129A-6D9E5B48DAE5}"/>
              </a:ext>
            </a:extLst>
          </p:cNvPr>
          <p:cNvSpPr txBox="1"/>
          <p:nvPr/>
        </p:nvSpPr>
        <p:spPr>
          <a:xfrm>
            <a:off x="294289" y="124570"/>
            <a:ext cx="11603421" cy="6608860"/>
          </a:xfrm>
          <a:prstGeom prst="rect">
            <a:avLst/>
          </a:prstGeom>
          <a:noFill/>
        </p:spPr>
        <p:txBody>
          <a:bodyPr wrap="square">
            <a:spAutoFit/>
          </a:bodyPr>
          <a:lstStyle/>
          <a:p>
            <a:pPr marL="342900" marR="0" indent="-342900" algn="just">
              <a:lnSpc>
                <a:spcPct val="150000"/>
              </a:lnSpc>
              <a:spcBef>
                <a:spcPts val="0"/>
              </a:spcBef>
              <a:spcAft>
                <a:spcPts val="800"/>
              </a:spcAft>
              <a:buFont typeface="Arial" panose="020B0604020202020204" pitchFamily="34" charset="0"/>
              <a:buChar char="•"/>
            </a:pPr>
            <a:r>
              <a:rPr lang="en-IN" sz="2000" b="1" kern="100" dirty="0">
                <a:effectLst/>
                <a:latin typeface="Times New Roman" panose="02020603050405020304" pitchFamily="18" charset="0"/>
                <a:ea typeface="Calibri" panose="020F0502020204030204" pitchFamily="34" charset="0"/>
                <a:cs typeface="Mangal" panose="02040503050203030202" pitchFamily="18" charset="0"/>
              </a:rPr>
              <a:t>Material and Methods:-</a:t>
            </a:r>
            <a:endParaRPr lang="en-US" sz="2000" kern="100" dirty="0">
              <a:effectLst/>
              <a:latin typeface="Calibri" panose="020F0502020204030204" pitchFamily="34" charset="0"/>
              <a:ea typeface="Calibri" panose="020F0502020204030204" pitchFamily="34" charset="0"/>
              <a:cs typeface="Mangal" panose="02040503050203030202" pitchFamily="18" charset="0"/>
            </a:endParaRPr>
          </a:p>
          <a:p>
            <a:pPr marL="800100" lvl="1" indent="-342900" algn="just">
              <a:lnSpc>
                <a:spcPct val="150000"/>
              </a:lnSpc>
              <a:buFont typeface="Courier New" panose="02070309020205020404" pitchFamily="49" charset="0"/>
              <a:buChar char="o"/>
            </a:pPr>
            <a:r>
              <a:rPr lang="en-IN" sz="2000" kern="100" dirty="0">
                <a:effectLst/>
                <a:latin typeface="Times New Roman" panose="02020603050405020304" pitchFamily="18" charset="0"/>
                <a:ea typeface="Calibri" panose="020F0502020204030204" pitchFamily="34" charset="0"/>
                <a:cs typeface="Mangal" panose="02040503050203030202" pitchFamily="18" charset="0"/>
              </a:rPr>
              <a:t>Pure culture of </a:t>
            </a:r>
            <a:r>
              <a:rPr lang="en-IN" sz="2000" i="1" kern="100" dirty="0" err="1">
                <a:effectLst/>
                <a:latin typeface="Times New Roman" panose="02020603050405020304" pitchFamily="18" charset="0"/>
                <a:ea typeface="Calibri" panose="020F0502020204030204" pitchFamily="34" charset="0"/>
                <a:cs typeface="Mangal" panose="02040503050203030202" pitchFamily="18" charset="0"/>
              </a:rPr>
              <a:t>Acinetobacteria</a:t>
            </a:r>
            <a:r>
              <a:rPr lang="en-IN" sz="2000" i="1" kern="100" dirty="0">
                <a:effectLst/>
                <a:latin typeface="Times New Roman" panose="02020603050405020304" pitchFamily="18" charset="0"/>
                <a:ea typeface="Calibri" panose="020F0502020204030204" pitchFamily="34" charset="0"/>
                <a:cs typeface="Mangal" panose="02040503050203030202" pitchFamily="18" charset="0"/>
              </a:rPr>
              <a:t> </a:t>
            </a:r>
            <a:r>
              <a:rPr lang="en-IN" sz="2000" kern="100" dirty="0">
                <a:effectLst/>
                <a:latin typeface="Times New Roman" panose="02020603050405020304" pitchFamily="18" charset="0"/>
                <a:ea typeface="Calibri" panose="020F0502020204030204" pitchFamily="34" charset="0"/>
                <a:cs typeface="Mangal" panose="02040503050203030202" pitchFamily="18" charset="0"/>
              </a:rPr>
              <a:t>bacteria</a:t>
            </a:r>
            <a:endParaRPr lang="en-US" sz="2000" kern="100" dirty="0">
              <a:effectLst/>
              <a:latin typeface="Calibri" panose="020F0502020204030204" pitchFamily="34" charset="0"/>
              <a:ea typeface="Calibri" panose="020F0502020204030204" pitchFamily="34" charset="0"/>
              <a:cs typeface="Mangal" panose="02040503050203030202" pitchFamily="18" charset="0"/>
            </a:endParaRPr>
          </a:p>
          <a:p>
            <a:pPr marL="800100" lvl="1" indent="-342900" algn="just">
              <a:lnSpc>
                <a:spcPct val="150000"/>
              </a:lnSpc>
              <a:buFont typeface="Courier New" panose="02070309020205020404" pitchFamily="49" charset="0"/>
              <a:buChar char="o"/>
            </a:pPr>
            <a:r>
              <a:rPr lang="en-IN" sz="2000" kern="100" dirty="0">
                <a:effectLst/>
                <a:latin typeface="Times New Roman" panose="02020603050405020304" pitchFamily="18" charset="0"/>
                <a:ea typeface="Calibri" panose="020F0502020204030204" pitchFamily="34" charset="0"/>
                <a:cs typeface="Mangal" panose="02040503050203030202" pitchFamily="18" charset="0"/>
              </a:rPr>
              <a:t>Inoculum Preparation </a:t>
            </a:r>
            <a:endParaRPr lang="en-US" sz="2000" kern="100" dirty="0">
              <a:effectLst/>
              <a:latin typeface="Calibri" panose="020F0502020204030204" pitchFamily="34" charset="0"/>
              <a:ea typeface="Calibri" panose="020F0502020204030204" pitchFamily="34" charset="0"/>
              <a:cs typeface="Mangal" panose="02040503050203030202" pitchFamily="18" charset="0"/>
            </a:endParaRPr>
          </a:p>
          <a:p>
            <a:pPr marL="800100" lvl="1" indent="-342900" algn="just">
              <a:lnSpc>
                <a:spcPct val="150000"/>
              </a:lnSpc>
              <a:buFont typeface="Courier New" panose="02070309020205020404" pitchFamily="49" charset="0"/>
              <a:buChar char="o"/>
            </a:pPr>
            <a:r>
              <a:rPr lang="en-IN" sz="2000" kern="100" dirty="0">
                <a:effectLst/>
                <a:latin typeface="Times New Roman" panose="02020603050405020304" pitchFamily="18" charset="0"/>
                <a:ea typeface="Calibri" panose="020F0502020204030204" pitchFamily="34" charset="0"/>
                <a:cs typeface="Mangal" panose="02040503050203030202" pitchFamily="18" charset="0"/>
              </a:rPr>
              <a:t>A loopful suspension  </a:t>
            </a:r>
            <a:r>
              <a:rPr lang="en-IN" sz="2000" i="1" kern="100" dirty="0" err="1">
                <a:effectLst/>
                <a:latin typeface="Times New Roman" panose="02020603050405020304" pitchFamily="18" charset="0"/>
                <a:ea typeface="Calibri" panose="020F0502020204030204" pitchFamily="34" charset="0"/>
                <a:cs typeface="Mangal" panose="02040503050203030202" pitchFamily="18" charset="0"/>
              </a:rPr>
              <a:t>Acinetobacteria</a:t>
            </a:r>
            <a:r>
              <a:rPr lang="en-IN" sz="2000" i="1" kern="100" dirty="0">
                <a:effectLst/>
                <a:latin typeface="Times New Roman" panose="02020603050405020304" pitchFamily="18" charset="0"/>
                <a:ea typeface="Calibri" panose="020F0502020204030204" pitchFamily="34" charset="0"/>
                <a:cs typeface="Mangal" panose="02040503050203030202" pitchFamily="18" charset="0"/>
              </a:rPr>
              <a:t>  </a:t>
            </a:r>
            <a:r>
              <a:rPr lang="en-IN" sz="2000" kern="100" dirty="0">
                <a:effectLst/>
                <a:latin typeface="Times New Roman" panose="02020603050405020304" pitchFamily="18" charset="0"/>
                <a:ea typeface="Calibri" panose="020F0502020204030204" pitchFamily="34" charset="0"/>
                <a:cs typeface="Mangal" panose="02040503050203030202" pitchFamily="18" charset="0"/>
              </a:rPr>
              <a:t>bacteria  was inoculated in 20ml Nutrient broth.</a:t>
            </a:r>
            <a:endParaRPr lang="en-US" sz="2000" kern="100" dirty="0">
              <a:effectLst/>
              <a:latin typeface="Calibri" panose="020F0502020204030204" pitchFamily="34" charset="0"/>
              <a:ea typeface="Calibri" panose="020F0502020204030204" pitchFamily="34" charset="0"/>
              <a:cs typeface="Mangal" panose="02040503050203030202" pitchFamily="18" charset="0"/>
            </a:endParaRPr>
          </a:p>
          <a:p>
            <a:pPr marL="342900" marR="0" indent="-342900" algn="just">
              <a:lnSpc>
                <a:spcPct val="150000"/>
              </a:lnSpc>
              <a:spcBef>
                <a:spcPts val="0"/>
              </a:spcBef>
              <a:spcAft>
                <a:spcPts val="0"/>
              </a:spcAft>
              <a:buFont typeface="Arial" panose="020B0604020202020204" pitchFamily="34" charset="0"/>
              <a:buChar char="•"/>
            </a:pPr>
            <a:r>
              <a:rPr lang="en-IN" sz="2000" b="1" kern="100" dirty="0">
                <a:effectLst/>
                <a:latin typeface="Times New Roman" panose="02020603050405020304" pitchFamily="18" charset="0"/>
                <a:ea typeface="Calibri" panose="020F0502020204030204" pitchFamily="34" charset="0"/>
                <a:cs typeface="Mangal" panose="02040503050203030202" pitchFamily="18" charset="0"/>
              </a:rPr>
              <a:t>Production Media </a:t>
            </a:r>
            <a:endParaRPr lang="en-US" sz="2000" kern="100" dirty="0">
              <a:effectLst/>
              <a:latin typeface="Calibri" panose="020F0502020204030204" pitchFamily="34" charset="0"/>
              <a:ea typeface="Calibri" panose="020F0502020204030204" pitchFamily="34" charset="0"/>
              <a:cs typeface="Mangal" panose="02040503050203030202" pitchFamily="18" charset="0"/>
            </a:endParaRPr>
          </a:p>
          <a:p>
            <a:pPr marL="0" marR="0" algn="just">
              <a:lnSpc>
                <a:spcPct val="150000"/>
              </a:lnSpc>
              <a:spcBef>
                <a:spcPts val="0"/>
              </a:spcBef>
              <a:spcAft>
                <a:spcPts val="0"/>
              </a:spcAft>
            </a:pPr>
            <a:r>
              <a:rPr lang="en-IN" sz="2000" kern="100" dirty="0">
                <a:latin typeface="Times New Roman" panose="02020603050405020304" pitchFamily="18" charset="0"/>
                <a:ea typeface="Calibri" panose="020F0502020204030204" pitchFamily="34" charset="0"/>
                <a:cs typeface="Mangal" panose="02040503050203030202" pitchFamily="18" charset="0"/>
              </a:rPr>
              <a:t>	</a:t>
            </a:r>
            <a:r>
              <a:rPr lang="en-IN" sz="2000" kern="100" dirty="0">
                <a:effectLst/>
                <a:latin typeface="Times New Roman" panose="02020603050405020304" pitchFamily="18" charset="0"/>
                <a:ea typeface="Calibri" panose="020F0502020204030204" pitchFamily="34" charset="0"/>
                <a:cs typeface="Mangal" panose="02040503050203030202" pitchFamily="18" charset="0"/>
              </a:rPr>
              <a:t>The Batch culture media was prepared by adding in 250 ml of Yeast extract 3gm, Maltose 3gm, MgSO</a:t>
            </a:r>
            <a:r>
              <a:rPr lang="en-IN" sz="2000" kern="100" baseline="-25000" dirty="0">
                <a:effectLst/>
                <a:latin typeface="Times New Roman" panose="02020603050405020304" pitchFamily="18" charset="0"/>
                <a:ea typeface="Calibri" panose="020F0502020204030204" pitchFamily="34" charset="0"/>
                <a:cs typeface="Mangal" panose="02040503050203030202" pitchFamily="18" charset="0"/>
              </a:rPr>
              <a:t>4</a:t>
            </a:r>
            <a:r>
              <a:rPr lang="en-IN" sz="2000" kern="100" dirty="0">
                <a:effectLst/>
                <a:latin typeface="Times New Roman" panose="02020603050405020304" pitchFamily="18" charset="0"/>
                <a:ea typeface="Calibri" panose="020F0502020204030204" pitchFamily="34" charset="0"/>
                <a:cs typeface="Mangal" panose="02040503050203030202" pitchFamily="18" charset="0"/>
              </a:rPr>
              <a:t> 0.5, K</a:t>
            </a:r>
            <a:r>
              <a:rPr lang="en-IN" sz="2000" kern="100" baseline="-25000" dirty="0">
                <a:effectLst/>
                <a:latin typeface="Times New Roman" panose="02020603050405020304" pitchFamily="18" charset="0"/>
                <a:ea typeface="Calibri" panose="020F0502020204030204" pitchFamily="34" charset="0"/>
                <a:cs typeface="Mangal" panose="02040503050203030202" pitchFamily="18" charset="0"/>
              </a:rPr>
              <a:t>2</a:t>
            </a:r>
            <a:r>
              <a:rPr lang="en-IN" sz="2000" kern="100" dirty="0">
                <a:effectLst/>
                <a:latin typeface="Times New Roman" panose="02020603050405020304" pitchFamily="18" charset="0"/>
                <a:ea typeface="Calibri" panose="020F0502020204030204" pitchFamily="34" charset="0"/>
                <a:cs typeface="Mangal" panose="02040503050203030202" pitchFamily="18" charset="0"/>
              </a:rPr>
              <a:t>HPO</a:t>
            </a:r>
            <a:r>
              <a:rPr lang="en-IN" sz="2000" kern="100" baseline="-25000" dirty="0">
                <a:effectLst/>
                <a:latin typeface="Times New Roman" panose="02020603050405020304" pitchFamily="18" charset="0"/>
                <a:ea typeface="Calibri" panose="020F0502020204030204" pitchFamily="34" charset="0"/>
                <a:cs typeface="Mangal" panose="02040503050203030202" pitchFamily="18" charset="0"/>
              </a:rPr>
              <a:t>4</a:t>
            </a:r>
            <a:r>
              <a:rPr lang="en-IN" sz="2000" kern="100" dirty="0">
                <a:effectLst/>
                <a:latin typeface="Times New Roman" panose="02020603050405020304" pitchFamily="18" charset="0"/>
                <a:ea typeface="Calibri" panose="020F0502020204030204" pitchFamily="34" charset="0"/>
                <a:cs typeface="Mangal" panose="02040503050203030202" pitchFamily="18" charset="0"/>
              </a:rPr>
              <a:t>, 0.5, CaCl</a:t>
            </a:r>
            <a:r>
              <a:rPr lang="en-IN" sz="2000" kern="100" baseline="-25000" dirty="0">
                <a:effectLst/>
                <a:latin typeface="Times New Roman" panose="02020603050405020304" pitchFamily="18" charset="0"/>
                <a:ea typeface="Calibri" panose="020F0502020204030204" pitchFamily="34" charset="0"/>
                <a:cs typeface="Mangal" panose="02040503050203030202" pitchFamily="18" charset="0"/>
              </a:rPr>
              <a:t>2, </a:t>
            </a:r>
            <a:r>
              <a:rPr lang="en-IN" sz="2000" kern="100" dirty="0">
                <a:effectLst/>
                <a:latin typeface="Times New Roman" panose="02020603050405020304" pitchFamily="18" charset="0"/>
                <a:ea typeface="Calibri" panose="020F0502020204030204" pitchFamily="34" charset="0"/>
                <a:cs typeface="Mangal" panose="02040503050203030202" pitchFamily="18" charset="0"/>
              </a:rPr>
              <a:t>0.2, </a:t>
            </a:r>
            <a:r>
              <a:rPr lang="en-IN" sz="2000" kern="100" dirty="0" err="1">
                <a:effectLst/>
                <a:latin typeface="Times New Roman" panose="02020603050405020304" pitchFamily="18" charset="0"/>
                <a:ea typeface="Calibri" panose="020F0502020204030204" pitchFamily="34" charset="0"/>
                <a:cs typeface="Mangal" panose="02040503050203030202" pitchFamily="18" charset="0"/>
              </a:rPr>
              <a:t>KCl</a:t>
            </a:r>
            <a:r>
              <a:rPr lang="en-IN" sz="2000" kern="100" dirty="0">
                <a:effectLst/>
                <a:latin typeface="Times New Roman" panose="02020603050405020304" pitchFamily="18" charset="0"/>
                <a:ea typeface="Calibri" panose="020F0502020204030204" pitchFamily="34" charset="0"/>
                <a:cs typeface="Mangal" panose="02040503050203030202" pitchFamily="18" charset="0"/>
              </a:rPr>
              <a:t> 0.2, NaCO</a:t>
            </a:r>
            <a:r>
              <a:rPr lang="en-IN" sz="2000" kern="100" baseline="-25000" dirty="0">
                <a:effectLst/>
                <a:latin typeface="Times New Roman" panose="02020603050405020304" pitchFamily="18" charset="0"/>
                <a:ea typeface="Calibri" panose="020F0502020204030204" pitchFamily="34" charset="0"/>
                <a:cs typeface="Mangal" panose="02040503050203030202" pitchFamily="18" charset="0"/>
              </a:rPr>
              <a:t>3</a:t>
            </a:r>
            <a:r>
              <a:rPr lang="en-IN" sz="2000" kern="100" dirty="0">
                <a:effectLst/>
                <a:latin typeface="Times New Roman" panose="02020603050405020304" pitchFamily="18" charset="0"/>
                <a:ea typeface="Calibri" panose="020F0502020204030204" pitchFamily="34" charset="0"/>
                <a:cs typeface="Mangal" panose="02040503050203030202" pitchFamily="18" charset="0"/>
              </a:rPr>
              <a:t> 0.5% was autoclave at 121ºC for 15-20min. After media cool down was transferred to laminar air flow and 5ml overnight grown culture was inoculated.</a:t>
            </a:r>
            <a:endParaRPr lang="en-US" sz="2000" kern="100" dirty="0">
              <a:effectLst/>
              <a:latin typeface="Calibri" panose="020F0502020204030204" pitchFamily="34" charset="0"/>
              <a:ea typeface="Calibri" panose="020F0502020204030204" pitchFamily="34" charset="0"/>
              <a:cs typeface="Mangal" panose="02040503050203030202" pitchFamily="18" charset="0"/>
            </a:endParaRPr>
          </a:p>
          <a:p>
            <a:pPr marL="342900" marR="0" indent="-342900" algn="just">
              <a:lnSpc>
                <a:spcPct val="150000"/>
              </a:lnSpc>
              <a:spcBef>
                <a:spcPts val="0"/>
              </a:spcBef>
              <a:spcAft>
                <a:spcPts val="0"/>
              </a:spcAft>
              <a:buFont typeface="Arial" panose="020B0604020202020204" pitchFamily="34" charset="0"/>
              <a:buChar char="•"/>
            </a:pPr>
            <a:r>
              <a:rPr lang="en-IN" sz="2000" b="1" kern="100" dirty="0">
                <a:effectLst/>
                <a:latin typeface="Times New Roman" panose="02020603050405020304" pitchFamily="18" charset="0"/>
                <a:ea typeface="Calibri" panose="020F0502020204030204" pitchFamily="34" charset="0"/>
                <a:cs typeface="Mangal" panose="02040503050203030202" pitchFamily="18" charset="0"/>
              </a:rPr>
              <a:t>Enzyme purification</a:t>
            </a:r>
            <a:endParaRPr lang="en-US" sz="2000" kern="1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pPr>
            <a:r>
              <a:rPr lang="en-IN" sz="2000" dirty="0">
                <a:effectLst/>
                <a:latin typeface="Times New Roman" panose="02020603050405020304" pitchFamily="18" charset="0"/>
                <a:ea typeface="Calibri" panose="020F0502020204030204" pitchFamily="34" charset="0"/>
              </a:rPr>
              <a:t>	Precipitation by 40-60% w/w Ammonium persulphate, dialysis membrane preparation by 2% sodium bicarbonate and EDTA and boil for 15-20 min, pack the one end of dialysis with thread add precipitated protease then again seal the other end, suspend the dialysis bag in the Tris buffer HCl 20mM overnight, Tris Buffer gel Chromatography glass column chromatography 2×50ml, stationary phase Sephadex-G 25 mobile phase 25mM Tris </a:t>
            </a:r>
            <a:r>
              <a:rPr lang="en-IN" sz="2000" dirty="0" err="1">
                <a:effectLst/>
                <a:latin typeface="Times New Roman" panose="02020603050405020304" pitchFamily="18" charset="0"/>
                <a:ea typeface="Calibri" panose="020F0502020204030204" pitchFamily="34" charset="0"/>
              </a:rPr>
              <a:t>Tris</a:t>
            </a:r>
            <a:r>
              <a:rPr lang="en-IN" sz="2000" dirty="0">
                <a:effectLst/>
                <a:latin typeface="Times New Roman" panose="02020603050405020304" pitchFamily="18" charset="0"/>
                <a:ea typeface="Calibri" panose="020F0502020204030204" pitchFamily="34" charset="0"/>
              </a:rPr>
              <a:t> buffer.</a:t>
            </a:r>
            <a:endParaRPr lang="en-US" sz="2000" dirty="0"/>
          </a:p>
        </p:txBody>
      </p:sp>
    </p:spTree>
    <p:extLst>
      <p:ext uri="{BB962C8B-B14F-4D97-AF65-F5344CB8AC3E}">
        <p14:creationId xmlns:p14="http://schemas.microsoft.com/office/powerpoint/2010/main" val="5300088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7EC9A7C-08E8-F5D6-016F-138695F4165B}"/>
              </a:ext>
            </a:extLst>
          </p:cNvPr>
          <p:cNvSpPr txBox="1"/>
          <p:nvPr/>
        </p:nvSpPr>
        <p:spPr>
          <a:xfrm>
            <a:off x="278524" y="0"/>
            <a:ext cx="11634952" cy="6788205"/>
          </a:xfrm>
          <a:prstGeom prst="rect">
            <a:avLst/>
          </a:prstGeom>
          <a:noFill/>
        </p:spPr>
        <p:txBody>
          <a:bodyPr wrap="square">
            <a:spAutoFit/>
          </a:bodyPr>
          <a:lstStyle/>
          <a:p>
            <a:pPr marL="0" marR="0" algn="ctr">
              <a:lnSpc>
                <a:spcPct val="150000"/>
              </a:lnSpc>
              <a:spcBef>
                <a:spcPts val="0"/>
              </a:spcBef>
              <a:spcAft>
                <a:spcPts val="0"/>
              </a:spcAft>
            </a:pPr>
            <a:r>
              <a:rPr lang="en-IN" sz="4000" b="1" kern="100" dirty="0">
                <a:effectLst/>
                <a:latin typeface="Times New Roman" panose="02020603050405020304" pitchFamily="18" charset="0"/>
                <a:ea typeface="Calibri" panose="020F0502020204030204" pitchFamily="34" charset="0"/>
                <a:cs typeface="Mangal" panose="02040503050203030202" pitchFamily="18" charset="0"/>
              </a:rPr>
              <a:t>Results</a:t>
            </a:r>
            <a:endParaRPr lang="en-US" sz="4000" kern="100" dirty="0">
              <a:effectLst/>
              <a:latin typeface="Calibri" panose="020F0502020204030204" pitchFamily="34" charset="0"/>
              <a:ea typeface="Calibri" panose="020F0502020204030204" pitchFamily="34" charset="0"/>
              <a:cs typeface="Mangal" panose="02040503050203030202" pitchFamily="18" charset="0"/>
            </a:endParaRPr>
          </a:p>
          <a:p>
            <a:pPr marL="342900" marR="0" indent="-342900" algn="just">
              <a:lnSpc>
                <a:spcPct val="150000"/>
              </a:lnSpc>
              <a:spcBef>
                <a:spcPts val="0"/>
              </a:spcBef>
              <a:spcAft>
                <a:spcPts val="0"/>
              </a:spcAft>
              <a:buFont typeface="Arial" panose="020B0604020202020204" pitchFamily="34" charset="0"/>
              <a:buChar char="•"/>
            </a:pPr>
            <a:r>
              <a:rPr lang="en-IN" sz="2000" kern="100" dirty="0">
                <a:effectLst/>
                <a:latin typeface="Times New Roman" panose="02020603050405020304" pitchFamily="18" charset="0"/>
                <a:ea typeface="Calibri" panose="020F0502020204030204" pitchFamily="34" charset="0"/>
                <a:cs typeface="Mangal" panose="02040503050203030202" pitchFamily="18" charset="0"/>
              </a:rPr>
              <a:t>The overnight grown culture 5ml was inoculated in 250ml of production media and incubated in orbital shaker at 120-150rpm at 30-40ºC. After 24 -48 hours the extracellular protease by collecting filtrated the filtrate was used as crude protease the protein and protease activity was measured by Lowry’s and Anson method. </a:t>
            </a:r>
          </a:p>
          <a:p>
            <a:pPr marL="342900" marR="0" indent="-342900" algn="just">
              <a:lnSpc>
                <a:spcPct val="150000"/>
              </a:lnSpc>
              <a:spcBef>
                <a:spcPts val="0"/>
              </a:spcBef>
              <a:spcAft>
                <a:spcPts val="0"/>
              </a:spcAft>
              <a:buFont typeface="Arial" panose="020B0604020202020204" pitchFamily="34" charset="0"/>
              <a:buChar char="•"/>
            </a:pPr>
            <a:r>
              <a:rPr lang="en-IN" sz="2000" kern="100" dirty="0">
                <a:effectLst/>
                <a:latin typeface="Times New Roman" panose="02020603050405020304" pitchFamily="18" charset="0"/>
                <a:ea typeface="Calibri" panose="020F0502020204030204" pitchFamily="34" charset="0"/>
                <a:cs typeface="Mangal" panose="02040503050203030202" pitchFamily="18" charset="0"/>
              </a:rPr>
              <a:t>The collected samples were further for precipitation by salt ammonium per sulphate, then molecular size separation by gel filtration and depending upon charge Ion-Exchange chromatography, after each step protein and protease activity was measured, HPLC shows two peak of trypsin as compared with standard trypsin and then SDS- PAGE to determine molecular weight was in between 23-25 KD </a:t>
            </a:r>
            <a:r>
              <a:rPr lang="en-IN" sz="2000" kern="100" dirty="0">
                <a:effectLst/>
                <a:latin typeface="Times New Roman" panose="02020603050405020304" pitchFamily="18" charset="0"/>
                <a:ea typeface="Times New Roman" panose="02020603050405020304" pitchFamily="18" charset="0"/>
                <a:cs typeface="Mangal" panose="02040503050203030202" pitchFamily="18" charset="0"/>
              </a:rPr>
              <a:t>Characterization </a:t>
            </a:r>
            <a:r>
              <a:rPr lang="en-IN" sz="2000" kern="100" dirty="0">
                <a:effectLst/>
                <a:latin typeface="Times New Roman" panose="02020603050405020304" pitchFamily="18" charset="0"/>
                <a:ea typeface="Calibri" panose="020F0502020204030204" pitchFamily="34" charset="0"/>
                <a:cs typeface="Mangal" panose="02040503050203030202" pitchFamily="18" charset="0"/>
              </a:rPr>
              <a:t>was done by using BAPNA  trypsin activity was 10U. </a:t>
            </a:r>
          </a:p>
          <a:p>
            <a:pPr marL="342900" marR="0" indent="-342900" algn="just">
              <a:lnSpc>
                <a:spcPct val="150000"/>
              </a:lnSpc>
              <a:spcBef>
                <a:spcPts val="0"/>
              </a:spcBef>
              <a:spcAft>
                <a:spcPts val="0"/>
              </a:spcAft>
              <a:buFont typeface="Arial" panose="020B0604020202020204" pitchFamily="34" charset="0"/>
              <a:buChar char="•"/>
            </a:pPr>
            <a:r>
              <a:rPr lang="en-IN" sz="1800" kern="100" dirty="0">
                <a:effectLst/>
                <a:latin typeface="Times New Roman" panose="02020603050405020304" pitchFamily="18" charset="0"/>
                <a:ea typeface="Calibri" panose="020F0502020204030204" pitchFamily="34" charset="0"/>
                <a:cs typeface="Mangal" panose="02040503050203030202" pitchFamily="18" charset="0"/>
              </a:rPr>
              <a:t>HPLC collected fraction used for MALDI-TOF it shows 51% percentage score of matching HPLC fraction was further used to check the anti-inflammatory and anti- cancerous activity. The clinical application of purified protease anti-inflammatory activity against IL-6 was 0.348mg/ml and anti-cancerous activity against LNCAP prostate gland cell line was 30.11µg/ml.</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2641204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Table 10">
            <a:extLst>
              <a:ext uri="{FF2B5EF4-FFF2-40B4-BE49-F238E27FC236}">
                <a16:creationId xmlns:a16="http://schemas.microsoft.com/office/drawing/2014/main" id="{D836E3E4-EFC0-CCE5-9C64-A340786EA760}"/>
              </a:ext>
            </a:extLst>
          </p:cNvPr>
          <p:cNvGraphicFramePr>
            <a:graphicFrameLocks noGrp="1"/>
          </p:cNvGraphicFramePr>
          <p:nvPr>
            <p:extLst>
              <p:ext uri="{D42A27DB-BD31-4B8C-83A1-F6EECF244321}">
                <p14:modId xmlns:p14="http://schemas.microsoft.com/office/powerpoint/2010/main" val="3379604885"/>
              </p:ext>
            </p:extLst>
          </p:nvPr>
        </p:nvGraphicFramePr>
        <p:xfrm>
          <a:off x="535264" y="1520317"/>
          <a:ext cx="5749925" cy="3981027"/>
        </p:xfrm>
        <a:graphic>
          <a:graphicData uri="http://schemas.openxmlformats.org/drawingml/2006/table">
            <a:tbl>
              <a:tblPr firstRow="1" firstCol="1" bandRow="1"/>
              <a:tblGrid>
                <a:gridCol w="640080">
                  <a:extLst>
                    <a:ext uri="{9D8B030D-6E8A-4147-A177-3AD203B41FA5}">
                      <a16:colId xmlns:a16="http://schemas.microsoft.com/office/drawing/2014/main" val="278035230"/>
                    </a:ext>
                  </a:extLst>
                </a:gridCol>
                <a:gridCol w="1175385">
                  <a:extLst>
                    <a:ext uri="{9D8B030D-6E8A-4147-A177-3AD203B41FA5}">
                      <a16:colId xmlns:a16="http://schemas.microsoft.com/office/drawing/2014/main" val="1501349738"/>
                    </a:ext>
                  </a:extLst>
                </a:gridCol>
                <a:gridCol w="1263650">
                  <a:extLst>
                    <a:ext uri="{9D8B030D-6E8A-4147-A177-3AD203B41FA5}">
                      <a16:colId xmlns:a16="http://schemas.microsoft.com/office/drawing/2014/main" val="2726373358"/>
                    </a:ext>
                  </a:extLst>
                </a:gridCol>
                <a:gridCol w="1172210">
                  <a:extLst>
                    <a:ext uri="{9D8B030D-6E8A-4147-A177-3AD203B41FA5}">
                      <a16:colId xmlns:a16="http://schemas.microsoft.com/office/drawing/2014/main" val="1718074999"/>
                    </a:ext>
                  </a:extLst>
                </a:gridCol>
                <a:gridCol w="1498600">
                  <a:extLst>
                    <a:ext uri="{9D8B030D-6E8A-4147-A177-3AD203B41FA5}">
                      <a16:colId xmlns:a16="http://schemas.microsoft.com/office/drawing/2014/main" val="3854863673"/>
                    </a:ext>
                  </a:extLst>
                </a:gridCol>
              </a:tblGrid>
              <a:tr h="901611">
                <a:tc>
                  <a:txBody>
                    <a:bodyPr/>
                    <a:lstStyle/>
                    <a:p>
                      <a:pPr marL="0" marR="0" algn="just">
                        <a:lnSpc>
                          <a:spcPct val="150000"/>
                        </a:lnSpc>
                        <a:spcBef>
                          <a:spcPts val="0"/>
                        </a:spcBef>
                        <a:spcAft>
                          <a:spcPts val="0"/>
                        </a:spcAft>
                      </a:pPr>
                      <a:r>
                        <a:rPr lang="en-IN" sz="1200" kern="100">
                          <a:effectLst/>
                          <a:latin typeface="Times New Roman" panose="02020603050405020304" pitchFamily="18" charset="0"/>
                          <a:ea typeface="Times New Roman" panose="02020603050405020304" pitchFamily="18" charset="0"/>
                          <a:cs typeface="Mangal" panose="02040503050203030202" pitchFamily="18" charset="0"/>
                        </a:rPr>
                        <a:t>Sr.No</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IN" sz="1200" kern="100">
                          <a:effectLst/>
                          <a:latin typeface="Times New Roman" panose="02020603050405020304" pitchFamily="18" charset="0"/>
                          <a:ea typeface="Times New Roman" panose="02020603050405020304" pitchFamily="18" charset="0"/>
                          <a:cs typeface="Mangal" panose="02040503050203030202" pitchFamily="18" charset="0"/>
                        </a:rPr>
                        <a:t>Purification steps</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IN" sz="1200" kern="100">
                          <a:effectLst/>
                          <a:latin typeface="Times New Roman" panose="02020603050405020304" pitchFamily="18" charset="0"/>
                          <a:ea typeface="Times New Roman" panose="02020603050405020304" pitchFamily="18" charset="0"/>
                          <a:cs typeface="Mangal" panose="02040503050203030202" pitchFamily="18" charset="0"/>
                        </a:rPr>
                        <a:t>Total Protein in mg/ml</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IN" sz="1200" kern="100">
                          <a:effectLst/>
                          <a:latin typeface="Times New Roman" panose="02020603050405020304" pitchFamily="18" charset="0"/>
                          <a:ea typeface="Times New Roman" panose="02020603050405020304" pitchFamily="18" charset="0"/>
                          <a:cs typeface="Mangal" panose="02040503050203030202" pitchFamily="18" charset="0"/>
                        </a:rPr>
                        <a:t>Total Protease U/ml</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IN" sz="1200" kern="100">
                          <a:effectLst/>
                          <a:latin typeface="Times New Roman" panose="02020603050405020304" pitchFamily="18" charset="0"/>
                          <a:ea typeface="Times New Roman" panose="02020603050405020304" pitchFamily="18" charset="0"/>
                          <a:cs typeface="Mangal" panose="02040503050203030202" pitchFamily="18" charset="0"/>
                        </a:rPr>
                        <a:t>Specific Activity U/mg</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49193673"/>
                  </a:ext>
                </a:extLst>
              </a:tr>
              <a:tr h="425398">
                <a:tc>
                  <a:txBody>
                    <a:bodyPr/>
                    <a:lstStyle/>
                    <a:p>
                      <a:pPr marL="0" marR="0" algn="just">
                        <a:lnSpc>
                          <a:spcPct val="150000"/>
                        </a:lnSpc>
                        <a:spcBef>
                          <a:spcPts val="0"/>
                        </a:spcBef>
                        <a:spcAft>
                          <a:spcPts val="0"/>
                        </a:spcAft>
                      </a:pPr>
                      <a:r>
                        <a:rPr lang="en-IN" sz="1200" kern="100">
                          <a:effectLst/>
                          <a:latin typeface="Times New Roman" panose="02020603050405020304" pitchFamily="18" charset="0"/>
                          <a:ea typeface="Times New Roman" panose="02020603050405020304" pitchFamily="18" charset="0"/>
                          <a:cs typeface="Mangal" panose="02040503050203030202" pitchFamily="18" charset="0"/>
                        </a:rPr>
                        <a:t>1</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IN" sz="1200" kern="100">
                          <a:effectLst/>
                          <a:latin typeface="Times New Roman" panose="02020603050405020304" pitchFamily="18" charset="0"/>
                          <a:ea typeface="Times New Roman" panose="02020603050405020304" pitchFamily="18" charset="0"/>
                          <a:cs typeface="Mangal" panose="02040503050203030202" pitchFamily="18" charset="0"/>
                        </a:rPr>
                        <a:t>Crude Enzyme</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IN" sz="1200" kern="100">
                          <a:effectLst/>
                          <a:latin typeface="Times New Roman" panose="02020603050405020304" pitchFamily="18" charset="0"/>
                          <a:ea typeface="Times New Roman" panose="02020603050405020304" pitchFamily="18" charset="0"/>
                          <a:cs typeface="Mangal" panose="02040503050203030202" pitchFamily="18" charset="0"/>
                        </a:rPr>
                        <a:t>58</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IN" sz="1200" kern="100">
                          <a:effectLst/>
                          <a:latin typeface="Times New Roman" panose="02020603050405020304" pitchFamily="18" charset="0"/>
                          <a:ea typeface="Times New Roman" panose="02020603050405020304" pitchFamily="18" charset="0"/>
                          <a:cs typeface="Mangal" panose="02040503050203030202" pitchFamily="18" charset="0"/>
                        </a:rPr>
                        <a:t>170</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IN" sz="1200" kern="100">
                          <a:effectLst/>
                          <a:latin typeface="Times New Roman" panose="02020603050405020304" pitchFamily="18" charset="0"/>
                          <a:ea typeface="Times New Roman" panose="02020603050405020304" pitchFamily="18" charset="0"/>
                          <a:cs typeface="Mangal" panose="02040503050203030202" pitchFamily="18" charset="0"/>
                        </a:rPr>
                        <a:t>2.9</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85189266"/>
                  </a:ext>
                </a:extLst>
              </a:tr>
              <a:tr h="901611">
                <a:tc>
                  <a:txBody>
                    <a:bodyPr/>
                    <a:lstStyle/>
                    <a:p>
                      <a:pPr marL="0" marR="0" algn="just">
                        <a:lnSpc>
                          <a:spcPct val="150000"/>
                        </a:lnSpc>
                        <a:spcBef>
                          <a:spcPts val="0"/>
                        </a:spcBef>
                        <a:spcAft>
                          <a:spcPts val="0"/>
                        </a:spcAft>
                      </a:pPr>
                      <a:r>
                        <a:rPr lang="en-IN" sz="1200" kern="100">
                          <a:effectLst/>
                          <a:latin typeface="Times New Roman" panose="02020603050405020304" pitchFamily="18" charset="0"/>
                          <a:ea typeface="Times New Roman" panose="02020603050405020304" pitchFamily="18" charset="0"/>
                          <a:cs typeface="Mangal" panose="02040503050203030202" pitchFamily="18" charset="0"/>
                        </a:rPr>
                        <a:t>2</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IN" sz="1200" kern="100">
                          <a:effectLst/>
                          <a:latin typeface="Times New Roman" panose="02020603050405020304" pitchFamily="18" charset="0"/>
                          <a:ea typeface="Times New Roman" panose="02020603050405020304" pitchFamily="18" charset="0"/>
                          <a:cs typeface="Mangal" panose="02040503050203030202" pitchFamily="18" charset="0"/>
                        </a:rPr>
                        <a:t>Ammonium Per Sulphate </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IN" sz="1200" kern="100">
                          <a:effectLst/>
                          <a:latin typeface="Times New Roman" panose="02020603050405020304" pitchFamily="18" charset="0"/>
                          <a:ea typeface="Times New Roman" panose="02020603050405020304" pitchFamily="18" charset="0"/>
                          <a:cs typeface="Mangal" panose="02040503050203030202" pitchFamily="18" charset="0"/>
                        </a:rPr>
                        <a:t>20</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IN" sz="1200" kern="100">
                          <a:effectLst/>
                          <a:latin typeface="Times New Roman" panose="02020603050405020304" pitchFamily="18" charset="0"/>
                          <a:ea typeface="Times New Roman" panose="02020603050405020304" pitchFamily="18" charset="0"/>
                          <a:cs typeface="Mangal" panose="02040503050203030202" pitchFamily="18" charset="0"/>
                        </a:rPr>
                        <a:t>98</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IN" sz="1200" kern="100" dirty="0">
                          <a:effectLst/>
                          <a:latin typeface="Times New Roman" panose="02020603050405020304" pitchFamily="18" charset="0"/>
                          <a:ea typeface="Times New Roman" panose="02020603050405020304" pitchFamily="18" charset="0"/>
                          <a:cs typeface="Mangal" panose="02040503050203030202" pitchFamily="18" charset="0"/>
                        </a:rPr>
                        <a:t>4.9</a:t>
                      </a:r>
                      <a:endParaRPr lang="en-US" sz="1100" kern="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18777777"/>
                  </a:ext>
                </a:extLst>
              </a:tr>
              <a:tr h="425398">
                <a:tc>
                  <a:txBody>
                    <a:bodyPr/>
                    <a:lstStyle/>
                    <a:p>
                      <a:pPr marL="0" marR="0" algn="just">
                        <a:lnSpc>
                          <a:spcPct val="150000"/>
                        </a:lnSpc>
                        <a:spcBef>
                          <a:spcPts val="0"/>
                        </a:spcBef>
                        <a:spcAft>
                          <a:spcPts val="0"/>
                        </a:spcAft>
                      </a:pPr>
                      <a:r>
                        <a:rPr lang="en-IN" sz="1200" kern="100">
                          <a:effectLst/>
                          <a:latin typeface="Times New Roman" panose="02020603050405020304" pitchFamily="18" charset="0"/>
                          <a:ea typeface="Times New Roman" panose="02020603050405020304" pitchFamily="18" charset="0"/>
                          <a:cs typeface="Mangal" panose="02040503050203030202" pitchFamily="18" charset="0"/>
                        </a:rPr>
                        <a:t>3</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IN" sz="1200" kern="100">
                          <a:effectLst/>
                          <a:latin typeface="Times New Roman" panose="02020603050405020304" pitchFamily="18" charset="0"/>
                          <a:ea typeface="Times New Roman" panose="02020603050405020304" pitchFamily="18" charset="0"/>
                          <a:cs typeface="Mangal" panose="02040503050203030202" pitchFamily="18" charset="0"/>
                        </a:rPr>
                        <a:t>Dialysis </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IN" sz="1200" kern="100" dirty="0">
                          <a:effectLst/>
                          <a:latin typeface="Times New Roman" panose="02020603050405020304" pitchFamily="18" charset="0"/>
                          <a:ea typeface="Times New Roman" panose="02020603050405020304" pitchFamily="18" charset="0"/>
                          <a:cs typeface="Mangal" panose="02040503050203030202" pitchFamily="18" charset="0"/>
                        </a:rPr>
                        <a:t>12</a:t>
                      </a:r>
                      <a:endParaRPr lang="en-US" sz="1100" kern="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IN" sz="1200" kern="100">
                          <a:effectLst/>
                          <a:latin typeface="Times New Roman" panose="02020603050405020304" pitchFamily="18" charset="0"/>
                          <a:ea typeface="Times New Roman" panose="02020603050405020304" pitchFamily="18" charset="0"/>
                          <a:cs typeface="Mangal" panose="02040503050203030202" pitchFamily="18" charset="0"/>
                        </a:rPr>
                        <a:t>75</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IN" sz="1200" kern="100">
                          <a:effectLst/>
                          <a:latin typeface="Times New Roman" panose="02020603050405020304" pitchFamily="18" charset="0"/>
                          <a:ea typeface="Times New Roman" panose="02020603050405020304" pitchFamily="18" charset="0"/>
                          <a:cs typeface="Mangal" panose="02040503050203030202" pitchFamily="18" charset="0"/>
                        </a:rPr>
                        <a:t>6.2</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72824230"/>
                  </a:ext>
                </a:extLst>
              </a:tr>
              <a:tr h="425398">
                <a:tc>
                  <a:txBody>
                    <a:bodyPr/>
                    <a:lstStyle/>
                    <a:p>
                      <a:pPr marL="0" marR="0" algn="just">
                        <a:lnSpc>
                          <a:spcPct val="150000"/>
                        </a:lnSpc>
                        <a:spcBef>
                          <a:spcPts val="0"/>
                        </a:spcBef>
                        <a:spcAft>
                          <a:spcPts val="0"/>
                        </a:spcAft>
                      </a:pPr>
                      <a:r>
                        <a:rPr lang="en-IN" sz="1200" kern="100">
                          <a:effectLst/>
                          <a:latin typeface="Times New Roman" panose="02020603050405020304" pitchFamily="18" charset="0"/>
                          <a:ea typeface="Times New Roman" panose="02020603050405020304" pitchFamily="18" charset="0"/>
                          <a:cs typeface="Mangal" panose="02040503050203030202" pitchFamily="18" charset="0"/>
                        </a:rPr>
                        <a:t>4</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IN" sz="1200" kern="100">
                          <a:effectLst/>
                          <a:latin typeface="Times New Roman" panose="02020603050405020304" pitchFamily="18" charset="0"/>
                          <a:ea typeface="Times New Roman" panose="02020603050405020304" pitchFamily="18" charset="0"/>
                          <a:cs typeface="Mangal" panose="02040503050203030202" pitchFamily="18" charset="0"/>
                        </a:rPr>
                        <a:t>Sephadex G-25 </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IN" sz="1200" kern="100">
                          <a:effectLst/>
                          <a:latin typeface="Times New Roman" panose="02020603050405020304" pitchFamily="18" charset="0"/>
                          <a:ea typeface="Times New Roman" panose="02020603050405020304" pitchFamily="18" charset="0"/>
                          <a:cs typeface="Mangal" panose="02040503050203030202" pitchFamily="18" charset="0"/>
                        </a:rPr>
                        <a:t>8</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IN" sz="1200" kern="100">
                          <a:effectLst/>
                          <a:latin typeface="Times New Roman" panose="02020603050405020304" pitchFamily="18" charset="0"/>
                          <a:ea typeface="Times New Roman" panose="02020603050405020304" pitchFamily="18" charset="0"/>
                          <a:cs typeface="Mangal" panose="02040503050203030202" pitchFamily="18" charset="0"/>
                        </a:rPr>
                        <a:t>54</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IN" sz="1200" kern="100">
                          <a:effectLst/>
                          <a:latin typeface="Times New Roman" panose="02020603050405020304" pitchFamily="18" charset="0"/>
                          <a:ea typeface="Times New Roman" panose="02020603050405020304" pitchFamily="18" charset="0"/>
                          <a:cs typeface="Mangal" panose="02040503050203030202" pitchFamily="18" charset="0"/>
                        </a:rPr>
                        <a:t>6.7</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63077477"/>
                  </a:ext>
                </a:extLst>
              </a:tr>
              <a:tr h="901611">
                <a:tc>
                  <a:txBody>
                    <a:bodyPr/>
                    <a:lstStyle/>
                    <a:p>
                      <a:pPr marL="0" marR="0" algn="just">
                        <a:lnSpc>
                          <a:spcPct val="150000"/>
                        </a:lnSpc>
                        <a:spcBef>
                          <a:spcPts val="0"/>
                        </a:spcBef>
                        <a:spcAft>
                          <a:spcPts val="0"/>
                        </a:spcAft>
                      </a:pPr>
                      <a:r>
                        <a:rPr lang="en-IN" sz="1200" kern="100">
                          <a:effectLst/>
                          <a:latin typeface="Times New Roman" panose="02020603050405020304" pitchFamily="18" charset="0"/>
                          <a:ea typeface="Times New Roman" panose="02020603050405020304" pitchFamily="18" charset="0"/>
                          <a:cs typeface="Mangal" panose="02040503050203030202" pitchFamily="18" charset="0"/>
                        </a:rPr>
                        <a:t>5</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IN" sz="1200" kern="100">
                          <a:effectLst/>
                          <a:latin typeface="Times New Roman" panose="02020603050405020304" pitchFamily="18" charset="0"/>
                          <a:ea typeface="Times New Roman" panose="02020603050405020304" pitchFamily="18" charset="0"/>
                          <a:cs typeface="Mangal" panose="02040503050203030202" pitchFamily="18" charset="0"/>
                        </a:rPr>
                        <a:t>Ion Exchange Chromatography</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IN" sz="1200" kern="100" dirty="0">
                          <a:effectLst/>
                          <a:latin typeface="Times New Roman" panose="02020603050405020304" pitchFamily="18" charset="0"/>
                          <a:ea typeface="Times New Roman" panose="02020603050405020304" pitchFamily="18" charset="0"/>
                          <a:cs typeface="Mangal" panose="02040503050203030202" pitchFamily="18" charset="0"/>
                        </a:rPr>
                        <a:t>2</a:t>
                      </a:r>
                      <a:endParaRPr lang="en-US" sz="1100" kern="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IN" sz="1200" kern="100">
                          <a:effectLst/>
                          <a:latin typeface="Times New Roman" panose="02020603050405020304" pitchFamily="18" charset="0"/>
                          <a:ea typeface="Times New Roman" panose="02020603050405020304" pitchFamily="18" charset="0"/>
                          <a:cs typeface="Mangal" panose="02040503050203030202" pitchFamily="18" charset="0"/>
                        </a:rPr>
                        <a:t>17</a:t>
                      </a:r>
                      <a:endParaRPr lang="en-US" sz="1100" kern="10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50000"/>
                        </a:lnSpc>
                        <a:spcBef>
                          <a:spcPts val="0"/>
                        </a:spcBef>
                        <a:spcAft>
                          <a:spcPts val="0"/>
                        </a:spcAft>
                      </a:pPr>
                      <a:r>
                        <a:rPr lang="en-IN" sz="1200" kern="100" dirty="0">
                          <a:effectLst/>
                          <a:latin typeface="Times New Roman" panose="02020603050405020304" pitchFamily="18" charset="0"/>
                          <a:ea typeface="Times New Roman" panose="02020603050405020304" pitchFamily="18" charset="0"/>
                          <a:cs typeface="Mangal" panose="02040503050203030202" pitchFamily="18" charset="0"/>
                        </a:rPr>
                        <a:t>8.5</a:t>
                      </a:r>
                      <a:endParaRPr lang="en-US" sz="1100" kern="100" dirty="0">
                        <a:effectLst/>
                        <a:latin typeface="Calibri" panose="020F0502020204030204" pitchFamily="34" charset="0"/>
                        <a:ea typeface="Calibri" panose="020F0502020204030204" pitchFamily="34" charset="0"/>
                        <a:cs typeface="Mangal" panose="02040503050203030202"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77827180"/>
                  </a:ext>
                </a:extLst>
              </a:tr>
            </a:tbl>
          </a:graphicData>
        </a:graphic>
      </p:graphicFrame>
      <p:sp>
        <p:nvSpPr>
          <p:cNvPr id="12" name="Rectangle 4">
            <a:extLst>
              <a:ext uri="{FF2B5EF4-FFF2-40B4-BE49-F238E27FC236}">
                <a16:creationId xmlns:a16="http://schemas.microsoft.com/office/drawing/2014/main" id="{ADEBAB14-2F04-A671-B57F-1F3C2C1C1521}"/>
              </a:ext>
            </a:extLst>
          </p:cNvPr>
          <p:cNvSpPr>
            <a:spLocks noChangeArrowheads="1"/>
          </p:cNvSpPr>
          <p:nvPr/>
        </p:nvSpPr>
        <p:spPr bwMode="auto">
          <a:xfrm>
            <a:off x="346075" y="426758"/>
            <a:ext cx="5749925"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Table No:</a:t>
            </a:r>
            <a:r>
              <a:rPr kumimoji="0" lang="en-US" altLang="en-US" sz="20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 Protease Activity Assay By </a:t>
            </a:r>
            <a:r>
              <a:rPr kumimoji="0" lang="en-US" altLang="en-US" sz="2000" b="0" i="1"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Acinetobacteria</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15" name="Picture 14">
            <a:extLst>
              <a:ext uri="{FF2B5EF4-FFF2-40B4-BE49-F238E27FC236}">
                <a16:creationId xmlns:a16="http://schemas.microsoft.com/office/drawing/2014/main" id="{3AF29DDE-08A3-0DC0-F6D8-552FDD348E8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1679" t="8338" r="18451" b="29703"/>
          <a:stretch/>
        </p:blipFill>
        <p:spPr bwMode="auto">
          <a:xfrm rot="10800000" flipV="1">
            <a:off x="6605749" y="1520317"/>
            <a:ext cx="5050987" cy="3981027"/>
          </a:xfrm>
          <a:prstGeom prst="rect">
            <a:avLst/>
          </a:prstGeom>
          <a:noFill/>
          <a:ln w="12700">
            <a:solidFill>
              <a:schemeClr val="tx1"/>
            </a:solidFill>
          </a:ln>
          <a:extLst>
            <a:ext uri="{53640926-AAD7-44D8-BBD7-CCE9431645EC}">
              <a14:shadowObscured xmlns:a14="http://schemas.microsoft.com/office/drawing/2010/main"/>
            </a:ext>
          </a:extLst>
        </p:spPr>
      </p:pic>
      <p:sp>
        <p:nvSpPr>
          <p:cNvPr id="17" name="TextBox 16">
            <a:extLst>
              <a:ext uri="{FF2B5EF4-FFF2-40B4-BE49-F238E27FC236}">
                <a16:creationId xmlns:a16="http://schemas.microsoft.com/office/drawing/2014/main" id="{284566B5-DA50-39CC-1727-E8BBD24ABA5F}"/>
              </a:ext>
            </a:extLst>
          </p:cNvPr>
          <p:cNvSpPr txBox="1"/>
          <p:nvPr/>
        </p:nvSpPr>
        <p:spPr>
          <a:xfrm>
            <a:off x="6605748" y="426758"/>
            <a:ext cx="5050987" cy="707886"/>
          </a:xfrm>
          <a:prstGeom prst="rect">
            <a:avLst/>
          </a:prstGeom>
          <a:noFill/>
        </p:spPr>
        <p:txBody>
          <a:bodyPr wrap="square">
            <a:spAutoFit/>
          </a:bodyPr>
          <a:lstStyle/>
          <a:p>
            <a:pPr marL="0" marR="0" algn="ctr">
              <a:spcBef>
                <a:spcPts val="0"/>
              </a:spcBef>
              <a:spcAft>
                <a:spcPts val="800"/>
              </a:spcAft>
            </a:pPr>
            <a:r>
              <a:rPr lang="en-IN" sz="2000" b="1" kern="100" dirty="0">
                <a:effectLst/>
                <a:latin typeface="Times New Roman" panose="02020603050405020304" pitchFamily="18" charset="0"/>
                <a:ea typeface="Calibri" panose="020F0502020204030204" pitchFamily="34" charset="0"/>
                <a:cs typeface="Mangal" panose="02040503050203030202" pitchFamily="18" charset="0"/>
              </a:rPr>
              <a:t>Fig No:1 </a:t>
            </a:r>
            <a:r>
              <a:rPr lang="en-IN" sz="2000" kern="100" dirty="0">
                <a:effectLst/>
                <a:latin typeface="Times New Roman" panose="02020603050405020304" pitchFamily="18" charset="0"/>
                <a:ea typeface="Calibri" panose="020F0502020204030204" pitchFamily="34" charset="0"/>
                <a:cs typeface="Mangal" panose="02040503050203030202" pitchFamily="18" charset="0"/>
              </a:rPr>
              <a:t>Acinetobacter bacteria on Skim Milk Agar</a:t>
            </a:r>
            <a:endParaRPr lang="en-US" sz="20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8617521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AE5BB60-112E-BD6E-687A-5DE6CDAFB67A}"/>
              </a:ext>
            </a:extLst>
          </p:cNvPr>
          <p:cNvSpPr txBox="1"/>
          <p:nvPr/>
        </p:nvSpPr>
        <p:spPr>
          <a:xfrm>
            <a:off x="168165" y="355402"/>
            <a:ext cx="11855669" cy="6147196"/>
          </a:xfrm>
          <a:prstGeom prst="rect">
            <a:avLst/>
          </a:prstGeom>
          <a:noFill/>
        </p:spPr>
        <p:txBody>
          <a:bodyPr wrap="square">
            <a:spAutoFit/>
          </a:bodyPr>
          <a:lstStyle/>
          <a:p>
            <a:pPr marL="0" marR="0" algn="ctr">
              <a:lnSpc>
                <a:spcPct val="150000"/>
              </a:lnSpc>
              <a:spcBef>
                <a:spcPts val="0"/>
              </a:spcBef>
              <a:spcAft>
                <a:spcPts val="800"/>
              </a:spcAft>
            </a:pPr>
            <a:r>
              <a:rPr lang="en-IN" sz="4000" b="1" kern="100" dirty="0">
                <a:effectLst/>
                <a:latin typeface="Times New Roman" panose="02020603050405020304" pitchFamily="18" charset="0"/>
                <a:ea typeface="Calibri" panose="020F0502020204030204" pitchFamily="34" charset="0"/>
                <a:cs typeface="Mangal" panose="02040503050203030202" pitchFamily="18" charset="0"/>
              </a:rPr>
              <a:t>References</a:t>
            </a:r>
            <a:endParaRPr lang="en-US" sz="4000"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IN" sz="2000" kern="100" dirty="0">
                <a:effectLst/>
                <a:latin typeface="Times New Roman" panose="02020603050405020304" pitchFamily="18" charset="0"/>
                <a:ea typeface="Calibri" panose="020F0502020204030204" pitchFamily="34" charset="0"/>
                <a:cs typeface="Mangal" panose="02040503050203030202" pitchFamily="18" charset="0"/>
              </a:rPr>
              <a:t>A.M Wolff, M.S. </a:t>
            </a:r>
            <a:r>
              <a:rPr lang="en-IN" sz="2000" kern="100" dirty="0" err="1">
                <a:effectLst/>
                <a:latin typeface="Times New Roman" panose="02020603050405020304" pitchFamily="18" charset="0"/>
                <a:ea typeface="Calibri" panose="020F0502020204030204" pitchFamily="34" charset="0"/>
                <a:cs typeface="Mangal" panose="02040503050203030202" pitchFamily="18" charset="0"/>
              </a:rPr>
              <a:t>Showell</a:t>
            </a:r>
            <a:r>
              <a:rPr lang="en-IN" sz="2000" kern="100" dirty="0">
                <a:effectLst/>
                <a:latin typeface="Times New Roman" panose="02020603050405020304" pitchFamily="18" charset="0"/>
                <a:ea typeface="Calibri" panose="020F0502020204030204" pitchFamily="34" charset="0"/>
                <a:cs typeface="Mangal" panose="02040503050203030202" pitchFamily="18" charset="0"/>
              </a:rPr>
              <a:t>, M.G Venegas, B.L. Barnett, and W.C. Wertz, “</a:t>
            </a:r>
            <a:r>
              <a:rPr lang="en-IN" sz="2000" kern="100" dirty="0" err="1">
                <a:effectLst/>
                <a:latin typeface="Times New Roman" panose="02020603050405020304" pitchFamily="18" charset="0"/>
                <a:ea typeface="Calibri" panose="020F0502020204030204" pitchFamily="34" charset="0"/>
                <a:cs typeface="Mangal" panose="02040503050203030202" pitchFamily="18" charset="0"/>
              </a:rPr>
              <a:t>Laundudry</a:t>
            </a:r>
            <a:r>
              <a:rPr lang="en-IN" sz="2000" kern="100" dirty="0">
                <a:effectLst/>
                <a:latin typeface="Times New Roman" panose="02020603050405020304" pitchFamily="18" charset="0"/>
                <a:ea typeface="Calibri" panose="020F0502020204030204" pitchFamily="34" charset="0"/>
                <a:cs typeface="Mangal" panose="02040503050203030202" pitchFamily="18" charset="0"/>
              </a:rPr>
              <a:t> performance of subtilisin proteases,” in </a:t>
            </a:r>
            <a:r>
              <a:rPr lang="en-IN" sz="2000" i="1" kern="100" dirty="0" err="1">
                <a:effectLst/>
                <a:latin typeface="Times New Roman" panose="02020603050405020304" pitchFamily="18" charset="0"/>
                <a:ea typeface="Calibri" panose="020F0502020204030204" pitchFamily="34" charset="0"/>
                <a:cs typeface="Mangal" panose="02040503050203030202" pitchFamily="18" charset="0"/>
              </a:rPr>
              <a:t>Substilisin</a:t>
            </a:r>
            <a:r>
              <a:rPr lang="en-IN" sz="2000" i="1" kern="100" dirty="0">
                <a:effectLst/>
                <a:latin typeface="Times New Roman" panose="02020603050405020304" pitchFamily="18" charset="0"/>
                <a:ea typeface="Calibri" panose="020F0502020204030204" pitchFamily="34" charset="0"/>
                <a:cs typeface="Mangal" panose="02040503050203030202" pitchFamily="18" charset="0"/>
              </a:rPr>
              <a:t> Enzymes: Practical Protein Engineering</a:t>
            </a:r>
            <a:r>
              <a:rPr lang="en-IN" sz="2000" kern="100" dirty="0">
                <a:effectLst/>
                <a:latin typeface="Times New Roman" panose="02020603050405020304" pitchFamily="18" charset="0"/>
                <a:ea typeface="Calibri" panose="020F0502020204030204" pitchFamily="34" charset="0"/>
                <a:cs typeface="Mangal" panose="02040503050203030202" pitchFamily="18" charset="0"/>
              </a:rPr>
              <a:t>, </a:t>
            </a:r>
            <a:r>
              <a:rPr lang="en-IN" sz="2000" kern="100" dirty="0" err="1">
                <a:effectLst/>
                <a:latin typeface="Times New Roman" panose="02020603050405020304" pitchFamily="18" charset="0"/>
                <a:ea typeface="Calibri" panose="020F0502020204030204" pitchFamily="34" charset="0"/>
                <a:cs typeface="Mangal" panose="02040503050203030202" pitchFamily="18" charset="0"/>
              </a:rPr>
              <a:t>R.Bolt</a:t>
            </a:r>
            <a:r>
              <a:rPr lang="en-IN" sz="2000" kern="100" dirty="0">
                <a:effectLst/>
                <a:latin typeface="Times New Roman" panose="02020603050405020304" pitchFamily="18" charset="0"/>
                <a:ea typeface="Calibri" panose="020F0502020204030204" pitchFamily="34" charset="0"/>
                <a:cs typeface="Mangal" panose="02040503050203030202" pitchFamily="18" charset="0"/>
              </a:rPr>
              <a:t> and C. </a:t>
            </a:r>
            <a:r>
              <a:rPr lang="en-IN" sz="2000" kern="100" dirty="0" err="1">
                <a:effectLst/>
                <a:latin typeface="Times New Roman" panose="02020603050405020304" pitchFamily="18" charset="0"/>
                <a:ea typeface="Calibri" panose="020F0502020204030204" pitchFamily="34" charset="0"/>
                <a:cs typeface="Mangal" panose="02040503050203030202" pitchFamily="18" charset="0"/>
              </a:rPr>
              <a:t>Betzel</a:t>
            </a:r>
            <a:r>
              <a:rPr lang="en-IN" sz="2000" kern="100" dirty="0">
                <a:effectLst/>
                <a:latin typeface="Times New Roman" panose="02020603050405020304" pitchFamily="18" charset="0"/>
                <a:ea typeface="Calibri" panose="020F0502020204030204" pitchFamily="34" charset="0"/>
                <a:cs typeface="Mangal" panose="02040503050203030202" pitchFamily="18" charset="0"/>
              </a:rPr>
              <a:t>, Eds., pp. 113-120, Plenum Press, New York, NY, USA, 1993.</a:t>
            </a:r>
            <a:endParaRPr lang="en-US" sz="2000"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IN" sz="2000" kern="100" dirty="0">
                <a:effectLst/>
                <a:latin typeface="Times New Roman" panose="02020603050405020304" pitchFamily="18" charset="0"/>
                <a:ea typeface="Calibri" panose="020F0502020204030204" pitchFamily="34" charset="0"/>
                <a:cs typeface="Mangal" panose="02040503050203030202" pitchFamily="18" charset="0"/>
              </a:rPr>
              <a:t>Aoife Howard, Michael O Donoghue, Audrey and Roy. Sleator, “</a:t>
            </a:r>
            <a:r>
              <a:rPr lang="en-IN" sz="2000" i="1" kern="100" dirty="0">
                <a:effectLst/>
                <a:latin typeface="Times New Roman" panose="02020603050405020304" pitchFamily="18" charset="0"/>
                <a:ea typeface="Calibri" panose="020F0502020204030204" pitchFamily="34" charset="0"/>
                <a:cs typeface="Mangal" panose="02040503050203030202" pitchFamily="18" charset="0"/>
              </a:rPr>
              <a:t>Acinetobacter</a:t>
            </a:r>
            <a:r>
              <a:rPr lang="en-IN" sz="2000" kern="100" dirty="0">
                <a:effectLst/>
                <a:latin typeface="Times New Roman" panose="02020603050405020304" pitchFamily="18" charset="0"/>
                <a:ea typeface="Calibri" panose="020F0502020204030204" pitchFamily="34" charset="0"/>
                <a:cs typeface="Mangal" panose="02040503050203030202" pitchFamily="18" charset="0"/>
              </a:rPr>
              <a:t> </a:t>
            </a:r>
            <a:r>
              <a:rPr lang="en-IN" sz="2000" i="1" kern="100" dirty="0" err="1">
                <a:effectLst/>
                <a:latin typeface="Times New Roman" panose="02020603050405020304" pitchFamily="18" charset="0"/>
                <a:ea typeface="Calibri" panose="020F0502020204030204" pitchFamily="34" charset="0"/>
                <a:cs typeface="Mangal" panose="02040503050203030202" pitchFamily="18" charset="0"/>
              </a:rPr>
              <a:t>baumannii</a:t>
            </a:r>
            <a:r>
              <a:rPr lang="en-IN" sz="2000" i="1" kern="100" dirty="0">
                <a:effectLst/>
                <a:latin typeface="Times New Roman" panose="02020603050405020304" pitchFamily="18" charset="0"/>
                <a:ea typeface="Calibri" panose="020F0502020204030204" pitchFamily="34" charset="0"/>
                <a:cs typeface="Mangal" panose="02040503050203030202" pitchFamily="18" charset="0"/>
              </a:rPr>
              <a:t> </a:t>
            </a:r>
            <a:r>
              <a:rPr lang="en-IN" sz="2000" kern="100" dirty="0">
                <a:effectLst/>
                <a:latin typeface="Times New Roman" panose="02020603050405020304" pitchFamily="18" charset="0"/>
                <a:ea typeface="Calibri" panose="020F0502020204030204" pitchFamily="34" charset="0"/>
                <a:cs typeface="Mangal" panose="02040503050203030202" pitchFamily="18" charset="0"/>
              </a:rPr>
              <a:t>An emerging opportunistic pathogen”Virulence3:3, 243-250, 2012.</a:t>
            </a:r>
            <a:endParaRPr lang="en-US" sz="2000"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IN" sz="2000" kern="100" dirty="0">
                <a:effectLst/>
                <a:latin typeface="Times New Roman" panose="02020603050405020304" pitchFamily="18" charset="0"/>
                <a:ea typeface="Calibri" panose="020F0502020204030204" pitchFamily="34" charset="0"/>
                <a:cs typeface="Mangal" panose="02040503050203030202" pitchFamily="18" charset="0"/>
              </a:rPr>
              <a:t>Chiemi Miura, Takashi </a:t>
            </a:r>
            <a:r>
              <a:rPr lang="en-IN" sz="2000" kern="100" dirty="0" err="1">
                <a:effectLst/>
                <a:latin typeface="Times New Roman" panose="02020603050405020304" pitchFamily="18" charset="0"/>
                <a:ea typeface="Calibri" panose="020F0502020204030204" pitchFamily="34" charset="0"/>
                <a:cs typeface="Mangal" panose="02040503050203030202" pitchFamily="18" charset="0"/>
              </a:rPr>
              <a:t>Ohta</a:t>
            </a:r>
            <a:r>
              <a:rPr lang="en-IN" sz="2000" kern="100" dirty="0">
                <a:effectLst/>
                <a:latin typeface="Times New Roman" panose="02020603050405020304" pitchFamily="18" charset="0"/>
                <a:ea typeface="Calibri" panose="020F0502020204030204" pitchFamily="34" charset="0"/>
                <a:cs typeface="Mangal" panose="02040503050203030202" pitchFamily="18" charset="0"/>
              </a:rPr>
              <a:t>, Yuichi Ozaki, Hideki Tanaka and Takeshi Miura, Trypsin is a multifunctional factor in spermatogenesis, </a:t>
            </a:r>
            <a:r>
              <a:rPr lang="en-IN" sz="2000" u="sng" kern="100" dirty="0">
                <a:solidFill>
                  <a:srgbClr val="0563C1"/>
                </a:solidFill>
                <a:effectLst/>
                <a:latin typeface="Times New Roman" panose="02020603050405020304" pitchFamily="18" charset="0"/>
                <a:ea typeface="Calibri" panose="020F0502020204030204" pitchFamily="34" charset="0"/>
                <a:cs typeface="Mangal" panose="02040503050203030202" pitchFamily="18" charset="0"/>
                <a:hlinkClick r:id="rId2"/>
              </a:rPr>
              <a:t>www.pnas.org/cgi/doi/10.1073/</a:t>
            </a:r>
            <a:r>
              <a:rPr lang="en-IN" sz="2000" kern="100" dirty="0">
                <a:effectLst/>
                <a:latin typeface="Times New Roman" panose="02020603050405020304" pitchFamily="18" charset="0"/>
                <a:ea typeface="Calibri" panose="020F0502020204030204" pitchFamily="34" charset="0"/>
                <a:cs typeface="Mangal" panose="02040503050203030202" pitchFamily="18" charset="0"/>
              </a:rPr>
              <a:t>pnas.090761106, 2009.</a:t>
            </a:r>
            <a:endParaRPr lang="en-US" sz="2000"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IN" sz="2000" kern="100" dirty="0" err="1">
                <a:effectLst/>
                <a:latin typeface="Times New Roman" panose="02020603050405020304" pitchFamily="18" charset="0"/>
                <a:ea typeface="Calibri" panose="020F0502020204030204" pitchFamily="34" charset="0"/>
                <a:cs typeface="Mangal" panose="02040503050203030202" pitchFamily="18" charset="0"/>
              </a:rPr>
              <a:t>H.Outtrup</a:t>
            </a:r>
            <a:r>
              <a:rPr lang="en-IN" sz="2000" kern="100" dirty="0">
                <a:effectLst/>
                <a:latin typeface="Times New Roman" panose="02020603050405020304" pitchFamily="18" charset="0"/>
                <a:ea typeface="Calibri" panose="020F0502020204030204" pitchFamily="34" charset="0"/>
                <a:cs typeface="Mangal" panose="02040503050203030202" pitchFamily="18" charset="0"/>
              </a:rPr>
              <a:t>, C. </a:t>
            </a:r>
            <a:r>
              <a:rPr lang="en-IN" sz="2000" kern="100" dirty="0" err="1">
                <a:effectLst/>
                <a:latin typeface="Times New Roman" panose="02020603050405020304" pitchFamily="18" charset="0"/>
                <a:ea typeface="Calibri" panose="020F0502020204030204" pitchFamily="34" charset="0"/>
                <a:cs typeface="Mangal" panose="02040503050203030202" pitchFamily="18" charset="0"/>
              </a:rPr>
              <a:t>Dambmann</a:t>
            </a:r>
            <a:r>
              <a:rPr lang="en-IN" sz="2000" kern="100" dirty="0">
                <a:effectLst/>
                <a:latin typeface="Times New Roman" panose="02020603050405020304" pitchFamily="18" charset="0"/>
                <a:ea typeface="Calibri" panose="020F0502020204030204" pitchFamily="34" charset="0"/>
                <a:cs typeface="Mangal" panose="02040503050203030202" pitchFamily="18" charset="0"/>
              </a:rPr>
              <a:t>, M.D. Christiansen, and A. </a:t>
            </a:r>
            <a:r>
              <a:rPr lang="en-IN" sz="2000" kern="100" dirty="0" err="1">
                <a:effectLst/>
                <a:latin typeface="Times New Roman" panose="02020603050405020304" pitchFamily="18" charset="0"/>
                <a:ea typeface="Calibri" panose="020F0502020204030204" pitchFamily="34" charset="0"/>
                <a:cs typeface="Mangal" panose="02040503050203030202" pitchFamily="18" charset="0"/>
              </a:rPr>
              <a:t>Aaslyng</a:t>
            </a:r>
            <a:r>
              <a:rPr lang="en-IN" sz="2000" kern="100" dirty="0">
                <a:effectLst/>
                <a:latin typeface="Times New Roman" panose="02020603050405020304" pitchFamily="18" charset="0"/>
                <a:ea typeface="Calibri" panose="020F0502020204030204" pitchFamily="34" charset="0"/>
                <a:cs typeface="Mangal" panose="02040503050203030202" pitchFamily="18" charset="0"/>
              </a:rPr>
              <a:t>, “Bacillus sp. JP 395, method of making and detergent composition,” US patent no5461366, 1988.</a:t>
            </a:r>
            <a:endParaRPr lang="en-US" sz="2000"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800"/>
              </a:spcAft>
              <a:buFont typeface="+mj-lt"/>
              <a:buAutoNum type="arabicPeriod"/>
            </a:pPr>
            <a:r>
              <a:rPr lang="en-IN" sz="2000" kern="100" dirty="0">
                <a:effectLst/>
                <a:latin typeface="Times New Roman" panose="02020603050405020304" pitchFamily="18" charset="0"/>
                <a:ea typeface="Calibri" panose="020F0502020204030204" pitchFamily="34" charset="0"/>
                <a:cs typeface="Mangal" panose="02040503050203030202" pitchFamily="18" charset="0"/>
              </a:rPr>
              <a:t>J. Singh, N. Batra, and R.C. </a:t>
            </a:r>
            <a:r>
              <a:rPr lang="en-IN" sz="2000" kern="100" dirty="0" err="1">
                <a:effectLst/>
                <a:latin typeface="Times New Roman" panose="02020603050405020304" pitchFamily="18" charset="0"/>
                <a:ea typeface="Calibri" panose="020F0502020204030204" pitchFamily="34" charset="0"/>
                <a:cs typeface="Mangal" panose="02040503050203030202" pitchFamily="18" charset="0"/>
              </a:rPr>
              <a:t>Sobti</a:t>
            </a:r>
            <a:r>
              <a:rPr lang="en-IN" sz="2000" kern="100" dirty="0">
                <a:effectLst/>
                <a:latin typeface="Times New Roman" panose="02020603050405020304" pitchFamily="18" charset="0"/>
                <a:ea typeface="Calibri" panose="020F0502020204030204" pitchFamily="34" charset="0"/>
                <a:cs typeface="Mangal" panose="02040503050203030202" pitchFamily="18" charset="0"/>
              </a:rPr>
              <a:t>, “Serine alkaline protease from a newly isolated </a:t>
            </a:r>
            <a:r>
              <a:rPr lang="en-IN" sz="2000" i="1" kern="100" dirty="0">
                <a:effectLst/>
                <a:latin typeface="Times New Roman" panose="02020603050405020304" pitchFamily="18" charset="0"/>
                <a:ea typeface="Calibri" panose="020F0502020204030204" pitchFamily="34" charset="0"/>
                <a:cs typeface="Mangal" panose="02040503050203030202" pitchFamily="18" charset="0"/>
              </a:rPr>
              <a:t>Bacillus sp.</a:t>
            </a:r>
            <a:r>
              <a:rPr lang="en-IN" sz="2000" kern="100" dirty="0">
                <a:effectLst/>
                <a:latin typeface="Times New Roman" panose="02020603050405020304" pitchFamily="18" charset="0"/>
                <a:ea typeface="Calibri" panose="020F0502020204030204" pitchFamily="34" charset="0"/>
                <a:cs typeface="Mangal" panose="02040503050203030202" pitchFamily="18" charset="0"/>
              </a:rPr>
              <a:t> SSR1,” Process Biochemistry vol.36, no. 8-9 pp.781-785,2001.</a:t>
            </a:r>
            <a:endParaRPr lang="en-US" sz="20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825490620"/>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docProps/app.xml><?xml version="1.0" encoding="utf-8"?>
<Properties xmlns="http://schemas.openxmlformats.org/officeDocument/2006/extended-properties" xmlns:vt="http://schemas.openxmlformats.org/officeDocument/2006/docPropsVTypes">
  <Template>Droplet</Template>
  <TotalTime>5</TotalTime>
  <Words>905</Words>
  <Application>Microsoft Office PowerPoint</Application>
  <PresentationFormat>Widescreen</PresentationFormat>
  <Paragraphs>59</Paragraphs>
  <Slides>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Arial</vt:lpstr>
      <vt:lpstr>Calibri</vt:lpstr>
      <vt:lpstr>Courier New</vt:lpstr>
      <vt:lpstr>Times New Roman</vt:lpstr>
      <vt:lpstr>Tw Cen MT</vt:lpstr>
      <vt:lpstr>Droplet</vt:lpstr>
      <vt:lpstr>Clinical application Protease from Acinetobacteria Species</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Clinical application Protease from Acinetobacteria Species</dc:title>
  <dc:creator>intel</dc:creator>
  <cp:lastModifiedBy>intel</cp:lastModifiedBy>
  <cp:revision>1</cp:revision>
  <dcterms:created xsi:type="dcterms:W3CDTF">2025-01-31T07:15:19Z</dcterms:created>
  <dcterms:modified xsi:type="dcterms:W3CDTF">2025-01-31T07:21:13Z</dcterms:modified>
</cp:coreProperties>
</file>