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68" r:id="rId2"/>
    <p:sldId id="257" r:id="rId3"/>
    <p:sldId id="258" r:id="rId4"/>
    <p:sldId id="259" r:id="rId5"/>
    <p:sldId id="260" r:id="rId6"/>
    <p:sldId id="261" r:id="rId7"/>
    <p:sldId id="262" r:id="rId8"/>
    <p:sldId id="266" r:id="rId9"/>
    <p:sldId id="267" r:id="rId10"/>
    <p:sldId id="263" r:id="rId11"/>
    <p:sldId id="264" r:id="rId12"/>
    <p:sldId id="26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83" d="100"/>
          <a:sy n="83" d="100"/>
        </p:scale>
        <p:origin x="45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F30861D-216A-4134-B83D-713C551DE9FA}" type="datetimeFigureOut">
              <a:rPr lang="en-IN" smtClean="0"/>
              <a:t>21-08-2024</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EE38AEAB-C907-4ACF-98C6-CBE0CD05480B}" type="slidenum">
              <a:rPr lang="en-IN" smtClean="0"/>
              <a:t>‹#›</a:t>
            </a:fld>
            <a:endParaRPr lang="en-IN"/>
          </a:p>
        </p:txBody>
      </p:sp>
    </p:spTree>
    <p:extLst>
      <p:ext uri="{BB962C8B-B14F-4D97-AF65-F5344CB8AC3E}">
        <p14:creationId xmlns:p14="http://schemas.microsoft.com/office/powerpoint/2010/main" val="7312047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F30861D-216A-4134-B83D-713C551DE9FA}" type="datetimeFigureOut">
              <a:rPr lang="en-IN" smtClean="0"/>
              <a:t>21-08-2024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E38AEAB-C907-4ACF-98C6-CBE0CD05480B}" type="slidenum">
              <a:rPr lang="en-IN" smtClean="0"/>
              <a:t>‹#›</a:t>
            </a:fld>
            <a:endParaRPr lang="en-IN"/>
          </a:p>
        </p:txBody>
      </p:sp>
    </p:spTree>
    <p:extLst>
      <p:ext uri="{BB962C8B-B14F-4D97-AF65-F5344CB8AC3E}">
        <p14:creationId xmlns:p14="http://schemas.microsoft.com/office/powerpoint/2010/main" val="34598514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DF30861D-216A-4134-B83D-713C551DE9FA}" type="datetimeFigureOut">
              <a:rPr lang="en-IN" smtClean="0"/>
              <a:t>21-08-2024</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EE38AEAB-C907-4ACF-98C6-CBE0CD05480B}" type="slidenum">
              <a:rPr lang="en-IN" smtClean="0"/>
              <a:t>‹#›</a:t>
            </a:fld>
            <a:endParaRPr lang="en-IN"/>
          </a:p>
        </p:txBody>
      </p:sp>
    </p:spTree>
    <p:extLst>
      <p:ext uri="{BB962C8B-B14F-4D97-AF65-F5344CB8AC3E}">
        <p14:creationId xmlns:p14="http://schemas.microsoft.com/office/powerpoint/2010/main" val="3290686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F30861D-216A-4134-B83D-713C551DE9FA}" type="datetimeFigureOut">
              <a:rPr lang="en-IN" smtClean="0"/>
              <a:t>21-08-2024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38AEAB-C907-4ACF-98C6-CBE0CD05480B}" type="slidenum">
              <a:rPr lang="en-IN" smtClean="0"/>
              <a:t>‹#›</a:t>
            </a:fld>
            <a:endParaRPr lang="en-IN"/>
          </a:p>
        </p:txBody>
      </p:sp>
    </p:spTree>
    <p:extLst>
      <p:ext uri="{BB962C8B-B14F-4D97-AF65-F5344CB8AC3E}">
        <p14:creationId xmlns:p14="http://schemas.microsoft.com/office/powerpoint/2010/main" val="35909616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F30861D-216A-4134-B83D-713C551DE9FA}" type="datetimeFigureOut">
              <a:rPr lang="en-IN" smtClean="0"/>
              <a:t>21-08-2024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E38AEAB-C907-4ACF-98C6-CBE0CD05480B}" type="slidenum">
              <a:rPr lang="en-IN" smtClean="0"/>
              <a:t>‹#›</a:t>
            </a:fld>
            <a:endParaRPr lang="en-IN"/>
          </a:p>
        </p:txBody>
      </p:sp>
    </p:spTree>
    <p:extLst>
      <p:ext uri="{BB962C8B-B14F-4D97-AF65-F5344CB8AC3E}">
        <p14:creationId xmlns:p14="http://schemas.microsoft.com/office/powerpoint/2010/main" val="3957671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F30861D-216A-4134-B83D-713C551DE9FA}" type="datetimeFigureOut">
              <a:rPr lang="en-IN" smtClean="0"/>
              <a:t>21-08-2024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E38AEAB-C907-4ACF-98C6-CBE0CD05480B}" type="slidenum">
              <a:rPr lang="en-IN" smtClean="0"/>
              <a:t>‹#›</a:t>
            </a:fld>
            <a:endParaRPr lang="en-IN"/>
          </a:p>
        </p:txBody>
      </p:sp>
    </p:spTree>
    <p:extLst>
      <p:ext uri="{BB962C8B-B14F-4D97-AF65-F5344CB8AC3E}">
        <p14:creationId xmlns:p14="http://schemas.microsoft.com/office/powerpoint/2010/main" val="140466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30861D-216A-4134-B83D-713C551DE9FA}" type="datetimeFigureOut">
              <a:rPr lang="en-IN" smtClean="0"/>
              <a:t>21-08-2024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E38AEAB-C907-4ACF-98C6-CBE0CD05480B}" type="slidenum">
              <a:rPr lang="en-IN" smtClean="0"/>
              <a:t>‹#›</a:t>
            </a:fld>
            <a:endParaRPr lang="en-IN"/>
          </a:p>
        </p:txBody>
      </p:sp>
    </p:spTree>
    <p:extLst>
      <p:ext uri="{BB962C8B-B14F-4D97-AF65-F5344CB8AC3E}">
        <p14:creationId xmlns:p14="http://schemas.microsoft.com/office/powerpoint/2010/main" val="4352890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DF30861D-216A-4134-B83D-713C551DE9FA}" type="datetimeFigureOut">
              <a:rPr lang="en-IN" smtClean="0"/>
              <a:t>21-08-2024</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EE38AEAB-C907-4ACF-98C6-CBE0CD05480B}" type="slidenum">
              <a:rPr lang="en-IN" smtClean="0"/>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673663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DF30861D-216A-4134-B83D-713C551DE9FA}" type="datetimeFigureOut">
              <a:rPr lang="en-IN" smtClean="0"/>
              <a:t>21-08-2024</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EE38AEAB-C907-4ACF-98C6-CBE0CD05480B}" type="slidenum">
              <a:rPr lang="en-IN" smtClean="0"/>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8608069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30861D-216A-4134-B83D-713C551DE9FA}" type="datetimeFigureOut">
              <a:rPr lang="en-IN" smtClean="0"/>
              <a:t>21-08-2024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38AEAB-C907-4ACF-98C6-CBE0CD05480B}" type="slidenum">
              <a:rPr lang="en-IN" smtClean="0"/>
              <a:t>‹#›</a:t>
            </a:fld>
            <a:endParaRPr lang="en-IN"/>
          </a:p>
        </p:txBody>
      </p:sp>
    </p:spTree>
    <p:extLst>
      <p:ext uri="{BB962C8B-B14F-4D97-AF65-F5344CB8AC3E}">
        <p14:creationId xmlns:p14="http://schemas.microsoft.com/office/powerpoint/2010/main" val="12436512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30861D-216A-4134-B83D-713C551DE9FA}" type="datetimeFigureOut">
              <a:rPr lang="en-IN" smtClean="0"/>
              <a:t>21-08-2024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38AEAB-C907-4ACF-98C6-CBE0CD05480B}" type="slidenum">
              <a:rPr lang="en-IN" smtClean="0"/>
              <a:t>‹#›</a:t>
            </a:fld>
            <a:endParaRPr lang="en-IN"/>
          </a:p>
        </p:txBody>
      </p:sp>
    </p:spTree>
    <p:extLst>
      <p:ext uri="{BB962C8B-B14F-4D97-AF65-F5344CB8AC3E}">
        <p14:creationId xmlns:p14="http://schemas.microsoft.com/office/powerpoint/2010/main" val="4123333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DF30861D-216A-4134-B83D-713C551DE9FA}" type="datetimeFigureOut">
              <a:rPr lang="en-IN" smtClean="0"/>
              <a:t>21-08-2024</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EE38AEAB-C907-4ACF-98C6-CBE0CD05480B}" type="slidenum">
              <a:rPr lang="en-IN" smtClean="0"/>
              <a:t>‹#›</a:t>
            </a:fld>
            <a:endParaRPr lang="en-IN"/>
          </a:p>
        </p:txBody>
      </p:sp>
    </p:spTree>
    <p:extLst>
      <p:ext uri="{BB962C8B-B14F-4D97-AF65-F5344CB8AC3E}">
        <p14:creationId xmlns:p14="http://schemas.microsoft.com/office/powerpoint/2010/main" val="1598042634"/>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CF071-5C6E-FE24-54EC-D26C1507CD3C}"/>
              </a:ext>
            </a:extLst>
          </p:cNvPr>
          <p:cNvSpPr>
            <a:spLocks noGrp="1"/>
          </p:cNvSpPr>
          <p:nvPr>
            <p:ph type="ctrTitle"/>
          </p:nvPr>
        </p:nvSpPr>
        <p:spPr>
          <a:xfrm>
            <a:off x="1561708" y="2091263"/>
            <a:ext cx="9068586" cy="1783313"/>
          </a:xfrm>
        </p:spPr>
        <p:txBody>
          <a:bodyPr/>
          <a:lstStyle/>
          <a:p>
            <a:br>
              <a:rPr lang="en-US" sz="4400" b="1" dirty="0">
                <a:latin typeface="Times New Roman" panose="02020603050405020304" pitchFamily="18" charset="0"/>
                <a:cs typeface="Times New Roman" panose="02020603050405020304" pitchFamily="18" charset="0"/>
              </a:rPr>
            </a:br>
            <a:br>
              <a:rPr lang="en-US" sz="44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AN EXHAUSTIVE EXAMINATION OF THE MODELS, METHODS, HISTORIES, AND VIEWPOINTS RELATED TO WATER QUALITY INDEXES (WQIs)</a:t>
            </a:r>
            <a:br>
              <a:rPr lang="en-IN" sz="2800" b="1" dirty="0">
                <a:latin typeface="Times New Roman" panose="02020603050405020304" pitchFamily="18" charset="0"/>
                <a:cs typeface="Times New Roman" panose="02020603050405020304" pitchFamily="18" charset="0"/>
              </a:rPr>
            </a:br>
            <a:endParaRPr lang="en-IN" dirty="0"/>
          </a:p>
        </p:txBody>
      </p:sp>
      <p:sp>
        <p:nvSpPr>
          <p:cNvPr id="3" name="Subtitle 2">
            <a:extLst>
              <a:ext uri="{FF2B5EF4-FFF2-40B4-BE49-F238E27FC236}">
                <a16:creationId xmlns:a16="http://schemas.microsoft.com/office/drawing/2014/main" id="{3D7CFD7E-9C75-F531-D68A-8FD28CC9391F}"/>
              </a:ext>
            </a:extLst>
          </p:cNvPr>
          <p:cNvSpPr>
            <a:spLocks noGrp="1"/>
          </p:cNvSpPr>
          <p:nvPr>
            <p:ph type="subTitle" idx="1"/>
          </p:nvPr>
        </p:nvSpPr>
        <p:spPr>
          <a:xfrm>
            <a:off x="1562100" y="4153546"/>
            <a:ext cx="9070848" cy="985717"/>
          </a:xfrm>
        </p:spPr>
        <p:txBody>
          <a:bodyPr>
            <a:normAutofit/>
          </a:bodyPr>
          <a:lstStyle/>
          <a:p>
            <a:pPr algn="r"/>
            <a:r>
              <a:rPr lang="en-IN" sz="1400" dirty="0">
                <a:latin typeface="Times New Roman" panose="02020603050405020304" pitchFamily="18" charset="0"/>
                <a:cs typeface="Times New Roman" panose="02020603050405020304" pitchFamily="18" charset="0"/>
              </a:rPr>
              <a:t>Yogendra Singh 1 , Sandhya Chaudhary 2 , </a:t>
            </a:r>
            <a:r>
              <a:rPr lang="en-IN" sz="1400" dirty="0" err="1">
                <a:latin typeface="Times New Roman" panose="02020603050405020304" pitchFamily="18" charset="0"/>
                <a:cs typeface="Times New Roman" panose="02020603050405020304" pitchFamily="18" charset="0"/>
              </a:rPr>
              <a:t>Ravikant</a:t>
            </a:r>
            <a:r>
              <a:rPr lang="en-IN" sz="1400" dirty="0">
                <a:latin typeface="Times New Roman" panose="02020603050405020304" pitchFamily="18" charset="0"/>
                <a:cs typeface="Times New Roman" panose="02020603050405020304" pitchFamily="18" charset="0"/>
              </a:rPr>
              <a:t> 3</a:t>
            </a:r>
          </a:p>
          <a:p>
            <a:pPr algn="r"/>
            <a:r>
              <a:rPr lang="en-IN" sz="1400" dirty="0">
                <a:latin typeface="Times New Roman" panose="02020603050405020304" pitchFamily="18" charset="0"/>
                <a:cs typeface="Times New Roman" panose="02020603050405020304" pitchFamily="18" charset="0"/>
              </a:rPr>
              <a:t>Research scholar, </a:t>
            </a:r>
            <a:r>
              <a:rPr lang="en-IN" sz="1400" dirty="0" err="1">
                <a:latin typeface="Times New Roman" panose="02020603050405020304" pitchFamily="18" charset="0"/>
                <a:cs typeface="Times New Roman" panose="02020603050405020304" pitchFamily="18" charset="0"/>
              </a:rPr>
              <a:t>Mangalayatan</a:t>
            </a:r>
            <a:r>
              <a:rPr lang="en-IN" sz="1400" dirty="0">
                <a:latin typeface="Times New Roman" panose="02020603050405020304" pitchFamily="18" charset="0"/>
                <a:cs typeface="Times New Roman" panose="02020603050405020304" pitchFamily="18" charset="0"/>
              </a:rPr>
              <a:t> University Aligarh 1</a:t>
            </a:r>
          </a:p>
          <a:p>
            <a:pPr algn="r"/>
            <a:r>
              <a:rPr lang="en-IN" sz="1400" dirty="0">
                <a:latin typeface="Times New Roman" panose="02020603050405020304" pitchFamily="18" charset="0"/>
                <a:cs typeface="Times New Roman" panose="02020603050405020304" pitchFamily="18" charset="0"/>
              </a:rPr>
              <a:t>Co-supervisor, N.R.E.C COLLEGE </a:t>
            </a:r>
            <a:r>
              <a:rPr lang="en-IN" sz="1400" dirty="0" err="1">
                <a:latin typeface="Times New Roman" panose="02020603050405020304" pitchFamily="18" charset="0"/>
                <a:cs typeface="Times New Roman" panose="02020603050405020304" pitchFamily="18" charset="0"/>
              </a:rPr>
              <a:t>Khurja-Bulandshar</a:t>
            </a:r>
            <a:r>
              <a:rPr lang="en-IN" sz="1400" dirty="0">
                <a:latin typeface="Times New Roman" panose="02020603050405020304" pitchFamily="18" charset="0"/>
                <a:cs typeface="Times New Roman" panose="02020603050405020304" pitchFamily="18" charset="0"/>
              </a:rPr>
              <a:t> 2</a:t>
            </a:r>
          </a:p>
          <a:p>
            <a:pPr algn="r"/>
            <a:r>
              <a:rPr lang="en-IN" sz="1400" dirty="0">
                <a:latin typeface="Times New Roman" panose="02020603050405020304" pitchFamily="18" charset="0"/>
                <a:cs typeface="Times New Roman" panose="02020603050405020304" pitchFamily="18" charset="0"/>
              </a:rPr>
              <a:t>Supervisor, </a:t>
            </a:r>
            <a:r>
              <a:rPr lang="en-IN" sz="1400" dirty="0" err="1">
                <a:latin typeface="Times New Roman" panose="02020603050405020304" pitchFamily="18" charset="0"/>
                <a:cs typeface="Times New Roman" panose="02020603050405020304" pitchFamily="18" charset="0"/>
              </a:rPr>
              <a:t>Mangalayatan</a:t>
            </a:r>
            <a:r>
              <a:rPr lang="en-IN" sz="1400" dirty="0">
                <a:latin typeface="Times New Roman" panose="02020603050405020304" pitchFamily="18" charset="0"/>
                <a:cs typeface="Times New Roman" panose="02020603050405020304" pitchFamily="18" charset="0"/>
              </a:rPr>
              <a:t> University Aligarh 3</a:t>
            </a:r>
          </a:p>
        </p:txBody>
      </p:sp>
    </p:spTree>
    <p:extLst>
      <p:ext uri="{BB962C8B-B14F-4D97-AF65-F5344CB8AC3E}">
        <p14:creationId xmlns:p14="http://schemas.microsoft.com/office/powerpoint/2010/main" val="40720118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D3E68-2CA7-052D-0730-4D37D8966ABB}"/>
              </a:ext>
            </a:extLst>
          </p:cNvPr>
          <p:cNvSpPr>
            <a:spLocks noGrp="1"/>
          </p:cNvSpPr>
          <p:nvPr>
            <p:ph type="title"/>
          </p:nvPr>
        </p:nvSpPr>
        <p:spPr>
          <a:xfrm>
            <a:off x="340963" y="365126"/>
            <a:ext cx="11003796" cy="921234"/>
          </a:xfrm>
        </p:spPr>
        <p:txBody>
          <a:bodyPr>
            <a:normAutofit/>
          </a:bodyPr>
          <a:lstStyle/>
          <a:p>
            <a:pPr algn="just"/>
            <a:r>
              <a:rPr lang="en-US" sz="4000" b="1" dirty="0">
                <a:latin typeface="Times New Roman" panose="02020603050405020304" pitchFamily="18" charset="0"/>
                <a:cs typeface="Times New Roman" panose="02020603050405020304" pitchFamily="18" charset="0"/>
              </a:rPr>
              <a:t>INTRODUCTION </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E019ED1-6977-44D2-75B7-4A2BB26A934B}"/>
              </a:ext>
            </a:extLst>
          </p:cNvPr>
          <p:cNvSpPr txBox="1"/>
          <p:nvPr/>
        </p:nvSpPr>
        <p:spPr>
          <a:xfrm>
            <a:off x="340963" y="1286360"/>
            <a:ext cx="11003796"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One essential natural resource for human survival is water, supporting various activities and well-being.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Surface and groundwater sources are crucial, but access remains a major obstacle, with over 1.1 billion people lacking clean water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By 2025, over two-thirds of nations will face water-related issues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Water quality can deteriorate due to factors like social and economic growth, human activities, climate changes, and hydrological variations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Water quality is evaluated by tracking changes in its synthetic, organic, and physical components, which can be manipulated by natural and artificial cycles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study aims to explore various models, systems, histories, and perspectives related to water quality indexes (WQIs)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50075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7AFB2-AB12-5E8F-D438-6B9B5E2EE914}"/>
              </a:ext>
            </a:extLst>
          </p:cNvPr>
          <p:cNvSpPr>
            <a:spLocks noGrp="1"/>
          </p:cNvSpPr>
          <p:nvPr>
            <p:ph type="title"/>
          </p:nvPr>
        </p:nvSpPr>
        <p:spPr>
          <a:xfrm>
            <a:off x="371959" y="365125"/>
            <a:ext cx="10616339" cy="936733"/>
          </a:xfrm>
        </p:spPr>
        <p:txBody>
          <a:bodyPr>
            <a:normAutofit/>
          </a:bodyPr>
          <a:lstStyle/>
          <a:p>
            <a:r>
              <a:rPr lang="en-IN" sz="4000" b="1" dirty="0">
                <a:latin typeface="Times New Roman" panose="02020603050405020304" pitchFamily="18" charset="0"/>
                <a:cs typeface="Times New Roman" panose="02020603050405020304" pitchFamily="18" charset="0"/>
              </a:rPr>
              <a:t>WATER QUALITY INDEX</a:t>
            </a:r>
          </a:p>
        </p:txBody>
      </p:sp>
      <p:sp>
        <p:nvSpPr>
          <p:cNvPr id="4" name="TextBox 3">
            <a:extLst>
              <a:ext uri="{FF2B5EF4-FFF2-40B4-BE49-F238E27FC236}">
                <a16:creationId xmlns:a16="http://schemas.microsoft.com/office/drawing/2014/main" id="{8099B77D-BE76-83F1-01B0-4DAD901248A6}"/>
              </a:ext>
            </a:extLst>
          </p:cNvPr>
          <p:cNvSpPr txBox="1"/>
          <p:nvPr/>
        </p:nvSpPr>
        <p:spPr>
          <a:xfrm>
            <a:off x="371959" y="1301858"/>
            <a:ext cx="10848814" cy="492295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Water Quality Index (WQI) is a device used to evaluate water quality, making it easier to reveal information and crucial for natural observation, policymaking, and public communication due to its straightforward and effective estimation </a:t>
            </a:r>
          </a:p>
          <a:p>
            <a:pPr marL="342900" indent="-342900" algn="just">
              <a:lnSpc>
                <a:spcPct val="20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Historical Perspective of WQIs</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the 1960s, the World Quality Index (WQI) was created to evaluate water quality by integrating various criteria into a single score.</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Over time, it has evolved with advanced statistical and computational techniques for improved reliability and accuracy.</a:t>
            </a:r>
          </a:p>
        </p:txBody>
      </p:sp>
    </p:spTree>
    <p:extLst>
      <p:ext uri="{BB962C8B-B14F-4D97-AF65-F5344CB8AC3E}">
        <p14:creationId xmlns:p14="http://schemas.microsoft.com/office/powerpoint/2010/main" val="38573587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8D07F-090B-CA75-59C8-DDFE882C7786}"/>
              </a:ext>
            </a:extLst>
          </p:cNvPr>
          <p:cNvSpPr>
            <a:spLocks noGrp="1"/>
          </p:cNvSpPr>
          <p:nvPr>
            <p:ph type="title"/>
          </p:nvPr>
        </p:nvSpPr>
        <p:spPr>
          <a:xfrm>
            <a:off x="387458" y="365125"/>
            <a:ext cx="10709328" cy="843743"/>
          </a:xfrm>
        </p:spPr>
        <p:txBody>
          <a:bodyPr>
            <a:normAutofit/>
          </a:bodyPr>
          <a:lstStyle/>
          <a:p>
            <a:r>
              <a:rPr lang="en-IN" sz="4000" b="1" dirty="0">
                <a:latin typeface="Times New Roman" panose="02020603050405020304" pitchFamily="18" charset="0"/>
                <a:cs typeface="Times New Roman" panose="02020603050405020304" pitchFamily="18" charset="0"/>
              </a:rPr>
              <a:t>MODELS USED IN WQIs</a:t>
            </a:r>
          </a:p>
        </p:txBody>
      </p:sp>
      <p:sp>
        <p:nvSpPr>
          <p:cNvPr id="4" name="TextBox 3">
            <a:extLst>
              <a:ext uri="{FF2B5EF4-FFF2-40B4-BE49-F238E27FC236}">
                <a16:creationId xmlns:a16="http://schemas.microsoft.com/office/drawing/2014/main" id="{E1D90B5B-6B51-A842-006F-997CAC3C8297}"/>
              </a:ext>
            </a:extLst>
          </p:cNvPr>
          <p:cNvSpPr txBox="1"/>
          <p:nvPr/>
        </p:nvSpPr>
        <p:spPr>
          <a:xfrm>
            <a:off x="408123" y="1333009"/>
            <a:ext cx="10709327" cy="4191981"/>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Arithmetic Mean Method</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WQIs are calculated using various models with unique methodologies and applications, with the most common models being.</a:t>
            </a:r>
          </a:p>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Geometric Mean Method</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method emphasizes lower values, making it more sensitive to poor water quality, and is particularly useful in identifying potential health risks in water bodies.</a:t>
            </a:r>
          </a:p>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Weighted Sum Method</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approach assigns weights to various water quality parameters, resulting in a more complex and representative WQI index.</a:t>
            </a:r>
          </a:p>
        </p:txBody>
      </p:sp>
    </p:spTree>
    <p:extLst>
      <p:ext uri="{BB962C8B-B14F-4D97-AF65-F5344CB8AC3E}">
        <p14:creationId xmlns:p14="http://schemas.microsoft.com/office/powerpoint/2010/main" val="12235247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CB954-261E-A56A-7D1C-71E8C1E7F3F3}"/>
              </a:ext>
            </a:extLst>
          </p:cNvPr>
          <p:cNvSpPr>
            <a:spLocks noGrp="1"/>
          </p:cNvSpPr>
          <p:nvPr>
            <p:ph type="title"/>
          </p:nvPr>
        </p:nvSpPr>
        <p:spPr>
          <a:xfrm>
            <a:off x="449451" y="201478"/>
            <a:ext cx="11417087" cy="1007390"/>
          </a:xfrm>
        </p:spPr>
        <p:txBody>
          <a:bodyPr>
            <a:normAutofit/>
          </a:bodyPr>
          <a:lstStyle/>
          <a:p>
            <a:r>
              <a:rPr lang="en-IN" sz="4000" b="1" dirty="0">
                <a:latin typeface="Times New Roman" panose="02020603050405020304" pitchFamily="18" charset="0"/>
                <a:cs typeface="Times New Roman" panose="02020603050405020304" pitchFamily="18" charset="0"/>
              </a:rPr>
              <a:t>PHASES OF WQI DEVELOPMENT</a:t>
            </a:r>
          </a:p>
        </p:txBody>
      </p:sp>
      <p:sp>
        <p:nvSpPr>
          <p:cNvPr id="4" name="TextBox 3">
            <a:extLst>
              <a:ext uri="{FF2B5EF4-FFF2-40B4-BE49-F238E27FC236}">
                <a16:creationId xmlns:a16="http://schemas.microsoft.com/office/drawing/2014/main" id="{0FAD7E52-C4A1-3260-B0BD-697EC62F38D0}"/>
              </a:ext>
            </a:extLst>
          </p:cNvPr>
          <p:cNvSpPr txBox="1"/>
          <p:nvPr/>
        </p:nvSpPr>
        <p:spPr>
          <a:xfrm>
            <a:off x="325462" y="1069384"/>
            <a:ext cx="11577235" cy="5576976"/>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FIRST PHASE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mid-20th century saw the development of Water Quality Indexes (WQI), initially focusing on basic factors like pH, dissolved oxygen, and turbidity. </a:t>
            </a:r>
          </a:p>
          <a:p>
            <a:pPr marL="342900" indent="-342900" algn="just">
              <a:lnSpc>
                <a:spcPct val="150000"/>
              </a:lnSpc>
              <a:buFont typeface="Wingdings" panose="05000000000000000000" pitchFamily="2" charset="2"/>
              <a:buChar char="v"/>
            </a:pPr>
            <a:r>
              <a:rPr lang="en-IN" sz="2000" b="1" dirty="0">
                <a:latin typeface="Times New Roman" panose="02020603050405020304" pitchFamily="18" charset="0"/>
                <a:cs typeface="Times New Roman" panose="02020603050405020304" pitchFamily="18" charset="0"/>
              </a:rPr>
              <a:t>SECOND PHASE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second phase of environmental science saw the refinement and expansion of WQIs, with advanced statistical methods and a wider range of parameters introduced. </a:t>
            </a:r>
          </a:p>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THIRD PHASE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third stage of development aimed to incorporate WQI into environmental policy frameworks and standardize them, adopting standardized WQIs by organizations like WHO and EPA. </a:t>
            </a:r>
          </a:p>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MODERN INNOVATIONS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World Quality Index (WQI) is a 21st-century tool that uses advanced technology and techniques to monitor water quality in real-time.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99308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545D8-E756-F674-15B7-51D9179033A5}"/>
              </a:ext>
            </a:extLst>
          </p:cNvPr>
          <p:cNvSpPr>
            <a:spLocks noGrp="1"/>
          </p:cNvSpPr>
          <p:nvPr>
            <p:ph type="title"/>
          </p:nvPr>
        </p:nvSpPr>
        <p:spPr>
          <a:xfrm>
            <a:off x="340963" y="365126"/>
            <a:ext cx="11012837" cy="905736"/>
          </a:xfrm>
        </p:spPr>
        <p:txBody>
          <a:bodyPr>
            <a:normAutofit/>
          </a:bodyPr>
          <a:lstStyle/>
          <a:p>
            <a:r>
              <a:rPr lang="en-US" sz="4000" b="1" dirty="0">
                <a:latin typeface="Times New Roman" panose="02020603050405020304" pitchFamily="18" charset="0"/>
                <a:cs typeface="Times New Roman" panose="02020603050405020304" pitchFamily="18" charset="0"/>
              </a:rPr>
              <a:t>EVOLUTION OF WQI RESEARCH</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FC61F2C-1EAA-5874-3FBF-9225FBE816EB}"/>
              </a:ext>
            </a:extLst>
          </p:cNvPr>
          <p:cNvSpPr txBox="1"/>
          <p:nvPr/>
        </p:nvSpPr>
        <p:spPr>
          <a:xfrm>
            <a:off x="340963" y="1288456"/>
            <a:ext cx="11453247" cy="5115311"/>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Water Quality File (WQI) study, developed in the 1960s, has significantly improved water quality management.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 aims to create a uniform framework for assessing water quality by consolidating various variables into a single mathematical score, making complex information more accessible</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During the 1970s and 1980s, WQI research expanded to include physical, chemical, and biological indexes.</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Researchers adjusted WQIs for individual water bodies and intended uses, including drinking water, recreational water, and aquatic ecosystems</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focus has shifted to contemporary water quality issues, such as toxins, environmental change impacts, and sustainable water management.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development of WQI research reflects the growing complexity of water quality problems and the need for more comprehensive and adaptive tools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90877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2A5BC-4395-806D-8F36-D41524034BA8}"/>
              </a:ext>
            </a:extLst>
          </p:cNvPr>
          <p:cNvSpPr>
            <a:spLocks noGrp="1"/>
          </p:cNvSpPr>
          <p:nvPr>
            <p:ph type="title"/>
          </p:nvPr>
        </p:nvSpPr>
        <p:spPr>
          <a:xfrm>
            <a:off x="325464" y="365126"/>
            <a:ext cx="11028336" cy="1014224"/>
          </a:xfrm>
        </p:spPr>
        <p:txBody>
          <a:bodyPr>
            <a:normAutofit fontScale="90000"/>
          </a:bodyPr>
          <a:lstStyle/>
          <a:p>
            <a:r>
              <a:rPr lang="en-US" sz="4000" b="1" dirty="0">
                <a:latin typeface="Times New Roman" panose="02020603050405020304" pitchFamily="18" charset="0"/>
                <a:cs typeface="Times New Roman" panose="02020603050405020304" pitchFamily="18" charset="0"/>
              </a:rPr>
              <a:t>DIFERENT METHODS FOR WQI DETERMINATION</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59183D7-26C2-B32C-5296-03225C7EE487}"/>
              </a:ext>
            </a:extLst>
          </p:cNvPr>
          <p:cNvSpPr txBox="1"/>
          <p:nvPr/>
        </p:nvSpPr>
        <p:spPr>
          <a:xfrm>
            <a:off x="325464" y="1545343"/>
            <a:ext cx="11484244"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Water Quality Index (WQI) is resolved utilizing different techniques, including the Weighted Arithmetic Index, NSFWQI, CCMEWQI, and OWQI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Weighted Arithmetic Index method is a simple and flexible approach that involves weighing water quality characteristics like nutrients, heavy metals, pH, turbidity, and dissolved oxygen</a:t>
            </a:r>
          </a:p>
          <a:p>
            <a:pPr marL="342900" indent="-342900" algn="just">
              <a:lnSpc>
                <a:spcPct val="150000"/>
              </a:lnSpc>
              <a:buFont typeface="Wingdings" panose="05000000000000000000" pitchFamily="2" charset="2"/>
              <a:buChar char="v"/>
            </a:pPr>
            <a:r>
              <a:rPr lang="en-IN" sz="2000" b="1" dirty="0">
                <a:latin typeface="Times New Roman" panose="02020603050405020304" pitchFamily="18" charset="0"/>
                <a:cs typeface="Times New Roman" panose="02020603050405020304" pitchFamily="18" charset="0"/>
              </a:rPr>
              <a:t>National Sanitation Foundation Water Quality Index  (NSFWQI)</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NSFWQI is a broadly involved device for evaluating and dispersing data about water quality. Made during the 1970s,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comprises of nine key elements, including Broke up Oxygen (DO), pH, Biochemical Oxygen Interest (Body), temperature change, complete phosphate and nitrate levels, turbidity, and all out solids.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ultimate score on the index can range from 0 to 100, with qualitative descriptions used to make understanding easier.</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35877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4DC4B1-49F8-1457-BFBA-6228B3C5A057}"/>
              </a:ext>
            </a:extLst>
          </p:cNvPr>
          <p:cNvSpPr txBox="1"/>
          <p:nvPr/>
        </p:nvSpPr>
        <p:spPr>
          <a:xfrm>
            <a:off x="371959" y="433954"/>
            <a:ext cx="11375756" cy="5115311"/>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Canadian council of ministers of the environment water quality index (CCMEWQI)</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Canadian Council of Ministers of the Environment Water Quality Index (CCME WQI) is a device utilized in Canada to survey and impart surface water quality information.</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offers a solitary benefit that gathers various water quality models into a straightforward index score, working with understanding and evaluation of water quality across different settings and time spans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CCME WQI thinks about physical, compound, and organic qualities of water, including pH, broke up oxygen, biochemical oxygen interest, all out suspended solids, and foreign substances like supplements and weighty metals.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Sub-records are appointed to each water quality measurement, featuring regions where water quality might be debased</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last score is resolved utilizing a weighted arithmetic mean or other suitable strategy</a:t>
            </a:r>
          </a:p>
        </p:txBody>
      </p:sp>
    </p:spTree>
    <p:extLst>
      <p:ext uri="{BB962C8B-B14F-4D97-AF65-F5344CB8AC3E}">
        <p14:creationId xmlns:p14="http://schemas.microsoft.com/office/powerpoint/2010/main" val="38498279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F17B29-1DAD-6D2A-E39A-BCA8D5633BEB}"/>
              </a:ext>
            </a:extLst>
          </p:cNvPr>
          <p:cNvSpPr txBox="1"/>
          <p:nvPr/>
        </p:nvSpPr>
        <p:spPr>
          <a:xfrm>
            <a:off x="263471" y="433952"/>
            <a:ext cx="11127783" cy="5576976"/>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Oregon water quality index (OWQI)</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Oregon Water Quality Index (OWQI) is a US technique for evaluating water quality in Oregon, taking into account factors like temperature, broke down oxygen levels, pH balance, conductivity, turbidity, complete nitrogen, all out phosphorus, and waste coliform microorganisms, deciding water reasonableness for drinking and oceanic territory support </a:t>
            </a:r>
          </a:p>
          <a:p>
            <a:pPr marL="285750" indent="-28575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Weighted arithmetic water quality index (WAWQI)</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Weighted Arithmetic Water Quality Index (WAWQI) is a mathematical marker that consolidates numerous water quality boundaries into a solitary measure.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works on information examination by allocating loads to factors in light of their significance in surveying water quality.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WAWQI standardizes each parameter to a common range of 0 to 100, ensuring accurate integration. </a:t>
            </a:r>
          </a:p>
        </p:txBody>
      </p:sp>
    </p:spTree>
    <p:extLst>
      <p:ext uri="{BB962C8B-B14F-4D97-AF65-F5344CB8AC3E}">
        <p14:creationId xmlns:p14="http://schemas.microsoft.com/office/powerpoint/2010/main" val="468056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98420-DC2F-CC33-F60D-342493EFB2AC}"/>
              </a:ext>
            </a:extLst>
          </p:cNvPr>
          <p:cNvSpPr>
            <a:spLocks noGrp="1"/>
          </p:cNvSpPr>
          <p:nvPr>
            <p:ph type="title"/>
          </p:nvPr>
        </p:nvSpPr>
        <p:spPr>
          <a:xfrm>
            <a:off x="356462" y="365125"/>
            <a:ext cx="10755824" cy="859241"/>
          </a:xfrm>
        </p:spPr>
        <p:txBody>
          <a:bodyPr>
            <a:normAutofit/>
          </a:bodyPr>
          <a:lstStyle/>
          <a:p>
            <a:pPr algn="just"/>
            <a:r>
              <a:rPr lang="en-IN" sz="4000" b="1" dirty="0">
                <a:latin typeface="Times New Roman" panose="02020603050405020304" pitchFamily="18" charset="0"/>
                <a:cs typeface="Times New Roman" panose="02020603050405020304" pitchFamily="18" charset="0"/>
              </a:rPr>
              <a:t>CONCLUSION </a:t>
            </a:r>
          </a:p>
        </p:txBody>
      </p:sp>
      <p:sp>
        <p:nvSpPr>
          <p:cNvPr id="4" name="TextBox 3">
            <a:extLst>
              <a:ext uri="{FF2B5EF4-FFF2-40B4-BE49-F238E27FC236}">
                <a16:creationId xmlns:a16="http://schemas.microsoft.com/office/drawing/2014/main" id="{451EC1A1-201E-A92F-101C-EDFA46E92E87}"/>
              </a:ext>
            </a:extLst>
          </p:cNvPr>
          <p:cNvSpPr txBox="1"/>
          <p:nvPr/>
        </p:nvSpPr>
        <p:spPr>
          <a:xfrm>
            <a:off x="356462" y="1456841"/>
            <a:ext cx="11623728" cy="492295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Water quality indices (WQIs) are a diverse collection of models, methodologies, histories, and perspectives that help understand and control water quality [49].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Weighted Arithmetic Water Quality Index (WAWQI) is a great representation, consolidating different logical disciplines to assess sea-going environments and drinking water wellbeing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WQIs have evolved from simple aggregation methods to complex systems, considering intricate interactions between parameters.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Despite challenges like weighting subjectivity and adaptation to environmental issues, WQIs remain vital tools for water resource protection and sustainable development.</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65450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51069-4135-0584-C72B-1D5D66C769D5}"/>
              </a:ext>
            </a:extLst>
          </p:cNvPr>
          <p:cNvSpPr>
            <a:spLocks noGrp="1"/>
          </p:cNvSpPr>
          <p:nvPr>
            <p:ph type="title"/>
          </p:nvPr>
        </p:nvSpPr>
        <p:spPr>
          <a:xfrm>
            <a:off x="387458" y="365126"/>
            <a:ext cx="10966342" cy="890237"/>
          </a:xfrm>
        </p:spPr>
        <p:txBody>
          <a:bodyPr>
            <a:normAutofit/>
          </a:bodyPr>
          <a:lstStyle/>
          <a:p>
            <a:r>
              <a:rPr lang="en-IN" sz="4000" b="1" dirty="0">
                <a:latin typeface="Times New Roman" panose="02020603050405020304" pitchFamily="18" charset="0"/>
                <a:cs typeface="Times New Roman" panose="02020603050405020304" pitchFamily="18" charset="0"/>
              </a:rPr>
              <a:t>REFERENCES </a:t>
            </a:r>
          </a:p>
        </p:txBody>
      </p:sp>
      <p:sp>
        <p:nvSpPr>
          <p:cNvPr id="4" name="TextBox 3">
            <a:extLst>
              <a:ext uri="{FF2B5EF4-FFF2-40B4-BE49-F238E27FC236}">
                <a16:creationId xmlns:a16="http://schemas.microsoft.com/office/drawing/2014/main" id="{676EE3E0-B92B-7DFD-DFEA-D2C887E3BA66}"/>
              </a:ext>
            </a:extLst>
          </p:cNvPr>
          <p:cNvSpPr txBox="1"/>
          <p:nvPr/>
        </p:nvSpPr>
        <p:spPr>
          <a:xfrm>
            <a:off x="387458" y="1069383"/>
            <a:ext cx="11251769" cy="5576976"/>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Uddin, M. G., Nash, S., &amp; </a:t>
            </a:r>
            <a:r>
              <a:rPr lang="en-IN" sz="2000" dirty="0" err="1">
                <a:latin typeface="Times New Roman" panose="02020603050405020304" pitchFamily="18" charset="0"/>
                <a:cs typeface="Times New Roman" panose="02020603050405020304" pitchFamily="18" charset="0"/>
              </a:rPr>
              <a:t>Olbert</a:t>
            </a:r>
            <a:r>
              <a:rPr lang="en-IN" sz="2000" dirty="0">
                <a:latin typeface="Times New Roman" panose="02020603050405020304" pitchFamily="18" charset="0"/>
                <a:cs typeface="Times New Roman" panose="02020603050405020304" pitchFamily="18" charset="0"/>
              </a:rPr>
              <a:t>, A. I. (2021). A review of water quality index models and their use for assessing surface water quality. Ecological Indicators, 122, 107218.</a:t>
            </a:r>
          </a:p>
          <a:p>
            <a:pPr marL="285750" indent="-28575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Patel, P. S., Pandya, D. M., &amp; Shah, M. (2023). A systematic and comparative study of Water Quality Index (WQI) for groundwater quality analysis and assessment. Environmental Science and Pollution Research, 30(19), 54303-54323.</a:t>
            </a:r>
          </a:p>
          <a:p>
            <a:pPr marL="285750" indent="-285750" algn="just">
              <a:lnSpc>
                <a:spcPct val="150000"/>
              </a:lnSpc>
              <a:buFont typeface="Wingdings" panose="05000000000000000000" pitchFamily="2" charset="2"/>
              <a:buChar char="q"/>
            </a:pPr>
            <a:r>
              <a:rPr lang="en-IN" sz="2000" dirty="0" err="1">
                <a:latin typeface="Times New Roman" panose="02020603050405020304" pitchFamily="18" charset="0"/>
                <a:cs typeface="Times New Roman" panose="02020603050405020304" pitchFamily="18" charset="0"/>
              </a:rPr>
              <a:t>Lukhabi</a:t>
            </a:r>
            <a:r>
              <a:rPr lang="en-IN" sz="2000" dirty="0">
                <a:latin typeface="Times New Roman" panose="02020603050405020304" pitchFamily="18" charset="0"/>
                <a:cs typeface="Times New Roman" panose="02020603050405020304" pitchFamily="18" charset="0"/>
              </a:rPr>
              <a:t>, D. K., Mensah, P. K., </a:t>
            </a:r>
            <a:r>
              <a:rPr lang="en-IN" sz="2000" dirty="0" err="1">
                <a:latin typeface="Times New Roman" panose="02020603050405020304" pitchFamily="18" charset="0"/>
                <a:cs typeface="Times New Roman" panose="02020603050405020304" pitchFamily="18" charset="0"/>
              </a:rPr>
              <a:t>Asare</a:t>
            </a:r>
            <a:r>
              <a:rPr lang="en-IN" sz="2000" dirty="0">
                <a:latin typeface="Times New Roman" panose="02020603050405020304" pitchFamily="18" charset="0"/>
                <a:cs typeface="Times New Roman" panose="02020603050405020304" pitchFamily="18" charset="0"/>
              </a:rPr>
              <a:t>, N. K., </a:t>
            </a:r>
            <a:r>
              <a:rPr lang="en-IN" sz="2000" dirty="0" err="1">
                <a:latin typeface="Times New Roman" panose="02020603050405020304" pitchFamily="18" charset="0"/>
                <a:cs typeface="Times New Roman" panose="02020603050405020304" pitchFamily="18" charset="0"/>
              </a:rPr>
              <a:t>Pulumuka</a:t>
            </a:r>
            <a:r>
              <a:rPr lang="en-IN" sz="2000" dirty="0">
                <a:latin typeface="Times New Roman" panose="02020603050405020304" pitchFamily="18" charset="0"/>
                <a:cs typeface="Times New Roman" panose="02020603050405020304" pitchFamily="18" charset="0"/>
              </a:rPr>
              <a:t>-Kamanga, T., &amp; </a:t>
            </a:r>
            <a:r>
              <a:rPr lang="en-IN" sz="2000" dirty="0" err="1">
                <a:latin typeface="Times New Roman" panose="02020603050405020304" pitchFamily="18" charset="0"/>
                <a:cs typeface="Times New Roman" panose="02020603050405020304" pitchFamily="18" charset="0"/>
              </a:rPr>
              <a:t>Ouma</a:t>
            </a:r>
            <a:r>
              <a:rPr lang="en-IN" sz="2000" dirty="0">
                <a:latin typeface="Times New Roman" panose="02020603050405020304" pitchFamily="18" charset="0"/>
                <a:cs typeface="Times New Roman" panose="02020603050405020304" pitchFamily="18" charset="0"/>
              </a:rPr>
              <a:t>, K. O. (2023). Adapted water quality indices: Limitations and potential for water quality monitoring in Africa. Water, 15(9), 1736.</a:t>
            </a:r>
          </a:p>
          <a:p>
            <a:pPr marL="285750" indent="-285750" algn="just">
              <a:lnSpc>
                <a:spcPct val="150000"/>
              </a:lnSpc>
              <a:buFont typeface="Wingdings" panose="05000000000000000000" pitchFamily="2" charset="2"/>
              <a:buChar char="q"/>
            </a:pPr>
            <a:r>
              <a:rPr lang="en-IN" sz="2000" dirty="0" err="1">
                <a:latin typeface="Times New Roman" panose="02020603050405020304" pitchFamily="18" charset="0"/>
                <a:cs typeface="Times New Roman" panose="02020603050405020304" pitchFamily="18" charset="0"/>
              </a:rPr>
              <a:t>Moudou</a:t>
            </a:r>
            <a:r>
              <a:rPr lang="en-IN" sz="2000" dirty="0">
                <a:latin typeface="Times New Roman" panose="02020603050405020304" pitchFamily="18" charset="0"/>
                <a:cs typeface="Times New Roman" panose="02020603050405020304" pitchFamily="18" charset="0"/>
              </a:rPr>
              <a:t>, M., El </a:t>
            </a:r>
            <a:r>
              <a:rPr lang="en-IN" sz="2000" dirty="0" err="1">
                <a:latin typeface="Times New Roman" panose="02020603050405020304" pitchFamily="18" charset="0"/>
                <a:cs typeface="Times New Roman" panose="02020603050405020304" pitchFamily="18" charset="0"/>
              </a:rPr>
              <a:t>Hammoudani</a:t>
            </a:r>
            <a:r>
              <a:rPr lang="en-IN" sz="2000" dirty="0">
                <a:latin typeface="Times New Roman" panose="02020603050405020304" pitchFamily="18" charset="0"/>
                <a:cs typeface="Times New Roman" panose="02020603050405020304" pitchFamily="18" charset="0"/>
              </a:rPr>
              <a:t>, Y., </a:t>
            </a:r>
            <a:r>
              <a:rPr lang="en-IN" sz="2000" dirty="0" err="1">
                <a:latin typeface="Times New Roman" panose="02020603050405020304" pitchFamily="18" charset="0"/>
                <a:cs typeface="Times New Roman" panose="02020603050405020304" pitchFamily="18" charset="0"/>
              </a:rPr>
              <a:t>Haboubi</a:t>
            </a:r>
            <a:r>
              <a:rPr lang="en-IN" sz="2000" dirty="0">
                <a:latin typeface="Times New Roman" panose="02020603050405020304" pitchFamily="18" charset="0"/>
                <a:cs typeface="Times New Roman" panose="02020603050405020304" pitchFamily="18" charset="0"/>
              </a:rPr>
              <a:t>, K., </a:t>
            </a:r>
            <a:r>
              <a:rPr lang="en-IN" sz="2000" dirty="0" err="1">
                <a:latin typeface="Times New Roman" panose="02020603050405020304" pitchFamily="18" charset="0"/>
                <a:cs typeface="Times New Roman" panose="02020603050405020304" pitchFamily="18" charset="0"/>
              </a:rPr>
              <a:t>Achoukhi</a:t>
            </a:r>
            <a:r>
              <a:rPr lang="en-IN" sz="2000" dirty="0">
                <a:latin typeface="Times New Roman" panose="02020603050405020304" pitchFamily="18" charset="0"/>
                <a:cs typeface="Times New Roman" panose="02020603050405020304" pitchFamily="18" charset="0"/>
              </a:rPr>
              <a:t>, I., El </a:t>
            </a:r>
            <a:r>
              <a:rPr lang="en-IN" sz="2000" dirty="0" err="1">
                <a:latin typeface="Times New Roman" panose="02020603050405020304" pitchFamily="18" charset="0"/>
                <a:cs typeface="Times New Roman" panose="02020603050405020304" pitchFamily="18" charset="0"/>
              </a:rPr>
              <a:t>Boudammoussi</a:t>
            </a:r>
            <a:r>
              <a:rPr lang="en-IN" sz="2000" dirty="0">
                <a:latin typeface="Times New Roman" panose="02020603050405020304" pitchFamily="18" charset="0"/>
                <a:cs typeface="Times New Roman" panose="02020603050405020304" pitchFamily="18" charset="0"/>
              </a:rPr>
              <a:t>, M., Faiz, H., ... &amp; </a:t>
            </a:r>
            <a:r>
              <a:rPr lang="en-IN" sz="2000" dirty="0" err="1">
                <a:latin typeface="Times New Roman" panose="02020603050405020304" pitchFamily="18" charset="0"/>
                <a:cs typeface="Times New Roman" panose="02020603050405020304" pitchFamily="18" charset="0"/>
              </a:rPr>
              <a:t>Dimane</a:t>
            </a:r>
            <a:r>
              <a:rPr lang="en-IN" sz="2000" dirty="0">
                <a:latin typeface="Times New Roman" panose="02020603050405020304" pitchFamily="18" charset="0"/>
                <a:cs typeface="Times New Roman" panose="02020603050405020304" pitchFamily="18" charset="0"/>
              </a:rPr>
              <a:t>, F. (2024). Water quality indices (WQIs): An in-depth analysis and overview. In E3S Web of Conferences (Vol. 527, p. 02015). EDP Sciences.</a:t>
            </a:r>
          </a:p>
          <a:p>
            <a:pPr marL="285750" indent="-28575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Kumar, D., Kumar, R., Sharma, M., Awasthi, A., &amp; Kumar, M. (2024). Global water quality indices: Development, implications, and limitations. Total Environment Advances, 9, 200095.                                             </a:t>
            </a:r>
          </a:p>
        </p:txBody>
      </p:sp>
    </p:spTree>
    <p:extLst>
      <p:ext uri="{BB962C8B-B14F-4D97-AF65-F5344CB8AC3E}">
        <p14:creationId xmlns:p14="http://schemas.microsoft.com/office/powerpoint/2010/main" val="25400042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6657C-35BA-00D8-5756-35DEE298A26B}"/>
              </a:ext>
            </a:extLst>
          </p:cNvPr>
          <p:cNvSpPr>
            <a:spLocks noGrp="1"/>
          </p:cNvSpPr>
          <p:nvPr>
            <p:ph type="title"/>
          </p:nvPr>
        </p:nvSpPr>
        <p:spPr>
          <a:xfrm>
            <a:off x="838200" y="365125"/>
            <a:ext cx="10515600" cy="5586224"/>
          </a:xfrm>
        </p:spPr>
        <p:txBody>
          <a:bodyPr>
            <a:normAutofit/>
          </a:bodyPr>
          <a:lstStyle/>
          <a:p>
            <a:pPr algn="ctr"/>
            <a:r>
              <a:rPr lang="en-US" sz="5000" dirty="0">
                <a:latin typeface="Times New Roman" panose="02020603050405020304" pitchFamily="18" charset="0"/>
                <a:cs typeface="Times New Roman" panose="02020603050405020304" pitchFamily="18" charset="0"/>
              </a:rPr>
              <a:t>THANK YOU</a:t>
            </a:r>
            <a:endParaRPr lang="en-IN" sz="5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25404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30</TotalTime>
  <Words>1394</Words>
  <Application>Microsoft Office PowerPoint</Application>
  <PresentationFormat>Widescreen</PresentationFormat>
  <Paragraphs>71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Century Gothic</vt:lpstr>
      <vt:lpstr>Garamond</vt:lpstr>
      <vt:lpstr>Times New Roman</vt:lpstr>
      <vt:lpstr>Wingdings</vt:lpstr>
      <vt:lpstr>Savon</vt:lpstr>
      <vt:lpstr>  AN EXHAUSTIVE EXAMINATION OF THE MODELS, METHODS, HISTORIES, AND VIEWPOINTS RELATED TO WATER QUALITY INDEXES (WQIs) </vt:lpstr>
      <vt:lpstr>INTRODUCTION </vt:lpstr>
      <vt:lpstr>WATER QUALITY INDEX</vt:lpstr>
      <vt:lpstr>MODELS USED IN WQIs</vt:lpstr>
      <vt:lpstr>PHASES OF WQI DEVELOPMENT</vt:lpstr>
      <vt:lpstr>EVOLUTION OF WQI RESEARCH</vt:lpstr>
      <vt:lpstr>DIFERENT METHODS FOR WQI DETERMINATION</vt:lpstr>
      <vt:lpstr>PowerPoint Presentation</vt:lpstr>
      <vt:lpstr>PowerPoint Presentation</vt:lpstr>
      <vt:lpstr>CONCLUSION </vt:lpstr>
      <vt:lpstr>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3</cp:revision>
  <dcterms:created xsi:type="dcterms:W3CDTF">2024-07-27T07:56:02Z</dcterms:created>
  <dcterms:modified xsi:type="dcterms:W3CDTF">2024-08-21T23:29:22Z</dcterms:modified>
</cp:coreProperties>
</file>