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71" r:id="rId9"/>
    <p:sldId id="272" r:id="rId10"/>
    <p:sldId id="273" r:id="rId11"/>
    <p:sldId id="274" r:id="rId12"/>
    <p:sldId id="266" r:id="rId13"/>
    <p:sldId id="275" r:id="rId14"/>
    <p:sldId id="276" r:id="rId15"/>
    <p:sldId id="267" r:id="rId16"/>
    <p:sldId id="268" r:id="rId17"/>
    <p:sldId id="270" r:id="rId18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6" autoAdjust="0"/>
    <p:restoredTop sz="94660"/>
  </p:normalViewPr>
  <p:slideViewPr>
    <p:cSldViewPr snapToGrid="0">
      <p:cViewPr varScale="1">
        <p:scale>
          <a:sx n="83" d="100"/>
          <a:sy n="83" d="100"/>
        </p:scale>
        <p:origin x="39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Before (₹)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Marginal</c:v>
                </c:pt>
                <c:pt idx="1">
                  <c:v>Small</c:v>
                </c:pt>
                <c:pt idx="2">
                  <c:v>Medium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7500</c:v>
                </c:pt>
                <c:pt idx="1">
                  <c:v>12000</c:v>
                </c:pt>
                <c:pt idx="2">
                  <c:v>18000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29-466C-8600-05273931405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After (₹)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Marginal</c:v>
                </c:pt>
                <c:pt idx="1">
                  <c:v>Small</c:v>
                </c:pt>
                <c:pt idx="2">
                  <c:v>Medium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18000</c:v>
                </c:pt>
                <c:pt idx="1">
                  <c:v>35000</c:v>
                </c:pt>
                <c:pt idx="2">
                  <c:v>60000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29-466C-8600-0527393140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68027336"/>
        <c:crosses val="autoZero"/>
        <c:crossBetween val="between"/>
      </c:valAx>
    </c:plotArea>
    <c:plotVisOnly val="1"/>
    <c:dispBlanksAs val="gap"/>
    <c:showDLblsOverMax val="0"/>
    <c:extLst>
      <c:ext uri="{0b15fc19-7d7d-44ad-8c2d-2c3a37ce22c3}">
        <chartProps xmlns="https://web.wps.cn/et/2018/main" chartId="{ad79715f-0e23-4b84-936d-0e9367123eef}"/>
      </c:ext>
    </c:extLst>
  </c:chart>
  <c:txPr>
    <a:bodyPr/>
    <a:lstStyle/>
    <a:p>
      <a:pPr>
        <a:defRPr lang="en-US"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31B7B-0DF3-E93D-0433-E87ED502E9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098017-9385-DD79-6FBC-CCF9D13F58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E956C-AC15-4497-8DDD-324B83EF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6739F-D011-AD53-6ED8-F5006F989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50E29E-C178-611E-3568-C145D3C8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0888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E6697-E78B-E8AB-E087-4146FE385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CA145-8DC9-46FF-4BE8-FD9F98FAA8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0782D-2045-C11B-7D43-E13E699DE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4C649-35C5-8D0A-FFB0-E936700C7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ED7F75-95C6-F743-6E26-24CF1BF72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7335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93239-D15B-4EDF-C58B-AA05B2037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4704A-10AA-9075-58CE-1ABF7CE8F6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F9A6D-30AE-73CE-D9D6-F7D1976C4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340758-5E9A-5289-EB60-48D1EF954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1DEC1-B053-4C72-FF40-3EC580D3D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56221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6FE12-2644-5FF3-ACAD-23562B85B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1DE87-4AA3-502C-9EEB-A7BC19540A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4632D7-DAAE-6A5B-0390-59F685ED22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0E99CC-2A08-F4B4-650F-73A2E2BB3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83FFFA-F475-DE13-7652-691E10065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249FD8-E3DC-1B8D-E421-FBA50E23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9428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AB565-D8FA-C813-9211-7394EE7A1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AED195-5A26-B879-56FF-3A603FE3DB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DB1E9-040C-A43E-7FD2-67DAFADDA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6B6EE9-330B-EC3F-8351-07B2F0363F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FA3823-F8D7-DA15-8A86-35CCBE2A15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92AE07-3174-6338-D863-844166A03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F8930E-247F-46B0-0595-DA02D2C3E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C049FB-3AD3-7CE6-7EA2-576474931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26538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E73D4-B0FC-5BB0-1062-0EEED813D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89AEFA-A8CB-84C5-FAF9-6EE675C1C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363CDA-58A5-1CE2-EE97-98B6175E2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89B4D9-DF15-82FF-D095-A320CCF46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81466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1EDD1A-C797-1B27-ACE4-0B8C9D68B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C84375-962E-BAAC-4798-74535CFA5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8D556A-5790-D158-8E71-55C07ECBA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53378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77227-28CD-3156-3625-1596B6912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001B99-DAFA-39F5-FA04-386E5376B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8EAAE4-3E34-58D5-FB9C-15011A780E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5F9859-C6B2-9CB6-2B6A-C7F62DAF1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66388D-0E98-E3F0-9C5A-06CFBC61B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F0C6CB-5258-8BE9-5B59-1C5ECC667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327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C930A-AD55-FE65-A765-81F556704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091CC-27C4-42A3-8846-66A77F31C4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ABB5E-EC45-4056-D575-7B7722BBAB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D90071-D291-CC99-0561-D035807AC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768615-9ADB-04FE-F944-217E60967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281AE1-158F-8AF2-DEFB-1FB50377C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50824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44A49-D481-4804-D235-42FF66CA4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527CC5-07B0-F276-4986-A4B8EF7993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431E50-ED3C-72E4-18D2-56242424D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291576-F96D-0C95-8A90-083D558D9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1DF16-D626-3F2D-85AA-EF7B276E5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25213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8551E3-6C01-51FA-E0A5-F393D05977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D1ACF3-0EBB-B97E-7931-AE62FF3BEA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7A60E6-7042-BC8E-945E-FCECE47A7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244647-4D10-5A43-1B52-5A8F031C4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7B238D-BAB0-E709-F370-C9F767005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36001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799D5D-A831-99AB-B986-5059CFF3D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AAADE3-75E9-9196-3EFF-DF71FB5FF4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92160-8EE6-21FF-251F-AC6F08F95A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6796B8-D2FA-48B7-BE8D-72EF34E3AFD1}" type="datetimeFigureOut">
              <a:rPr lang="en-IN" smtClean="0"/>
              <a:t>17-01-2026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60E9D-60A6-C6C1-53B9-6C8F6326C5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8275C0-E2C3-C8D3-1E51-9A2A482CF0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E3ADB1-21EB-4AFD-8AC7-81F5CF09F9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27799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6E791-8D0A-C482-A43F-578A2368D7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80845"/>
            <a:ext cx="9144000" cy="2904227"/>
          </a:xfrm>
        </p:spPr>
        <p:txBody>
          <a:bodyPr>
            <a:normAutofit/>
          </a:bodyPr>
          <a:lstStyle/>
          <a:p>
            <a:r>
              <a:rPr lang="en-IN" sz="4000" b="1" dirty="0">
                <a:solidFill>
                  <a:srgbClr val="002060"/>
                </a:solidFill>
              </a:rPr>
              <a:t>THE IMPACT ASSESSMENT OF TRIBAL WELFARE PROGRAMME ON DEVELOPMENT OF TRIBES OF NAMKUM BLOCK, RANCHI, JHARKHAND</a:t>
            </a:r>
            <a:br>
              <a:rPr lang="en-IN" sz="4000" dirty="0"/>
            </a:br>
            <a:endParaRPr lang="en-IN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519042-6F37-0056-95CD-3B63ABA08F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9502"/>
            <a:ext cx="10311442" cy="3306792"/>
          </a:xfrm>
        </p:spPr>
        <p:txBody>
          <a:bodyPr/>
          <a:lstStyle/>
          <a:p>
            <a:r>
              <a:rPr lang="en-US" dirty="0"/>
              <a:t>Nitu (Research Scholar)    </a:t>
            </a:r>
          </a:p>
          <a:p>
            <a:r>
              <a:rPr lang="en-US" sz="1800" dirty="0"/>
              <a:t>  University Department of Sociology</a:t>
            </a:r>
          </a:p>
          <a:p>
            <a:r>
              <a:rPr lang="en-US" sz="1800" dirty="0"/>
              <a:t>Ranchi University, Ranchi(Jharkhand)</a:t>
            </a:r>
          </a:p>
          <a:p>
            <a:endParaRPr lang="en-US" dirty="0"/>
          </a:p>
          <a:p>
            <a:r>
              <a:rPr lang="en-US" dirty="0"/>
              <a:t>Supervisor: Dr. Umesh Kumar</a:t>
            </a:r>
          </a:p>
          <a:p>
            <a:r>
              <a:rPr lang="en-US" sz="1800" dirty="0"/>
              <a:t>HOD, Department of Sociology</a:t>
            </a:r>
          </a:p>
          <a:p>
            <a:r>
              <a:rPr lang="en-US" sz="1800" dirty="0"/>
              <a:t>Ranchi University, Ranchi(Jharkhand)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545295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1954E-3B32-C2B7-4D30-276526B92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ABSTRACT</a:t>
            </a:r>
            <a:endParaRPr lang="en-IN" sz="40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0D92FCC-62E2-3FFD-B302-0497C1D92E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29419" y="1739137"/>
            <a:ext cx="960407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This research explores the socio-economic impact of welfare schemes on tribal communities in Jharkhand, focusing specifically on the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Namkum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Block of Ranchi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District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.Through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 analysis of secondary data, the study reveals that while targeted interventions have successfully improved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livelihoods and income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—particularly in sectors like sericulture—significant barriers remain. Despite these gains, the findings highlight persistent issues such as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low awareness, limited program reach, and structural inefficiencies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that hinder holistic development. The paper concludes by advocating for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localized, tailored strategies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to bridge implementation gaps and more effectively address the unique needs of Jharkhand’s Scheduled Tribe population.</a:t>
            </a:r>
          </a:p>
        </p:txBody>
      </p:sp>
    </p:spTree>
    <p:extLst>
      <p:ext uri="{BB962C8B-B14F-4D97-AF65-F5344CB8AC3E}">
        <p14:creationId xmlns:p14="http://schemas.microsoft.com/office/powerpoint/2010/main" val="2212839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1F9EE-1D54-D1B8-13D2-5D6AEAA5A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INTRODUCTION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7BBB0-25BC-0FA6-5791-70C04E604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en-US" dirty="0"/>
              <a:t>Tribal communities in Jharkhand, including the Santhal, Munda, and Oraon, face historical marginalization driven by geographical isolation and limited access to essential social services.</a:t>
            </a:r>
          </a:p>
          <a:p>
            <a:pPr algn="just"/>
            <a:r>
              <a:rPr lang="en-US" dirty="0"/>
              <a:t>Despite the state’s creation in 2000 to foster regional growth, over 46% of these populations still endure severe economic hardship and a lack of local employment opportunities.</a:t>
            </a:r>
          </a:p>
          <a:p>
            <a:pPr algn="just"/>
            <a:r>
              <a:rPr lang="en-US" dirty="0"/>
              <a:t>Central and State initiatives like MGNREGA and the </a:t>
            </a:r>
            <a:r>
              <a:rPr lang="en-US" b="1" dirty="0"/>
              <a:t>Dharti </a:t>
            </a:r>
            <a:r>
              <a:rPr lang="en-US" b="1" dirty="0" err="1"/>
              <a:t>Aaba</a:t>
            </a:r>
            <a:r>
              <a:rPr lang="en-US" b="1" dirty="0"/>
              <a:t> </a:t>
            </a:r>
            <a:r>
              <a:rPr lang="en-US" b="1" dirty="0" err="1"/>
              <a:t>Janjatiya</a:t>
            </a:r>
            <a:r>
              <a:rPr lang="en-US" b="1" dirty="0"/>
              <a:t> Gram Utkarsh Abhiyan</a:t>
            </a:r>
            <a:r>
              <a:rPr lang="en-US" dirty="0"/>
              <a:t> are vital tools intended to bridge these persistent socio-economic inequalities.</a:t>
            </a:r>
          </a:p>
          <a:p>
            <a:pPr algn="just"/>
            <a:r>
              <a:rPr lang="en-US" dirty="0"/>
              <a:t>However, the specific micro-level impact of these welfare programs remains largely underexplored, particularly in regions like the </a:t>
            </a:r>
            <a:r>
              <a:rPr lang="en-US" b="1" dirty="0" err="1"/>
              <a:t>Namkum</a:t>
            </a:r>
            <a:r>
              <a:rPr lang="en-US" b="1" dirty="0"/>
              <a:t> Block of Ranchi District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This research investigates how policy implementation translates into tangible outcomes for tribal households, identifying both successful interventions and critical implementation gaps.</a:t>
            </a:r>
          </a:p>
          <a:p>
            <a:pPr algn="just"/>
            <a:r>
              <a:rPr lang="en-US" dirty="0"/>
              <a:t>The study ultimately aims to provide data-driven insights to help tailor future welfare strategies to the unique cultural and economic needs of Jharkhand's tribal heartland.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4859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9494" y="365125"/>
            <a:ext cx="9864306" cy="1325563"/>
          </a:xfrm>
        </p:spPr>
        <p:txBody>
          <a:bodyPr/>
          <a:lstStyle/>
          <a:p>
            <a:r>
              <a:rPr dirty="0"/>
              <a:t>Research Gap &amp; Rationale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5758" y="1825625"/>
            <a:ext cx="9333782" cy="4351338"/>
          </a:xfrm>
        </p:spPr>
        <p:txBody>
          <a:bodyPr/>
          <a:lstStyle/>
          <a:p>
            <a:r>
              <a:t>Limited micro-level studies in peri-urban tribal blocks</a:t>
            </a:r>
          </a:p>
          <a:p>
            <a:endParaRPr/>
          </a:p>
          <a:p>
            <a:r>
              <a:t>Gaps between policy intent and implementation</a:t>
            </a:r>
          </a:p>
          <a:p>
            <a:endParaRPr/>
          </a:p>
          <a:p>
            <a:r>
              <a:t>Need evidence-based evaluation for welfare effectiveness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416E5-0381-2DCD-0B1C-80C8EF912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2573"/>
          </a:xfrm>
        </p:spPr>
        <p:txBody>
          <a:bodyPr>
            <a:normAutofit fontScale="90000"/>
          </a:bodyPr>
          <a:lstStyle/>
          <a:p>
            <a:br>
              <a:rPr lang="en-IN" b="1" dirty="0"/>
            </a:br>
            <a:br>
              <a:rPr lang="en-IN" b="1" dirty="0"/>
            </a:br>
            <a:r>
              <a:rPr lang="en-IN" b="1" dirty="0"/>
              <a:t>   Objectives and hypothesis of the Study</a:t>
            </a:r>
            <a:br>
              <a:rPr lang="en-IN" dirty="0"/>
            </a:br>
            <a:br>
              <a:rPr lang="en-IN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005405-ED89-0A53-D304-B230750E58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9238"/>
            <a:ext cx="10515600" cy="4727725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IN" dirty="0"/>
              <a:t>To analyse the socio-economic profile of tribal households in </a:t>
            </a:r>
            <a:r>
              <a:rPr lang="en-IN" dirty="0" err="1"/>
              <a:t>Namkum</a:t>
            </a:r>
            <a:r>
              <a:rPr lang="en-IN" dirty="0"/>
              <a:t> Block.</a:t>
            </a:r>
          </a:p>
          <a:p>
            <a:pPr marL="0" lvl="0" indent="0">
              <a:buNone/>
            </a:pPr>
            <a:endParaRPr lang="en-IN" dirty="0"/>
          </a:p>
          <a:p>
            <a:pPr lvl="0"/>
            <a:r>
              <a:rPr lang="en-IN" dirty="0"/>
              <a:t>To examine access to and participation in major welfare programmes.</a:t>
            </a:r>
          </a:p>
          <a:p>
            <a:pPr marL="0" indent="0">
              <a:buNone/>
            </a:pPr>
            <a:r>
              <a:rPr lang="en-IN" dirty="0"/>
              <a:t> </a:t>
            </a:r>
          </a:p>
          <a:p>
            <a:pPr lvl="0"/>
            <a:r>
              <a:rPr lang="en-IN" dirty="0"/>
              <a:t>To evaluate the impact of welfare schemes on income, employment, education, and health.</a:t>
            </a:r>
          </a:p>
          <a:p>
            <a:pPr marL="0" indent="0">
              <a:buNone/>
            </a:pPr>
            <a:endParaRPr lang="en-IN" dirty="0"/>
          </a:p>
          <a:p>
            <a:pPr lvl="0"/>
            <a:r>
              <a:rPr lang="en-IN" dirty="0"/>
              <a:t>To identify gaps in implementation and service delivery.</a:t>
            </a:r>
          </a:p>
          <a:p>
            <a:pPr marL="0" indent="0">
              <a:buNone/>
            </a:pPr>
            <a:r>
              <a:rPr lang="en-IN" dirty="0"/>
              <a:t> </a:t>
            </a:r>
          </a:p>
          <a:p>
            <a:pPr lvl="0"/>
            <a:r>
              <a:rPr lang="en-IN" dirty="0"/>
              <a:t>To suggest policy measures for effective tribal development.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35609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F8756-ADBB-E443-E14C-98FE4E786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HYPOTHESIS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7D8EC-3E08-BD0E-73F2-EBA0DA08E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73560"/>
          </a:xfrm>
        </p:spPr>
        <p:txBody>
          <a:bodyPr>
            <a:normAutofit/>
          </a:bodyPr>
          <a:lstStyle/>
          <a:p>
            <a:pPr algn="just"/>
            <a:r>
              <a:rPr lang="en-IN" dirty="0"/>
              <a:t>H₁: Welfare programmes significantly improve household income among tribal communities. </a:t>
            </a:r>
          </a:p>
          <a:p>
            <a:pPr algn="just"/>
            <a:r>
              <a:rPr lang="en-IN" dirty="0"/>
              <a:t>H₂: Welfare programmes positively influence education and skill development. </a:t>
            </a:r>
          </a:p>
          <a:p>
            <a:pPr algn="just"/>
            <a:r>
              <a:rPr lang="en-IN" dirty="0"/>
              <a:t>H₃: Employment-based schemes reduce migration and unemployment.</a:t>
            </a:r>
          </a:p>
          <a:p>
            <a:pPr algn="just"/>
            <a:r>
              <a:rPr lang="en-IN" dirty="0"/>
              <a:t>H₄: Implementation gaps limit the full benefits of welfare schemes.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581684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E9067-EBF0-4734-70BC-0E30C14C7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RESEARCH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F7D39-E20C-9BDD-726A-460CB47CAC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Descriptive &amp; analytical research design</a:t>
            </a:r>
          </a:p>
          <a:p>
            <a:endParaRPr lang="en-US" dirty="0"/>
          </a:p>
          <a:p>
            <a:r>
              <a:rPr lang="en-US" dirty="0"/>
              <a:t>Secondary data sources (Census, Govt Reports)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Study area: </a:t>
            </a:r>
            <a:r>
              <a:rPr lang="en-US" dirty="0" err="1"/>
              <a:t>Namkum</a:t>
            </a:r>
            <a:r>
              <a:rPr lang="en-US" dirty="0"/>
              <a:t> Block, Ranchi</a:t>
            </a:r>
          </a:p>
          <a:p>
            <a:endParaRPr lang="en-US" dirty="0"/>
          </a:p>
          <a:p>
            <a:r>
              <a:rPr lang="en-US" dirty="0"/>
              <a:t>Tools: Tables, trend analysis &amp; interpretation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47170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2C9C7D-89F6-C0D4-43ED-DEAE194A7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Socio-Economic Profile: </a:t>
            </a:r>
            <a:r>
              <a:rPr lang="en-IN" dirty="0" err="1"/>
              <a:t>Namkum</a:t>
            </a:r>
            <a:r>
              <a:rPr lang="en-IN" dirty="0"/>
              <a:t> Block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4BD6EA2-C064-57E0-369A-93CCB5CECA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6682237"/>
              </p:ext>
            </p:extLst>
          </p:nvPr>
        </p:nvGraphicFramePr>
        <p:xfrm>
          <a:off x="726976" y="1578902"/>
          <a:ext cx="10268542" cy="469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1388">
                  <a:extLst>
                    <a:ext uri="{9D8B030D-6E8A-4147-A177-3AD203B41FA5}">
                      <a16:colId xmlns:a16="http://schemas.microsoft.com/office/drawing/2014/main" val="878928734"/>
                    </a:ext>
                  </a:extLst>
                </a:gridCol>
                <a:gridCol w="7247154">
                  <a:extLst>
                    <a:ext uri="{9D8B030D-6E8A-4147-A177-3AD203B41FA5}">
                      <a16:colId xmlns:a16="http://schemas.microsoft.com/office/drawing/2014/main" val="257363998"/>
                    </a:ext>
                  </a:extLst>
                </a:gridCol>
              </a:tblGrid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Indicator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Value / Statistic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970318295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Total Population (Approx.)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1,45,841 (as per Census 2011)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962808611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Scheduled Tribe (ST) Population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87,472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363662007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Percentage of ST Population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59.98% (~60%)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409382990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Major Tribal Communities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Munda, Oraon, Santhal, </a:t>
                      </a:r>
                      <a:r>
                        <a:rPr lang="en-IN" sz="1400" kern="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Lohra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861910372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Overall Literacy Rate (Namkum)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73.72%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173571795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Scheduled Tribe Literacy Rate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58% (Estimated)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665443424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Female Literacy Rate (ST)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46% (Estimated)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2680533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Sex Ratio (ST)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1,010 (Females per 1000 Males)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697143819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Average Household Size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5.2 Members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195248776"/>
                  </a:ext>
                </a:extLst>
              </a:tr>
              <a:tr h="39140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Primary Occupation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Cultivation &amp; Agricultural Labour (48%)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541328089"/>
                  </a:ext>
                </a:extLst>
              </a:tr>
              <a:tr h="391400">
                <a:tc gridSpan="2">
                  <a:txBody>
                    <a:bodyPr/>
                    <a:lstStyle/>
                    <a:p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Source: Census 2011; District Statistical Handbook, Ranchi</a:t>
                      </a:r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19250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6952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E360F-6B52-C515-ED57-BD574C803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8559"/>
          </a:xfrm>
        </p:spPr>
        <p:txBody>
          <a:bodyPr/>
          <a:lstStyle/>
          <a:p>
            <a:r>
              <a:rPr lang="en-US" dirty="0"/>
              <a:t>Tribal Population composition in </a:t>
            </a:r>
            <a:r>
              <a:rPr lang="en-US" dirty="0" err="1"/>
              <a:t>Namkum</a:t>
            </a:r>
            <a:endParaRPr lang="en-IN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3E9E2B4-0B7F-97F1-88BC-7FFFD7AB3E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4089392"/>
              </p:ext>
            </p:extLst>
          </p:nvPr>
        </p:nvGraphicFramePr>
        <p:xfrm>
          <a:off x="838200" y="1436915"/>
          <a:ext cx="10515603" cy="1045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2229">
                  <a:extLst>
                    <a:ext uri="{9D8B030D-6E8A-4147-A177-3AD203B41FA5}">
                      <a16:colId xmlns:a16="http://schemas.microsoft.com/office/drawing/2014/main" val="4093633589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2698421483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1880499962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4025418051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202244376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509117971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733421548"/>
                    </a:ext>
                  </a:extLst>
                </a:gridCol>
              </a:tblGrid>
              <a:tr h="45962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Tribe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Munda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0" marR="0" marT="19050" marB="1905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Oraon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Santhal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Others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9001247"/>
                  </a:ext>
                </a:extLst>
              </a:tr>
              <a:tr h="585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Population Percentage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42%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33%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20%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5%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294933430"/>
                  </a:ext>
                </a:extLst>
              </a:tr>
            </a:tbl>
          </a:graphicData>
        </a:graphic>
      </p:graphicFrame>
      <p:pic>
        <p:nvPicPr>
          <p:cNvPr id="7" name="image5.png">
            <a:extLst>
              <a:ext uri="{FF2B5EF4-FFF2-40B4-BE49-F238E27FC236}">
                <a16:creationId xmlns:a16="http://schemas.microsoft.com/office/drawing/2014/main" id="{780D9C76-48FE-2952-5333-585BB9C1FFB5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067339" y="2953342"/>
            <a:ext cx="8286395" cy="3680318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780747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4000E-E985-E6F4-46BA-48E933183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2622"/>
          </a:xfrm>
        </p:spPr>
        <p:txBody>
          <a:bodyPr>
            <a:normAutofit/>
          </a:bodyPr>
          <a:lstStyle/>
          <a:p>
            <a:r>
              <a:rPr lang="en-US" sz="3200" dirty="0"/>
              <a:t>Income Growth under MGNREGA</a:t>
            </a:r>
            <a:endParaRPr lang="en-IN" sz="3200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CE0F2DD-4AA9-5ADA-0FFF-9E57187872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092415"/>
              </p:ext>
            </p:extLst>
          </p:nvPr>
        </p:nvGraphicFramePr>
        <p:xfrm>
          <a:off x="838200" y="1016631"/>
          <a:ext cx="10515600" cy="2256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69905229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08211267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85334728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511489104"/>
                    </a:ext>
                  </a:extLst>
                </a:gridCol>
              </a:tblGrid>
              <a:tr h="42709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Year</a:t>
                      </a:r>
                      <a:endParaRPr lang="en-IN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Job Cards Issued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Avg. Days of Employment</a:t>
                      </a:r>
                      <a:endParaRPr lang="en-IN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Avg. Annual Income (₹)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2334803414"/>
                  </a:ext>
                </a:extLst>
              </a:tr>
              <a:tr h="42709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2018–19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6,200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8,400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880755876"/>
                  </a:ext>
                </a:extLst>
              </a:tr>
              <a:tr h="42709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2019–20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6,750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11,200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3214899778"/>
                  </a:ext>
                </a:extLst>
              </a:tr>
              <a:tr h="42709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2020–21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7,100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13,800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1513360228"/>
                  </a:ext>
                </a:extLst>
              </a:tr>
              <a:tr h="42709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2021–22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7,480</a:t>
                      </a:r>
                      <a:endParaRPr lang="en-IN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12,600</a:t>
                      </a:r>
                      <a:endParaRPr lang="en-IN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2777642291"/>
                  </a:ext>
                </a:extLst>
              </a:tr>
            </a:tbl>
          </a:graphicData>
        </a:graphic>
      </p:graphicFrame>
      <p:pic>
        <p:nvPicPr>
          <p:cNvPr id="7" name="image3.png">
            <a:extLst>
              <a:ext uri="{FF2B5EF4-FFF2-40B4-BE49-F238E27FC236}">
                <a16:creationId xmlns:a16="http://schemas.microsoft.com/office/drawing/2014/main" id="{6D027A1A-57B4-7A77-E8E0-1D156695BD3E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697764" y="3272785"/>
            <a:ext cx="6370036" cy="3372233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771562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2EE32-F970-B474-2E23-A5D699B81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6070"/>
          </a:xfrm>
        </p:spPr>
        <p:txBody>
          <a:bodyPr>
            <a:normAutofit fontScale="90000"/>
          </a:bodyPr>
          <a:lstStyle/>
          <a:p>
            <a:r>
              <a:rPr lang="en-US" dirty="0"/>
              <a:t>Impact of Sericulture on Income</a:t>
            </a:r>
            <a:endParaRPr lang="en-IN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1E8F79F-ACCD-0BA8-F10C-7F0D21B54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252861"/>
              </p:ext>
            </p:extLst>
          </p:nvPr>
        </p:nvGraphicFramePr>
        <p:xfrm>
          <a:off x="1522106" y="1192696"/>
          <a:ext cx="9109924" cy="203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7481">
                  <a:extLst>
                    <a:ext uri="{9D8B030D-6E8A-4147-A177-3AD203B41FA5}">
                      <a16:colId xmlns:a16="http://schemas.microsoft.com/office/drawing/2014/main" val="1656442594"/>
                    </a:ext>
                  </a:extLst>
                </a:gridCol>
                <a:gridCol w="2277481">
                  <a:extLst>
                    <a:ext uri="{9D8B030D-6E8A-4147-A177-3AD203B41FA5}">
                      <a16:colId xmlns:a16="http://schemas.microsoft.com/office/drawing/2014/main" val="1877185914"/>
                    </a:ext>
                  </a:extLst>
                </a:gridCol>
                <a:gridCol w="2277481">
                  <a:extLst>
                    <a:ext uri="{9D8B030D-6E8A-4147-A177-3AD203B41FA5}">
                      <a16:colId xmlns:a16="http://schemas.microsoft.com/office/drawing/2014/main" val="1382697307"/>
                    </a:ext>
                  </a:extLst>
                </a:gridCol>
                <a:gridCol w="2277481">
                  <a:extLst>
                    <a:ext uri="{9D8B030D-6E8A-4147-A177-3AD203B41FA5}">
                      <a16:colId xmlns:a16="http://schemas.microsoft.com/office/drawing/2014/main" val="1410976751"/>
                    </a:ext>
                  </a:extLst>
                </a:gridCol>
              </a:tblGrid>
              <a:tr h="44016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Category of Farmer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Annual Income Before Scheme (₹)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Annual Income After Scheme (₹)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Percentage Increase (%)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1827400689"/>
                  </a:ext>
                </a:extLst>
              </a:tr>
              <a:tr h="44016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Marginal (Less than 1 hectare)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7,500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18,000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140%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1857333188"/>
                  </a:ext>
                </a:extLst>
              </a:tr>
              <a:tr h="44016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Small (1–2 hectares)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12,000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35,000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191%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1310787220"/>
                  </a:ext>
                </a:extLst>
              </a:tr>
              <a:tr h="44016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Medium (2–4 hectares)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18,000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60,000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2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233%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30217929"/>
                  </a:ext>
                </a:extLst>
              </a:tr>
            </a:tbl>
          </a:graphicData>
        </a:graphic>
      </p:graphicFrame>
      <p:graphicFrame>
        <p:nvGraphicFramePr>
          <p:cNvPr id="4" name="Char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6393467"/>
              </p:ext>
            </p:extLst>
          </p:nvPr>
        </p:nvGraphicFramePr>
        <p:xfrm>
          <a:off x="2895600" y="3345226"/>
          <a:ext cx="6400800" cy="3147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96888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4711"/>
          </a:xfrm>
        </p:spPr>
        <p:txBody>
          <a:bodyPr>
            <a:normAutofit fontScale="90000"/>
          </a:bodyPr>
          <a:lstStyle/>
          <a:p>
            <a:r>
              <a:rPr dirty="0"/>
              <a:t>Impact on Education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42E740A-6659-4C11-E143-8F44C68123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5445663"/>
              </p:ext>
            </p:extLst>
          </p:nvPr>
        </p:nvGraphicFramePr>
        <p:xfrm>
          <a:off x="838200" y="999593"/>
          <a:ext cx="10515600" cy="1804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3748579875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74663799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47515620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287601002"/>
                    </a:ext>
                  </a:extLst>
                </a:gridCol>
              </a:tblGrid>
              <a:tr h="34361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Indicator</a:t>
                      </a:r>
                      <a:endParaRPr lang="en-IN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Before Welfare Schemes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After Welfare Schemes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Change (Variance)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1684249925"/>
                  </a:ext>
                </a:extLst>
              </a:tr>
              <a:tr h="34361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School Enrolment (%)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68%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86%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+18%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904447649"/>
                  </a:ext>
                </a:extLst>
              </a:tr>
              <a:tr h="34361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Drop-out Rate (%)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32%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14%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-18%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1514082531"/>
                  </a:ext>
                </a:extLst>
              </a:tr>
              <a:tr h="34361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Scholarship Coverage (%)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40%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72%</a:t>
                      </a:r>
                      <a:endParaRPr lang="en-IN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+32%</a:t>
                      </a:r>
                      <a:endParaRPr lang="en-IN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3979629105"/>
                  </a:ext>
                </a:extLst>
              </a:tr>
            </a:tbl>
          </a:graphicData>
        </a:graphic>
      </p:graphicFrame>
      <p:pic>
        <p:nvPicPr>
          <p:cNvPr id="5" name="image6.png">
            <a:extLst>
              <a:ext uri="{FF2B5EF4-FFF2-40B4-BE49-F238E27FC236}">
                <a16:creationId xmlns:a16="http://schemas.microsoft.com/office/drawing/2014/main" id="{9AE28A18-A637-E136-FF8C-C4D474CA0DF3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124199" y="2936303"/>
            <a:ext cx="6076595" cy="3556571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9EAFD-A9A7-A922-E791-BB441DD7B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66314"/>
          </a:xfrm>
        </p:spPr>
        <p:txBody>
          <a:bodyPr>
            <a:normAutofit fontScale="90000"/>
          </a:bodyPr>
          <a:lstStyle/>
          <a:p>
            <a:r>
              <a:rPr lang="en-IN" sz="3600" dirty="0"/>
              <a:t>Impact on Health and Social Security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7D4CA40-A23D-1A6E-B185-AC07F08E43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0561019"/>
              </p:ext>
            </p:extLst>
          </p:nvPr>
        </p:nvGraphicFramePr>
        <p:xfrm>
          <a:off x="838200" y="1022311"/>
          <a:ext cx="10515597" cy="1533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1197930291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1412341485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797154"/>
                    </a:ext>
                  </a:extLst>
                </a:gridCol>
              </a:tblGrid>
              <a:tr h="30669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Scheme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Coverage (%)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Description / Impact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2840219827"/>
                  </a:ext>
                </a:extLst>
              </a:tr>
              <a:tr h="30669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Ayushman Bharat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64%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Provides health insurance for secondary and tertiary care.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918487840"/>
                  </a:ext>
                </a:extLst>
              </a:tr>
              <a:tr h="30669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MSBY (Mukhya Mantri Swasthya Bima Yojana)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58%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State-level health insurance complementing central schemes.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221376133"/>
                  </a:ext>
                </a:extLst>
              </a:tr>
              <a:tr h="30669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Old Age Pension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47%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Monthly financial assistance for tribal elders (60+).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4253890457"/>
                  </a:ext>
                </a:extLst>
              </a:tr>
              <a:tr h="30669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Widow Pension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52%</a:t>
                      </a:r>
                      <a:endParaRPr lang="en-IN" sz="11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Financial support for destitute and widowed women.</a:t>
                      </a:r>
                      <a:endParaRPr lang="en-IN" sz="11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629694723"/>
                  </a:ext>
                </a:extLst>
              </a:tr>
            </a:tbl>
          </a:graphicData>
        </a:graphic>
      </p:graphicFrame>
      <p:pic>
        <p:nvPicPr>
          <p:cNvPr id="5" name="image4.png">
            <a:extLst>
              <a:ext uri="{FF2B5EF4-FFF2-40B4-BE49-F238E27FC236}">
                <a16:creationId xmlns:a16="http://schemas.microsoft.com/office/drawing/2014/main" id="{87CA176E-04AD-8417-F27E-BF132A1A5705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124200" y="2646646"/>
            <a:ext cx="5943600" cy="3846228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603450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BA8B4-0321-FBEE-340F-8FFD02226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5827"/>
          </a:xfrm>
        </p:spPr>
        <p:txBody>
          <a:bodyPr>
            <a:normAutofit fontScale="90000"/>
          </a:bodyPr>
          <a:lstStyle/>
          <a:p>
            <a:r>
              <a:rPr lang="en-US" dirty="0"/>
              <a:t>Migration Trends</a:t>
            </a:r>
            <a:endParaRPr lang="en-IN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1F022E3-E828-6440-D3D0-7D0F1C0101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7234325"/>
              </p:ext>
            </p:extLst>
          </p:nvPr>
        </p:nvGraphicFramePr>
        <p:xfrm>
          <a:off x="838200" y="1101825"/>
          <a:ext cx="10515597" cy="2052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2507009820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4286743722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1523602553"/>
                    </a:ext>
                  </a:extLst>
                </a:gridCol>
              </a:tblGrid>
              <a:tr h="32912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Period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Seasonal Migration (%)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Impact Description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3453019790"/>
                  </a:ext>
                </a:extLst>
              </a:tr>
              <a:tr h="6334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Pre-MGNREGA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41%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High dependency on external labor markets; disruption of children's education.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3205681004"/>
                  </a:ext>
                </a:extLst>
              </a:tr>
              <a:tr h="6334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Post-MGNREGA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23%</a:t>
                      </a:r>
                      <a:endParaRPr lang="en-IN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Significant decline in distress migration; increased local </a:t>
                      </a:r>
                      <a:r>
                        <a:rPr lang="en-IN" sz="1400" kern="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labor</a:t>
                      </a:r>
                      <a:r>
                        <a:rPr lang="en-IN" sz="1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participation.</a:t>
                      </a:r>
                      <a:endParaRPr lang="en-IN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1707819042"/>
                  </a:ext>
                </a:extLst>
              </a:tr>
            </a:tbl>
          </a:graphicData>
        </a:graphic>
      </p:graphicFrame>
      <p:pic>
        <p:nvPicPr>
          <p:cNvPr id="5" name="image2.png">
            <a:extLst>
              <a:ext uri="{FF2B5EF4-FFF2-40B4-BE49-F238E27FC236}">
                <a16:creationId xmlns:a16="http://schemas.microsoft.com/office/drawing/2014/main" id="{13E8F016-92E0-FF9F-0757-2F826F21BB91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224212" y="3299791"/>
            <a:ext cx="5743575" cy="332818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41006973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Discussion of Findings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62786" y="1220471"/>
            <a:ext cx="8248015" cy="5534025"/>
          </a:xfrm>
        </p:spPr>
        <p:txBody>
          <a:bodyPr/>
          <a:lstStyle/>
          <a:p>
            <a:r>
              <a:t>Employment &amp; livelihood schemes most effective</a:t>
            </a:r>
          </a:p>
          <a:p>
            <a:endParaRPr/>
          </a:p>
          <a:p>
            <a:r>
              <a:t>Education outcomes show consistent improvement</a:t>
            </a:r>
          </a:p>
          <a:p>
            <a:endParaRPr/>
          </a:p>
          <a:p>
            <a:r>
              <a:t>Health &amp; pension coverage still inadequate</a:t>
            </a:r>
          </a:p>
          <a:p>
            <a:endParaRPr/>
          </a:p>
          <a:p>
            <a:r>
              <a:t>Awareness &amp; administrative gaps persist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 &amp; Policy Suggestions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Welfare programmes positively impact tribal development</a:t>
            </a:r>
          </a:p>
          <a:p>
            <a:r>
              <a:t>Strengthen Gram Sabha participation</a:t>
            </a:r>
          </a:p>
          <a:p>
            <a:r>
              <a:t>Improve scheme awareness &amp; monitoring</a:t>
            </a:r>
          </a:p>
          <a:p>
            <a:r>
              <a:t>Focus on women-centric &amp; livelihood-linked schemes</a:t>
            </a:r>
          </a:p>
        </p:txBody>
      </p:sp>
    </p:spTree>
    <p:extLst>
      <p:ext uri="{BB962C8B-B14F-4D97-AF65-F5344CB8AC3E}">
        <p14:creationId xmlns:p14="http://schemas.microsoft.com/office/powerpoint/2010/main" val="2571811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27121-A07A-B1D3-E4B5-4607F814A5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>
                <a:solidFill>
                  <a:srgbClr val="002060"/>
                </a:solidFill>
              </a:rPr>
              <a:t>Thank You</a:t>
            </a:r>
          </a:p>
          <a:p>
            <a:pPr marL="0" indent="0" algn="ctr">
              <a:buNone/>
            </a:pPr>
            <a:endParaRPr lang="en-US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dirty="0"/>
              <a:t>-</a:t>
            </a:r>
            <a:r>
              <a:rPr lang="en-US" sz="2400" dirty="0"/>
              <a:t>NITU</a:t>
            </a:r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2437924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921</Words>
  <Application>Microsoft Office PowerPoint</Application>
  <PresentationFormat>Widescreen</PresentationFormat>
  <Paragraphs>180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Times New Roman</vt:lpstr>
      <vt:lpstr>Office Theme</vt:lpstr>
      <vt:lpstr>THE IMPACT ASSESSMENT OF TRIBAL WELFARE PROGRAMME ON DEVELOPMENT OF TRIBES OF NAMKUM BLOCK, RANCHI, JHARKHAND </vt:lpstr>
      <vt:lpstr>ABSTRACT</vt:lpstr>
      <vt:lpstr>INTRODUCTION</vt:lpstr>
      <vt:lpstr>Research Gap &amp; Rationale</vt:lpstr>
      <vt:lpstr>     Objectives and hypothesis of the Study  </vt:lpstr>
      <vt:lpstr>HYPOTHESIS</vt:lpstr>
      <vt:lpstr>RESEARCH METHODOLOGY</vt:lpstr>
      <vt:lpstr>Socio-Economic Profile: Namkum Block</vt:lpstr>
      <vt:lpstr>Tribal Population composition in Namkum</vt:lpstr>
      <vt:lpstr>Income Growth under MGNREGA</vt:lpstr>
      <vt:lpstr>Impact of Sericulture on Income</vt:lpstr>
      <vt:lpstr>Impact on Education</vt:lpstr>
      <vt:lpstr>Impact on Health and Social Security</vt:lpstr>
      <vt:lpstr>Migration Trends</vt:lpstr>
      <vt:lpstr>Discussion of Findings</vt:lpstr>
      <vt:lpstr>Conclusion &amp; Policy Suggestions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rakesh roushan</dc:creator>
  <cp:lastModifiedBy>rakesh roushan</cp:lastModifiedBy>
  <cp:revision>6</cp:revision>
  <cp:lastPrinted>2026-01-17T04:22:23Z</cp:lastPrinted>
  <dcterms:created xsi:type="dcterms:W3CDTF">2026-01-16T02:27:04Z</dcterms:created>
  <dcterms:modified xsi:type="dcterms:W3CDTF">2026-01-17T04:27:45Z</dcterms:modified>
</cp:coreProperties>
</file>