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0" r:id="rId1"/>
  </p:sldMasterIdLst>
  <p:sldIdLst>
    <p:sldId id="257" r:id="rId2"/>
    <p:sldId id="258" r:id="rId3"/>
    <p:sldId id="259" r:id="rId4"/>
    <p:sldId id="260" r:id="rId5"/>
    <p:sldId id="261" r:id="rId6"/>
    <p:sldId id="262" r:id="rId7"/>
    <p:sldId id="263" r:id="rId8"/>
    <p:sldId id="264" r:id="rId9"/>
    <p:sldId id="265" r:id="rId10"/>
    <p:sldId id="269" r:id="rId11"/>
    <p:sldId id="266" r:id="rId12"/>
    <p:sldId id="267" r:id="rId13"/>
    <p:sldId id="268" r:id="rId14"/>
    <p:sldId id="2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3" autoAdjust="0"/>
    <p:restoredTop sz="94660"/>
  </p:normalViewPr>
  <p:slideViewPr>
    <p:cSldViewPr snapToGrid="0">
      <p:cViewPr varScale="1">
        <p:scale>
          <a:sx n="61" d="100"/>
          <a:sy n="61" d="100"/>
        </p:scale>
        <p:origin x="78" y="3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40" b="0" i="0" u="none" strike="noStrike" kern="1200" spc="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r>
              <a:rPr lang="en-US" sz="1440" b="1" i="0" u="none" strike="noStrike" baseline="0">
                <a:effectLst/>
              </a:rPr>
              <a:t>Human Rights Grants</a:t>
            </a:r>
            <a:endParaRPr lang="en-US" b="1"/>
          </a:p>
        </c:rich>
      </c:tx>
      <c:overlay val="0"/>
      <c:spPr>
        <a:noFill/>
        <a:ln>
          <a:noFill/>
        </a:ln>
        <a:effectLst/>
      </c:spPr>
      <c:txPr>
        <a:bodyPr rot="0" spcFirstLastPara="1" vertOverflow="ellipsis" vert="horz" wrap="square" anchor="ctr" anchorCtr="1"/>
        <a:lstStyle/>
        <a:p>
          <a:pPr>
            <a:defRPr sz="1440" b="0" i="0" u="none" strike="noStrike" kern="1200" spc="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title>
    <c:autoTitleDeleted val="0"/>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Sheet1!$F$44</c:f>
              <c:strCache>
                <c:ptCount val="1"/>
                <c:pt idx="0">
                  <c:v>Percentage</c:v>
                </c:pt>
              </c:strCache>
            </c:strRef>
          </c:tx>
          <c:dPt>
            <c:idx val="0"/>
            <c:bubble3D val="0"/>
            <c:spPr>
              <a:solidFill>
                <a:schemeClr val="accent1"/>
              </a:solidFill>
              <a:ln w="25400">
                <a:solidFill>
                  <a:schemeClr val="lt1"/>
                </a:solidFill>
              </a:ln>
              <a:effectLst/>
              <a:sp3d contourW="25400">
                <a:contourClr>
                  <a:schemeClr val="lt1"/>
                </a:contourClr>
              </a:sp3d>
            </c:spPr>
            <c:extLst>
              <c:ext xmlns:c16="http://schemas.microsoft.com/office/drawing/2014/chart" uri="{C3380CC4-5D6E-409C-BE32-E72D297353CC}">
                <c16:uniqueId val="{00000001-D119-428C-8BC4-C4B25E5ACBCC}"/>
              </c:ext>
            </c:extLst>
          </c:dPt>
          <c:dPt>
            <c:idx val="1"/>
            <c:bubble3D val="0"/>
            <c:spPr>
              <a:solidFill>
                <a:schemeClr val="accent2"/>
              </a:solidFill>
              <a:ln w="25400">
                <a:solidFill>
                  <a:schemeClr val="lt1"/>
                </a:solidFill>
              </a:ln>
              <a:effectLst/>
              <a:sp3d contourW="25400">
                <a:contourClr>
                  <a:schemeClr val="lt1"/>
                </a:contourClr>
              </a:sp3d>
            </c:spPr>
            <c:extLst>
              <c:ext xmlns:c16="http://schemas.microsoft.com/office/drawing/2014/chart" uri="{C3380CC4-5D6E-409C-BE32-E72D297353CC}">
                <c16:uniqueId val="{00000003-D119-428C-8BC4-C4B25E5ACBCC}"/>
              </c:ext>
            </c:extLst>
          </c:dPt>
          <c:dPt>
            <c:idx val="2"/>
            <c:bubble3D val="0"/>
            <c:spPr>
              <a:solidFill>
                <a:schemeClr val="accent3"/>
              </a:solidFill>
              <a:ln w="25400">
                <a:solidFill>
                  <a:schemeClr val="lt1"/>
                </a:solidFill>
              </a:ln>
              <a:effectLst/>
              <a:sp3d contourW="25400">
                <a:contourClr>
                  <a:schemeClr val="lt1"/>
                </a:contourClr>
              </a:sp3d>
            </c:spPr>
            <c:extLst>
              <c:ext xmlns:c16="http://schemas.microsoft.com/office/drawing/2014/chart" uri="{C3380CC4-5D6E-409C-BE32-E72D297353CC}">
                <c16:uniqueId val="{00000005-D119-428C-8BC4-C4B25E5ACBCC}"/>
              </c:ext>
            </c:extLst>
          </c:dPt>
          <c:dPt>
            <c:idx val="3"/>
            <c:bubble3D val="0"/>
            <c:spPr>
              <a:solidFill>
                <a:schemeClr val="accent4"/>
              </a:solidFill>
              <a:ln w="25400">
                <a:solidFill>
                  <a:schemeClr val="lt1"/>
                </a:solidFill>
              </a:ln>
              <a:effectLst/>
              <a:sp3d contourW="25400">
                <a:contourClr>
                  <a:schemeClr val="lt1"/>
                </a:contourClr>
              </a:sp3d>
            </c:spPr>
            <c:extLst>
              <c:ext xmlns:c16="http://schemas.microsoft.com/office/drawing/2014/chart" uri="{C3380CC4-5D6E-409C-BE32-E72D297353CC}">
                <c16:uniqueId val="{00000007-D119-428C-8BC4-C4B25E5ACBCC}"/>
              </c:ext>
            </c:extLst>
          </c:dPt>
          <c:dPt>
            <c:idx val="4"/>
            <c:bubble3D val="0"/>
            <c:spPr>
              <a:solidFill>
                <a:schemeClr val="accent5"/>
              </a:solidFill>
              <a:ln w="25400">
                <a:solidFill>
                  <a:schemeClr val="lt1"/>
                </a:solidFill>
              </a:ln>
              <a:effectLst/>
              <a:sp3d contourW="25400">
                <a:contourClr>
                  <a:schemeClr val="lt1"/>
                </a:contourClr>
              </a:sp3d>
            </c:spPr>
            <c:extLst>
              <c:ext xmlns:c16="http://schemas.microsoft.com/office/drawing/2014/chart" uri="{C3380CC4-5D6E-409C-BE32-E72D297353CC}">
                <c16:uniqueId val="{00000009-D119-428C-8BC4-C4B25E5ACBCC}"/>
              </c:ext>
            </c:extLst>
          </c:dPt>
          <c:dPt>
            <c:idx val="5"/>
            <c:bubble3D val="0"/>
            <c:spPr>
              <a:solidFill>
                <a:schemeClr val="accent6"/>
              </a:solidFill>
              <a:ln w="25400">
                <a:solidFill>
                  <a:schemeClr val="lt1"/>
                </a:solidFill>
              </a:ln>
              <a:effectLst/>
              <a:sp3d contourW="25400">
                <a:contourClr>
                  <a:schemeClr val="lt1"/>
                </a:contourClr>
              </a:sp3d>
            </c:spPr>
            <c:extLst>
              <c:ext xmlns:c16="http://schemas.microsoft.com/office/drawing/2014/chart" uri="{C3380CC4-5D6E-409C-BE32-E72D297353CC}">
                <c16:uniqueId val="{0000000B-D119-428C-8BC4-C4B25E5ACBCC}"/>
              </c:ext>
            </c:extLst>
          </c:dPt>
          <c:dPt>
            <c:idx val="6"/>
            <c:bubble3D val="0"/>
            <c:spPr>
              <a:solidFill>
                <a:schemeClr val="accent1">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0D-D119-428C-8BC4-C4B25E5ACBCC}"/>
              </c:ext>
            </c:extLst>
          </c:dPt>
          <c:dPt>
            <c:idx val="7"/>
            <c:bubble3D val="0"/>
            <c:spPr>
              <a:solidFill>
                <a:schemeClr val="accent2">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0F-D119-428C-8BC4-C4B25E5ACBCC}"/>
              </c:ext>
            </c:extLst>
          </c:dPt>
          <c:dPt>
            <c:idx val="8"/>
            <c:bubble3D val="0"/>
            <c:spPr>
              <a:solidFill>
                <a:schemeClr val="accent3">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1-D119-428C-8BC4-C4B25E5ACBCC}"/>
              </c:ext>
            </c:extLst>
          </c:dPt>
          <c:dPt>
            <c:idx val="9"/>
            <c:bubble3D val="0"/>
            <c:spPr>
              <a:solidFill>
                <a:schemeClr val="accent4">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3-D119-428C-8BC4-C4B25E5ACBCC}"/>
              </c:ext>
            </c:extLst>
          </c:dPt>
          <c:dPt>
            <c:idx val="10"/>
            <c:bubble3D val="0"/>
            <c:spPr>
              <a:solidFill>
                <a:schemeClr val="accent5">
                  <a:lumMod val="60000"/>
                </a:schemeClr>
              </a:solidFill>
              <a:ln w="25400">
                <a:solidFill>
                  <a:schemeClr val="lt1"/>
                </a:solidFill>
              </a:ln>
              <a:effectLst/>
              <a:sp3d contourW="25400">
                <a:contourClr>
                  <a:schemeClr val="lt1"/>
                </a:contourClr>
              </a:sp3d>
            </c:spPr>
            <c:extLst>
              <c:ext xmlns:c16="http://schemas.microsoft.com/office/drawing/2014/chart" uri="{C3380CC4-5D6E-409C-BE32-E72D297353CC}">
                <c16:uniqueId val="{00000015-D119-428C-8BC4-C4B25E5ACBCC}"/>
              </c:ext>
            </c:extLst>
          </c:dPt>
          <c:dLbls>
            <c:spPr>
              <a:noFill/>
              <a:ln>
                <a:noFill/>
              </a:ln>
              <a:effectLst/>
            </c:spPr>
            <c:txPr>
              <a:bodyPr rot="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Sheet1!$E$45:$E$55</c:f>
              <c:strCache>
                <c:ptCount val="11"/>
                <c:pt idx="0">
                  <c:v>Individual Integrity, Liberty, and Security</c:v>
                </c:pt>
                <c:pt idx="1">
                  <c:v>Human Rights - General</c:v>
                </c:pt>
                <c:pt idx="2">
                  <c:v>Health and Well-being</c:v>
                </c:pt>
                <c:pt idx="3">
                  <c:v>Sexual and Reproductive Rights</c:v>
                </c:pt>
                <c:pt idx="4">
                  <c:v>Social and Cultural Rights</c:v>
                </c:pt>
                <c:pt idx="5">
                  <c:v>Justice/Equality Before the Law</c:v>
                </c:pt>
                <c:pt idx="6">
                  <c:v>Migration and Displacement</c:v>
                </c:pt>
                <c:pt idx="7">
                  <c:v>Labor Rights</c:v>
                </c:pt>
                <c:pt idx="8">
                  <c:v>Freedom from Violence</c:v>
                </c:pt>
                <c:pt idx="9">
                  <c:v>Environmental and Resource Rights</c:v>
                </c:pt>
                <c:pt idx="10">
                  <c:v>Civic and Political Participation</c:v>
                </c:pt>
              </c:strCache>
            </c:strRef>
          </c:cat>
          <c:val>
            <c:numRef>
              <c:f>Sheet1!$F$45:$F$55</c:f>
              <c:numCache>
                <c:formatCode>0%</c:formatCode>
                <c:ptCount val="11"/>
                <c:pt idx="0">
                  <c:v>0.36</c:v>
                </c:pt>
                <c:pt idx="1">
                  <c:v>0.16</c:v>
                </c:pt>
                <c:pt idx="2">
                  <c:v>0.1</c:v>
                </c:pt>
                <c:pt idx="3">
                  <c:v>0.09</c:v>
                </c:pt>
                <c:pt idx="4">
                  <c:v>0.06</c:v>
                </c:pt>
                <c:pt idx="5">
                  <c:v>0.05</c:v>
                </c:pt>
                <c:pt idx="6">
                  <c:v>0.04</c:v>
                </c:pt>
                <c:pt idx="7">
                  <c:v>0.04</c:v>
                </c:pt>
                <c:pt idx="8">
                  <c:v>0.04</c:v>
                </c:pt>
                <c:pt idx="9">
                  <c:v>0.03</c:v>
                </c:pt>
                <c:pt idx="10">
                  <c:v>0.03</c:v>
                </c:pt>
              </c:numCache>
            </c:numRef>
          </c:val>
          <c:extLst>
            <c:ext xmlns:c16="http://schemas.microsoft.com/office/drawing/2014/chart" uri="{C3380CC4-5D6E-409C-BE32-E72D297353CC}">
              <c16:uniqueId val="{00000016-D119-428C-8BC4-C4B25E5ACBCC}"/>
            </c:ext>
          </c:extLst>
        </c:ser>
        <c:dLbls>
          <c:showLegendKey val="0"/>
          <c:showVal val="0"/>
          <c:showCatName val="0"/>
          <c:showSerName val="0"/>
          <c:showPercent val="1"/>
          <c:showBubbleSize val="0"/>
          <c:showLeaderLines val="1"/>
        </c:dLbls>
      </c:pie3DChart>
      <c:spPr>
        <a:noFill/>
        <a:ln>
          <a:noFill/>
        </a:ln>
        <a:effectLst/>
      </c:spPr>
    </c:plotArea>
    <c:legend>
      <c:legendPos val="r"/>
      <c:overlay val="0"/>
      <c:spPr>
        <a:noFill/>
        <a:ln>
          <a:noFill/>
        </a:ln>
        <a:effectLst/>
      </c:spPr>
      <c:txPr>
        <a:bodyPr rot="0" spcFirstLastPara="1" vertOverflow="ellipsis" vert="horz" wrap="square" anchor="ctr" anchorCtr="1"/>
        <a:lstStyle/>
        <a:p>
          <a:pPr>
            <a:defRPr sz="12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200">
          <a:solidFill>
            <a:schemeClr val="tx1">
              <a:lumMod val="95000"/>
              <a:lumOff val="5000"/>
            </a:schemeClr>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barChart>
        <c:barDir val="bar"/>
        <c:grouping val="clustered"/>
        <c:varyColors val="0"/>
        <c:ser>
          <c:idx val="0"/>
          <c:order val="0"/>
          <c:tx>
            <c:strRef>
              <c:f>Sheet1!$F$94</c:f>
              <c:strCache>
                <c:ptCount val="1"/>
                <c:pt idx="0">
                  <c:v>Adoption Rate (%)</c:v>
                </c:pt>
              </c:strCache>
            </c:strRef>
          </c:tx>
          <c:spPr>
            <a:solidFill>
              <a:schemeClr val="accent1">
                <a:shade val="76000"/>
              </a:schemeClr>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Sheet1!$E$95:$E$102</c:f>
              <c:strCache>
                <c:ptCount val="8"/>
                <c:pt idx="0">
                  <c:v>International Cooperation &amp; Law Reform</c:v>
                </c:pt>
                <c:pt idx="1">
                  <c:v>Civil Society Involvement (NGOs, Grassroots Movements)</c:v>
                </c:pt>
                <c:pt idx="2">
                  <c:v>Economic Solutions (Fair Trade, Debt Forgiveness)</c:v>
                </c:pt>
                <c:pt idx="3">
                  <c:v>Corporate Responsibility &amp; Supply Chain Transparency</c:v>
                </c:pt>
                <c:pt idx="4">
                  <c:v>Social and Cultural Solutions (Inclusion, Affirmative Action)</c:v>
                </c:pt>
                <c:pt idx="5">
                  <c:v>Cultural Dialogue &amp; Cross-Cultural Exchanges</c:v>
                </c:pt>
                <c:pt idx="6">
                  <c:v>Technological and Digital Solutions (AI, Blockchain)</c:v>
                </c:pt>
                <c:pt idx="7">
                  <c:v>Digital Rights Protection</c:v>
                </c:pt>
              </c:strCache>
            </c:strRef>
          </c:cat>
          <c:val>
            <c:numRef>
              <c:f>Sheet1!$F$95:$F$102</c:f>
              <c:numCache>
                <c:formatCode>0%</c:formatCode>
                <c:ptCount val="8"/>
                <c:pt idx="0">
                  <c:v>0.6</c:v>
                </c:pt>
                <c:pt idx="1">
                  <c:v>0.85</c:v>
                </c:pt>
                <c:pt idx="2">
                  <c:v>0.65</c:v>
                </c:pt>
                <c:pt idx="3">
                  <c:v>0.7</c:v>
                </c:pt>
                <c:pt idx="4">
                  <c:v>0.8</c:v>
                </c:pt>
                <c:pt idx="5">
                  <c:v>0.65</c:v>
                </c:pt>
                <c:pt idx="6">
                  <c:v>0.7</c:v>
                </c:pt>
                <c:pt idx="7">
                  <c:v>0.7</c:v>
                </c:pt>
              </c:numCache>
            </c:numRef>
          </c:val>
          <c:extLst>
            <c:ext xmlns:c16="http://schemas.microsoft.com/office/drawing/2014/chart" uri="{C3380CC4-5D6E-409C-BE32-E72D297353CC}">
              <c16:uniqueId val="{00000000-7B8D-422E-8FAC-233CD7F6A262}"/>
            </c:ext>
          </c:extLst>
        </c:ser>
        <c:ser>
          <c:idx val="1"/>
          <c:order val="1"/>
          <c:tx>
            <c:strRef>
              <c:f>Sheet1!$G$94</c:f>
              <c:strCache>
                <c:ptCount val="1"/>
                <c:pt idx="0">
                  <c:v>Effectiveness (%)</c:v>
                </c:pt>
              </c:strCache>
            </c:strRef>
          </c:tx>
          <c:spPr>
            <a:solidFill>
              <a:schemeClr val="accent1">
                <a:tint val="77000"/>
              </a:schemeClr>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Sheet1!$E$95:$E$102</c:f>
              <c:strCache>
                <c:ptCount val="8"/>
                <c:pt idx="0">
                  <c:v>International Cooperation &amp; Law Reform</c:v>
                </c:pt>
                <c:pt idx="1">
                  <c:v>Civil Society Involvement (NGOs, Grassroots Movements)</c:v>
                </c:pt>
                <c:pt idx="2">
                  <c:v>Economic Solutions (Fair Trade, Debt Forgiveness)</c:v>
                </c:pt>
                <c:pt idx="3">
                  <c:v>Corporate Responsibility &amp; Supply Chain Transparency</c:v>
                </c:pt>
                <c:pt idx="4">
                  <c:v>Social and Cultural Solutions (Inclusion, Affirmative Action)</c:v>
                </c:pt>
                <c:pt idx="5">
                  <c:v>Cultural Dialogue &amp; Cross-Cultural Exchanges</c:v>
                </c:pt>
                <c:pt idx="6">
                  <c:v>Technological and Digital Solutions (AI, Blockchain)</c:v>
                </c:pt>
                <c:pt idx="7">
                  <c:v>Digital Rights Protection</c:v>
                </c:pt>
              </c:strCache>
            </c:strRef>
          </c:cat>
          <c:val>
            <c:numRef>
              <c:f>Sheet1!$G$95:$G$102</c:f>
              <c:numCache>
                <c:formatCode>0%</c:formatCode>
                <c:ptCount val="8"/>
                <c:pt idx="0">
                  <c:v>0.75</c:v>
                </c:pt>
                <c:pt idx="1">
                  <c:v>0.8</c:v>
                </c:pt>
                <c:pt idx="2">
                  <c:v>0.65</c:v>
                </c:pt>
                <c:pt idx="3">
                  <c:v>0.7</c:v>
                </c:pt>
                <c:pt idx="4">
                  <c:v>0.7</c:v>
                </c:pt>
                <c:pt idx="5">
                  <c:v>0.65</c:v>
                </c:pt>
                <c:pt idx="6">
                  <c:v>0.85</c:v>
                </c:pt>
                <c:pt idx="7">
                  <c:v>0.75</c:v>
                </c:pt>
              </c:numCache>
            </c:numRef>
          </c:val>
          <c:extLst>
            <c:ext xmlns:c16="http://schemas.microsoft.com/office/drawing/2014/chart" uri="{C3380CC4-5D6E-409C-BE32-E72D297353CC}">
              <c16:uniqueId val="{00000001-7B8D-422E-8FAC-233CD7F6A262}"/>
            </c:ext>
          </c:extLst>
        </c:ser>
        <c:dLbls>
          <c:dLblPos val="outEnd"/>
          <c:showLegendKey val="0"/>
          <c:showVal val="1"/>
          <c:showCatName val="0"/>
          <c:showSerName val="0"/>
          <c:showPercent val="0"/>
          <c:showBubbleSize val="0"/>
        </c:dLbls>
        <c:gapWidth val="182"/>
        <c:axId val="469921968"/>
        <c:axId val="469915080"/>
      </c:barChart>
      <c:catAx>
        <c:axId val="46992196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crossAx val="469915080"/>
        <c:crosses val="autoZero"/>
        <c:auto val="1"/>
        <c:lblAlgn val="ctr"/>
        <c:lblOffset val="100"/>
        <c:noMultiLvlLbl val="0"/>
      </c:catAx>
      <c:valAx>
        <c:axId val="46991508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crossAx val="46992196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95000"/>
                  <a:lumOff val="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showDLblsOverMax val="0"/>
  </c:chart>
  <c:spPr>
    <a:noFill/>
    <a:ln>
      <a:noFill/>
    </a:ln>
    <a:effectLst/>
  </c:spPr>
  <c:txPr>
    <a:bodyPr/>
    <a:lstStyle/>
    <a:p>
      <a:pPr>
        <a:defRPr sz="1400">
          <a:solidFill>
            <a:schemeClr val="tx1">
              <a:lumMod val="95000"/>
              <a:lumOff val="5000"/>
            </a:schemeClr>
          </a:solidFill>
          <a:latin typeface="Times New Roman" panose="02020603050405020304" pitchFamily="18" charset="0"/>
          <a:cs typeface="Times New Roman" panose="02020603050405020304" pitchFamily="18"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withinLinear" id="14">
  <a:schemeClr val="accent1"/>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AC79249-FDC0-364D-A734-AE1DE1605D28}"/>
              </a:ext>
              <a:ext uri="{C183D7F6-B498-43B3-948B-1728B52AA6E4}">
                <adec:decorative xmlns:adec="http://schemas.microsoft.com/office/drawing/2017/decorative" val="1"/>
              </a:ext>
            </a:extLst>
          </p:cNvPr>
          <p:cNvSpPr/>
          <p:nvPr/>
        </p:nvSpPr>
        <p:spPr>
          <a:xfrm>
            <a:off x="0" y="4572000"/>
            <a:ext cx="12192000"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13537B6D-42A5-F449-2691-321A167F7C08}"/>
              </a:ext>
              <a:ext uri="{C183D7F6-B498-43B3-948B-1728B52AA6E4}">
                <adec:decorative xmlns:adec="http://schemas.microsoft.com/office/drawing/2017/decorative" val="1"/>
              </a:ext>
            </a:extLst>
          </p:cNvPr>
          <p:cNvGrpSpPr/>
          <p:nvPr/>
        </p:nvGrpSpPr>
        <p:grpSpPr>
          <a:xfrm>
            <a:off x="0" y="-3419"/>
            <a:ext cx="12192000" cy="6861419"/>
            <a:chOff x="0" y="-3419"/>
            <a:chExt cx="12192000" cy="6861419"/>
          </a:xfrm>
        </p:grpSpPr>
        <p:sp>
          <p:nvSpPr>
            <p:cNvPr id="5" name="Oval 4">
              <a:extLst>
                <a:ext uri="{FF2B5EF4-FFF2-40B4-BE49-F238E27FC236}">
                  <a16:creationId xmlns:a16="http://schemas.microsoft.com/office/drawing/2014/main" id="{902465C8-266D-104C-9C49-323DF4A8277E}"/>
                </a:ext>
              </a:extLst>
            </p:cNvPr>
            <p:cNvSpPr/>
            <p:nvPr/>
          </p:nvSpPr>
          <p:spPr>
            <a:xfrm>
              <a:off x="583746" y="4960030"/>
              <a:ext cx="1551214" cy="1551214"/>
            </a:xfrm>
            <a:prstGeom prst="ellipse">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Freeform 10">
              <a:extLst>
                <a:ext uri="{FF2B5EF4-FFF2-40B4-BE49-F238E27FC236}">
                  <a16:creationId xmlns:a16="http://schemas.microsoft.com/office/drawing/2014/main" id="{37979A1C-BF60-B345-A664-2E4F7A3461EB}"/>
                </a:ext>
              </a:extLst>
            </p:cNvPr>
            <p:cNvSpPr/>
            <p:nvPr/>
          </p:nvSpPr>
          <p:spPr>
            <a:xfrm>
              <a:off x="1" y="4571999"/>
              <a:ext cx="1118508" cy="1118508"/>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8">
              <a:extLst>
                <a:ext uri="{FF2B5EF4-FFF2-40B4-BE49-F238E27FC236}">
                  <a16:creationId xmlns:a16="http://schemas.microsoft.com/office/drawing/2014/main" id="{58080B3E-915C-2D4C-8608-596E1BFD6387}"/>
                </a:ext>
              </a:extLst>
            </p:cNvPr>
            <p:cNvSpPr/>
            <p:nvPr/>
          </p:nvSpPr>
          <p:spPr>
            <a:xfrm>
              <a:off x="1" y="5739492"/>
              <a:ext cx="1118508" cy="1118508"/>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p:nvGrpSpPr>
          <p:grpSpPr>
            <a:xfrm>
              <a:off x="8264427" y="-3419"/>
              <a:ext cx="3927573" cy="3165022"/>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27">
              <a:extLst>
                <a:ext uri="{FF2B5EF4-FFF2-40B4-BE49-F238E27FC236}">
                  <a16:creationId xmlns:a16="http://schemas.microsoft.com/office/drawing/2014/main" id="{9E240E8A-950E-7946-826C-415CB5DACA43}"/>
                </a:ext>
              </a:extLst>
            </p:cNvPr>
            <p:cNvSpPr/>
            <p:nvPr/>
          </p:nvSpPr>
          <p:spPr>
            <a:xfrm>
              <a:off x="11024507" y="4580708"/>
              <a:ext cx="1167493" cy="2277292"/>
            </a:xfrm>
            <a:custGeom>
              <a:avLst/>
              <a:gdLst>
                <a:gd name="connsiteX0" fmla="*/ 1167473 w 1167493"/>
                <a:gd name="connsiteY0" fmla="*/ 0 h 2272167"/>
                <a:gd name="connsiteX1" fmla="*/ 1167493 w 1167493"/>
                <a:gd name="connsiteY1" fmla="*/ 0 h 2272167"/>
                <a:gd name="connsiteX2" fmla="*/ 1167493 w 1167493"/>
                <a:gd name="connsiteY2" fmla="*/ 492960 h 2272167"/>
                <a:gd name="connsiteX3" fmla="*/ 1167493 w 1167493"/>
                <a:gd name="connsiteY3" fmla="*/ 720385 h 2272167"/>
                <a:gd name="connsiteX4" fmla="*/ 1167493 w 1167493"/>
                <a:gd name="connsiteY4" fmla="*/ 2272167 h 2272167"/>
                <a:gd name="connsiteX5" fmla="*/ 0 w 1167493"/>
                <a:gd name="connsiteY5" fmla="*/ 2272167 h 2272167"/>
                <a:gd name="connsiteX6" fmla="*/ 0 w 1167493"/>
                <a:gd name="connsiteY6" fmla="*/ 1898074 h 2272167"/>
                <a:gd name="connsiteX7" fmla="*/ 0 w 1167493"/>
                <a:gd name="connsiteY7" fmla="*/ 1271597 h 2272167"/>
                <a:gd name="connsiteX8" fmla="*/ 0 w 1167493"/>
                <a:gd name="connsiteY8" fmla="*/ 1177688 h 2272167"/>
                <a:gd name="connsiteX9" fmla="*/ 1048124 w 1167493"/>
                <a:gd name="connsiteY9" fmla="*/ 6080 h 2272167"/>
                <a:gd name="connsiteX10" fmla="*/ 1167473 w 1167493"/>
                <a:gd name="connsiteY10" fmla="*/ 0 h 2272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67493" h="2272167">
                  <a:moveTo>
                    <a:pt x="1167473" y="0"/>
                  </a:moveTo>
                  <a:lnTo>
                    <a:pt x="1167493" y="0"/>
                  </a:lnTo>
                  <a:lnTo>
                    <a:pt x="1167493" y="492960"/>
                  </a:lnTo>
                  <a:lnTo>
                    <a:pt x="1167493" y="720385"/>
                  </a:lnTo>
                  <a:lnTo>
                    <a:pt x="1167493" y="2272167"/>
                  </a:lnTo>
                  <a:lnTo>
                    <a:pt x="0" y="2272167"/>
                  </a:lnTo>
                  <a:lnTo>
                    <a:pt x="0" y="1898074"/>
                  </a:lnTo>
                  <a:lnTo>
                    <a:pt x="0" y="1271597"/>
                  </a:lnTo>
                  <a:lnTo>
                    <a:pt x="0" y="1177688"/>
                  </a:lnTo>
                  <a:cubicBezTo>
                    <a:pt x="0" y="567919"/>
                    <a:pt x="459408" y="66389"/>
                    <a:pt x="1048124" y="6080"/>
                  </a:cubicBezTo>
                  <a:lnTo>
                    <a:pt x="1167473"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3" y="232913"/>
            <a:ext cx="7096933" cy="3830130"/>
          </a:xfrm>
        </p:spPr>
        <p:txBody>
          <a:bodyPr anchor="b">
            <a:noAutofit/>
          </a:bodyPr>
          <a:lstStyle>
            <a:lvl1pPr algn="l">
              <a:defRPr sz="6000" b="1">
                <a:latin typeface="+mj-lt"/>
              </a:defRPr>
            </a:lvl1pPr>
          </a:lstStyle>
          <a:p>
            <a:r>
              <a:rPr lang="en-US" dirty="0"/>
              <a:t>Click to add title</a:t>
            </a:r>
          </a:p>
        </p:txBody>
      </p:sp>
    </p:spTree>
    <p:extLst>
      <p:ext uri="{BB962C8B-B14F-4D97-AF65-F5344CB8AC3E}">
        <p14:creationId xmlns:p14="http://schemas.microsoft.com/office/powerpoint/2010/main" val="4244382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58864" y="102021"/>
            <a:ext cx="9779183" cy="174441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58865" y="2017467"/>
            <a:ext cx="9779182" cy="3366815"/>
          </a:xfrm>
        </p:spPr>
        <p:txBody>
          <a:bodyPr>
            <a:norm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11C0933E-5DDE-4CF8-922E-AE22D58C21EB}" type="datetimeFigureOut">
              <a:rPr lang="en-US" smtClean="0"/>
              <a:t>30-Dec-24</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CCA00D2B-224C-4F3F-91A8-EE450C0C460E}" type="slidenum">
              <a:rPr lang="en-US" smtClean="0"/>
              <a:t>‹#›</a:t>
            </a:fld>
            <a:endParaRPr lang="en-US"/>
          </a:p>
        </p:txBody>
      </p:sp>
    </p:spTree>
    <p:extLst>
      <p:ext uri="{BB962C8B-B14F-4D97-AF65-F5344CB8AC3E}">
        <p14:creationId xmlns:p14="http://schemas.microsoft.com/office/powerpoint/2010/main" val="2528180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Title and Right Image">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flipH="1">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71600"/>
            <a:ext cx="5486400" cy="4114800"/>
          </a:xfrm>
        </p:spPr>
        <p:txBody>
          <a:bodyPr anchor="ctr" anchorCtr="0">
            <a:noAutofit/>
          </a:bodyPr>
          <a:lstStyle>
            <a:lvl1pPr>
              <a:defRPr sz="6000" b="1">
                <a:latin typeface="+mj-lt"/>
              </a:defRPr>
            </a:lvl1pPr>
          </a:lstStyle>
          <a:p>
            <a:r>
              <a:rPr lang="en-US" dirty="0"/>
              <a:t>Click to add title</a:t>
            </a:r>
          </a:p>
        </p:txBody>
      </p:sp>
      <p:sp>
        <p:nvSpPr>
          <p:cNvPr id="15" name="Picture Placeholder 14">
            <a:extLst>
              <a:ext uri="{FF2B5EF4-FFF2-40B4-BE49-F238E27FC236}">
                <a16:creationId xmlns:a16="http://schemas.microsoft.com/office/drawing/2014/main" id="{3124234B-E1C4-2616-9993-A23142AA69B2}"/>
              </a:ext>
            </a:extLst>
          </p:cNvPr>
          <p:cNvSpPr>
            <a:spLocks noGrp="1"/>
          </p:cNvSpPr>
          <p:nvPr>
            <p:ph type="pic" sz="quarter" idx="10"/>
          </p:nvPr>
        </p:nvSpPr>
        <p:spPr>
          <a:xfrm>
            <a:off x="7183438" y="1168400"/>
            <a:ext cx="4500562" cy="452120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11C0933E-5DDE-4CF8-922E-AE22D58C21EB}" type="datetimeFigureOut">
              <a:rPr lang="en-US" smtClean="0"/>
              <a:t>30-Dec-24</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CCA00D2B-224C-4F3F-91A8-EE450C0C460E}" type="slidenum">
              <a:rPr lang="en-US" smtClean="0"/>
              <a:t>‹#›</a:t>
            </a:fld>
            <a:endParaRPr lang="en-US"/>
          </a:p>
        </p:txBody>
      </p:sp>
    </p:spTree>
    <p:extLst>
      <p:ext uri="{BB962C8B-B14F-4D97-AF65-F5344CB8AC3E}">
        <p14:creationId xmlns:p14="http://schemas.microsoft.com/office/powerpoint/2010/main" val="813206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Title and Left Image">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C10D125-AB73-D276-4947-94204736A30D}"/>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 uri="{C183D7F6-B498-43B3-948B-1728B52AA6E4}">
                  <adec:decorative xmlns:adec="http://schemas.microsoft.com/office/drawing/2017/decorative" val="1"/>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 uri="{C183D7F6-B498-43B3-948B-1728B52AA6E4}">
                  <adec:decorative xmlns:adec="http://schemas.microsoft.com/office/drawing/2017/decorative" val="1"/>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6" name="Freeform 5">
              <a:extLst>
                <a:ext uri="{FF2B5EF4-FFF2-40B4-BE49-F238E27FC236}">
                  <a16:creationId xmlns:a16="http://schemas.microsoft.com/office/drawing/2014/main" id="{D11C9832-A021-954E-A34F-2988D1189AE9}"/>
                </a:ext>
                <a:ext uri="{C183D7F6-B498-43B3-948B-1728B52AA6E4}">
                  <adec:decorative xmlns:adec="http://schemas.microsoft.com/office/drawing/2017/decorative" val="1"/>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 uri="{C183D7F6-B498-43B3-948B-1728B52AA6E4}">
                  <adec:decorative xmlns:adec="http://schemas.microsoft.com/office/drawing/2017/decorative" val="1"/>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5943600" y="457200"/>
            <a:ext cx="5120640" cy="3200400"/>
          </a:xfrm>
        </p:spPr>
        <p:txBody>
          <a:bodyPr anchor="b" anchorCtr="0">
            <a:noAutofit/>
          </a:bodyPr>
          <a:lstStyle>
            <a:lvl1pPr>
              <a:defRPr sz="6000" b="1">
                <a:latin typeface="+mj-lt"/>
              </a:defRPr>
            </a:lvl1pPr>
          </a:lstStyle>
          <a:p>
            <a:r>
              <a:rPr lang="en-US" dirty="0"/>
              <a:t>Click to add title</a:t>
            </a:r>
          </a:p>
        </p:txBody>
      </p:sp>
      <p:sp>
        <p:nvSpPr>
          <p:cNvPr id="3" name="Subtitle 2">
            <a:extLst>
              <a:ext uri="{FF2B5EF4-FFF2-40B4-BE49-F238E27FC236}">
                <a16:creationId xmlns:a16="http://schemas.microsoft.com/office/drawing/2014/main" id="{8763DBBF-E63D-81E5-E7CE-32F6F2C2F935}"/>
              </a:ext>
            </a:extLst>
          </p:cNvPr>
          <p:cNvSpPr>
            <a:spLocks noGrp="1"/>
          </p:cNvSpPr>
          <p:nvPr>
            <p:ph type="subTitle" idx="1" hasCustomPrompt="1"/>
          </p:nvPr>
        </p:nvSpPr>
        <p:spPr>
          <a:xfrm>
            <a:off x="5943598" y="3657600"/>
            <a:ext cx="5120640" cy="1828800"/>
          </a:xfrm>
        </p:spPr>
        <p:txBody>
          <a:bodyPr anchor="t" anchorCtr="0">
            <a:noAutofit/>
          </a:bodyPr>
          <a:lstStyle>
            <a:lvl1pPr marL="0" indent="0" algn="l">
              <a:buNone/>
              <a:defRPr sz="32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
        <p:nvSpPr>
          <p:cNvPr id="15" name="Picture Placeholder 14">
            <a:extLst>
              <a:ext uri="{FF2B5EF4-FFF2-40B4-BE49-F238E27FC236}">
                <a16:creationId xmlns:a16="http://schemas.microsoft.com/office/drawing/2014/main" id="{64033732-ADA1-C540-7276-3FF5CDEF2C5E}"/>
              </a:ext>
            </a:extLst>
          </p:cNvPr>
          <p:cNvSpPr>
            <a:spLocks noGrp="1"/>
          </p:cNvSpPr>
          <p:nvPr>
            <p:ph type="pic" sz="quarter" idx="10"/>
          </p:nvPr>
        </p:nvSpPr>
        <p:spPr>
          <a:xfrm>
            <a:off x="904238" y="1157224"/>
            <a:ext cx="4500562" cy="452120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11C0933E-5DDE-4CF8-922E-AE22D58C21EB}" type="datetimeFigureOut">
              <a:rPr lang="en-US" smtClean="0"/>
              <a:t>30-Dec-24</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CCA00D2B-224C-4F3F-91A8-EE450C0C460E}" type="slidenum">
              <a:rPr lang="en-US" smtClean="0"/>
              <a:t>‹#›</a:t>
            </a:fld>
            <a:endParaRPr lang="en-US"/>
          </a:p>
        </p:txBody>
      </p:sp>
    </p:spTree>
    <p:extLst>
      <p:ext uri="{BB962C8B-B14F-4D97-AF65-F5344CB8AC3E}">
        <p14:creationId xmlns:p14="http://schemas.microsoft.com/office/powerpoint/2010/main" val="1410344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and content 2">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p:nvGrpSpPr>
        <p:grpSpPr>
          <a:xfrm>
            <a:off x="0" y="-1"/>
            <a:ext cx="12208822" cy="6858003"/>
            <a:chOff x="0" y="-1"/>
            <a:chExt cx="12208822" cy="6858003"/>
          </a:xfrm>
        </p:grpSpPr>
        <p:sp>
          <p:nvSpPr>
            <p:cNvPr id="7" name="Rectangle 6">
              <a:extLst>
                <a:ext uri="{FF2B5EF4-FFF2-40B4-BE49-F238E27FC236}">
                  <a16:creationId xmlns:a16="http://schemas.microsoft.com/office/drawing/2014/main" id="{2A62587F-7496-384A-AF40-18FC8CF0709D}"/>
                </a:ext>
              </a:extLst>
            </p:cNvPr>
            <p:cNvSpPr/>
            <p:nvPr/>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5" name="Freeform 14">
              <a:extLst>
                <a:ext uri="{FF2B5EF4-FFF2-40B4-BE49-F238E27FC236}">
                  <a16:creationId xmlns:a16="http://schemas.microsoft.com/office/drawing/2014/main" id="{2734DEB1-EC02-2E42-9292-4ADD115060A5}"/>
                </a:ext>
              </a:extLst>
            </p:cNvPr>
            <p:cNvSpPr/>
            <p:nvPr/>
          </p:nvSpPr>
          <p:spPr>
            <a:xfrm rot="5400000" flipH="1" flipV="1">
              <a:off x="10344100" y="438098"/>
              <a:ext cx="2285999" cy="1409801"/>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085"/>
            <a:ext cx="9779183" cy="1600835"/>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CA1EED44-783E-8705-4119-D7E9F7D4F2B4}"/>
              </a:ext>
            </a:extLst>
          </p:cNvPr>
          <p:cNvSpPr>
            <a:spLocks noGrp="1"/>
          </p:cNvSpPr>
          <p:nvPr>
            <p:ph idx="14" hasCustomPrompt="1"/>
          </p:nvPr>
        </p:nvSpPr>
        <p:spPr>
          <a:xfrm>
            <a:off x="1166087" y="2652713"/>
            <a:ext cx="9780587" cy="3436936"/>
          </a:xfrm>
        </p:spPr>
        <p:txBody>
          <a:bodyPr>
            <a:normAutofit/>
          </a:bodyPr>
          <a:lstStyle>
            <a:lvl1pPr marL="342900" indent="-283464">
              <a:spcBef>
                <a:spcPts val="1000"/>
              </a:spcBef>
              <a:buFont typeface="Arial" panose="020B0604020202020204" pitchFamily="34" charset="0"/>
              <a:buChar char="•"/>
              <a:defRPr sz="2000">
                <a:solidFill>
                  <a:schemeClr val="bg1"/>
                </a:solidFill>
                <a:latin typeface="+mn-lt"/>
              </a:defRPr>
            </a:lvl1pPr>
            <a:lvl2pPr marL="566928" indent="-283464">
              <a:spcBef>
                <a:spcPts val="1000"/>
              </a:spcBef>
              <a:buFont typeface="Arial" panose="020B0604020202020204" pitchFamily="34" charset="0"/>
              <a:buChar char="•"/>
              <a:defRPr sz="2000">
                <a:solidFill>
                  <a:schemeClr val="bg1"/>
                </a:solidFill>
                <a:latin typeface="+mn-lt"/>
              </a:defRPr>
            </a:lvl2pPr>
            <a:lvl3pPr marL="850392" indent="-283464">
              <a:spcBef>
                <a:spcPts val="1000"/>
              </a:spcBef>
              <a:buFont typeface="Arial" panose="020B0604020202020204" pitchFamily="34" charset="0"/>
              <a:buChar char="•"/>
              <a:defRPr sz="2000">
                <a:solidFill>
                  <a:schemeClr val="bg1"/>
                </a:solidFill>
                <a:latin typeface="+mn-lt"/>
              </a:defRPr>
            </a:lvl3pPr>
            <a:lvl4pPr marL="1097280" indent="-283464">
              <a:spcBef>
                <a:spcPts val="1000"/>
              </a:spcBef>
              <a:buFont typeface="Arial" panose="020B0604020202020204" pitchFamily="34" charset="0"/>
              <a:buChar char="•"/>
              <a:defRPr sz="2000">
                <a:solidFill>
                  <a:schemeClr val="bg1"/>
                </a:solidFill>
                <a:latin typeface="+mn-lt"/>
              </a:defRPr>
            </a:lvl4pPr>
            <a:lvl5pPr marL="1371600"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11C0933E-5DDE-4CF8-922E-AE22D58C21EB}" type="datetimeFigureOut">
              <a:rPr lang="en-US" smtClean="0"/>
              <a:t>30-Dec-24</a:t>
            </a:fld>
            <a:endParaRPr lang="en-US"/>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CCA00D2B-224C-4F3F-91A8-EE450C0C460E}" type="slidenum">
              <a:rPr lang="en-US" smtClean="0"/>
              <a:t>‹#›</a:t>
            </a:fld>
            <a:endParaRPr lang="en-US"/>
          </a:p>
        </p:txBody>
      </p:sp>
    </p:spTree>
    <p:extLst>
      <p:ext uri="{BB962C8B-B14F-4D97-AF65-F5344CB8AC3E}">
        <p14:creationId xmlns:p14="http://schemas.microsoft.com/office/powerpoint/2010/main" val="3239095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Section title">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95FBCE6F-2AA9-31FE-8148-33B480735599}"/>
              </a:ext>
              <a:ext uri="{C183D7F6-B498-43B3-948B-1728B52AA6E4}">
                <adec:decorative xmlns:adec="http://schemas.microsoft.com/office/drawing/2017/decorative" val="1"/>
              </a:ext>
            </a:extLst>
          </p:cNvPr>
          <p:cNvGrpSpPr/>
          <p:nvPr/>
        </p:nvGrpSpPr>
        <p:grpSpPr>
          <a:xfrm>
            <a:off x="0" y="0"/>
            <a:ext cx="12192000" cy="6858000"/>
            <a:chOff x="0" y="0"/>
            <a:chExt cx="12192000" cy="6858000"/>
          </a:xfrm>
        </p:grpSpPr>
        <p:sp>
          <p:nvSpPr>
            <p:cNvPr id="23" name="Freeform 22">
              <a:extLst>
                <a:ext uri="{FF2B5EF4-FFF2-40B4-BE49-F238E27FC236}">
                  <a16:creationId xmlns:a16="http://schemas.microsoft.com/office/drawing/2014/main" id="{067EACEC-C2DD-EA42-8504-176673AD1F20}"/>
                </a:ext>
              </a:extLst>
            </p:cNvPr>
            <p:cNvSpPr/>
            <p:nvPr/>
          </p:nvSpPr>
          <p:spPr>
            <a:xfrm>
              <a:off x="0" y="0"/>
              <a:ext cx="8025490" cy="6858000"/>
            </a:xfrm>
            <a:custGeom>
              <a:avLst/>
              <a:gdLst>
                <a:gd name="connsiteX0" fmla="*/ 0 w 8025490"/>
                <a:gd name="connsiteY0" fmla="*/ 0 h 6858000"/>
                <a:gd name="connsiteX1" fmla="*/ 4596490 w 8025490"/>
                <a:gd name="connsiteY1" fmla="*/ 0 h 6858000"/>
                <a:gd name="connsiteX2" fmla="*/ 8025490 w 8025490"/>
                <a:gd name="connsiteY2" fmla="*/ 3429000 h 6858000"/>
                <a:gd name="connsiteX3" fmla="*/ 4596490 w 8025490"/>
                <a:gd name="connsiteY3" fmla="*/ 6858000 h 6858000"/>
                <a:gd name="connsiteX4" fmla="*/ 0 w 8025490"/>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25490" h="6858000">
                  <a:moveTo>
                    <a:pt x="0" y="0"/>
                  </a:moveTo>
                  <a:lnTo>
                    <a:pt x="4596490" y="0"/>
                  </a:lnTo>
                  <a:cubicBezTo>
                    <a:pt x="6490274" y="0"/>
                    <a:pt x="8025490" y="1535216"/>
                    <a:pt x="8025490" y="3429000"/>
                  </a:cubicBezTo>
                  <a:cubicBezTo>
                    <a:pt x="8025490" y="5322784"/>
                    <a:pt x="6490274" y="6858000"/>
                    <a:pt x="4596490" y="6858000"/>
                  </a:cubicBez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6" name="Group 5">
              <a:extLst>
                <a:ext uri="{FF2B5EF4-FFF2-40B4-BE49-F238E27FC236}">
                  <a16:creationId xmlns:a16="http://schemas.microsoft.com/office/drawing/2014/main" id="{89843C7E-5704-7A46-8974-F3BFA42E7310}"/>
                </a:ext>
              </a:extLst>
            </p:cNvPr>
            <p:cNvGrpSpPr/>
            <p:nvPr/>
          </p:nvGrpSpPr>
          <p:grpSpPr>
            <a:xfrm rot="16200000">
              <a:off x="8286528" y="2207195"/>
              <a:ext cx="3032351" cy="2443610"/>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7" name="Freeform 16">
              <a:extLst>
                <a:ext uri="{FF2B5EF4-FFF2-40B4-BE49-F238E27FC236}">
                  <a16:creationId xmlns:a16="http://schemas.microsoft.com/office/drawing/2014/main" id="{0B179973-08D2-EF40-B516-35E75E906394}"/>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17">
              <a:extLst>
                <a:ext uri="{FF2B5EF4-FFF2-40B4-BE49-F238E27FC236}">
                  <a16:creationId xmlns:a16="http://schemas.microsoft.com/office/drawing/2014/main" id="{6C811FF3-E48A-194D-8022-65F8C3A17449}"/>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4" y="177553"/>
            <a:ext cx="6245912" cy="3269447"/>
          </a:xfrm>
        </p:spPr>
        <p:txBody>
          <a:bodyPr bIns="0" anchor="b">
            <a:noAutofit/>
          </a:bodyPr>
          <a:lstStyle>
            <a:lvl1pPr algn="l">
              <a:defRPr sz="6000" b="1">
                <a:solidFill>
                  <a:schemeClr val="bg1"/>
                </a:solidFill>
                <a:latin typeface="+mj-lt"/>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hasCustomPrompt="1"/>
          </p:nvPr>
        </p:nvSpPr>
        <p:spPr>
          <a:xfrm>
            <a:off x="1167494" y="3492896"/>
            <a:ext cx="6245912" cy="912850"/>
          </a:xfrm>
        </p:spPr>
        <p:txBody>
          <a:bodyPr anchor="ctr" anchorCtr="0">
            <a:noAutofit/>
          </a:bodyPr>
          <a:lstStyle>
            <a:lvl1pPr marL="0" indent="0" algn="l">
              <a:buNone/>
              <a:defRPr sz="32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717987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2 Column Content">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14DB56B5-5DD7-95E3-52B2-EDC4B3F13058}"/>
              </a:ext>
              <a:ext uri="{C183D7F6-B498-43B3-948B-1728B52AA6E4}">
                <adec:decorative xmlns:adec="http://schemas.microsoft.com/office/drawing/2017/decorative" val="1"/>
              </a:ext>
            </a:extLst>
          </p:cNvPr>
          <p:cNvGrpSpPr/>
          <p:nvPr/>
        </p:nvGrpSpPr>
        <p:grpSpPr>
          <a:xfrm>
            <a:off x="1" y="0"/>
            <a:ext cx="12191999" cy="6858000"/>
            <a:chOff x="1" y="0"/>
            <a:chExt cx="12191999" cy="6858000"/>
          </a:xfrm>
        </p:grpSpPr>
        <p:sp>
          <p:nvSpPr>
            <p:cNvPr id="4" name="Freeform 3">
              <a:extLst>
                <a:ext uri="{FF2B5EF4-FFF2-40B4-BE49-F238E27FC236}">
                  <a16:creationId xmlns:a16="http://schemas.microsoft.com/office/drawing/2014/main" id="{6A7F6A3F-E1DD-A246-9A6D-5F9B18BA2588}"/>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flipH="1">
              <a:off x="8580896"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5">
              <a:extLst>
                <a:ext uri="{FF2B5EF4-FFF2-40B4-BE49-F238E27FC236}">
                  <a16:creationId xmlns:a16="http://schemas.microsoft.com/office/drawing/2014/main" id="{D11C9832-A021-954E-A34F-2988D1189AE9}"/>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nvGrpSpPr>
            <p:cNvPr id="9" name="Group 8">
              <a:extLst>
                <a:ext uri="{FF2B5EF4-FFF2-40B4-BE49-F238E27FC236}">
                  <a16:creationId xmlns:a16="http://schemas.microsoft.com/office/drawing/2014/main" id="{9861BC34-DFBF-2D4F-B463-FCFBC08391FF}"/>
                </a:ext>
              </a:extLst>
            </p:cNvPr>
            <p:cNvGrpSpPr/>
            <p:nvPr/>
          </p:nvGrpSpPr>
          <p:grpSpPr>
            <a:xfrm>
              <a:off x="8082092"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6526"/>
            <a:ext cx="9601200" cy="1653371"/>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67493" y="2023984"/>
            <a:ext cx="4663440" cy="3332832"/>
          </a:xfrm>
        </p:spPr>
        <p:txBody>
          <a:bodyPr>
            <a:normAutofit/>
          </a:bodyPr>
          <a:lstStyle>
            <a:lvl1pPr marL="0" indent="0">
              <a:spcBef>
                <a:spcPts val="1000"/>
              </a:spcBef>
              <a:buFont typeface="Arial" panose="020B0604020202020204" pitchFamily="34" charset="0"/>
              <a:buNone/>
              <a:defRPr sz="2000">
                <a:latin typeface="+mn-lt"/>
              </a:defRPr>
            </a:lvl1pPr>
            <a:lvl2pPr marL="283464" indent="-283464">
              <a:spcBef>
                <a:spcPts val="1000"/>
              </a:spcBef>
              <a:buFont typeface="Arial" panose="020B0604020202020204" pitchFamily="34" charset="0"/>
              <a:buChar char="•"/>
              <a:defRPr sz="2000">
                <a:latin typeface="+mn-lt"/>
              </a:defRPr>
            </a:lvl2pPr>
            <a:lvl3pPr marL="566928" indent="-283464">
              <a:spcBef>
                <a:spcPts val="1000"/>
              </a:spcBef>
              <a:buFont typeface="Arial" panose="020B0604020202020204" pitchFamily="34" charset="0"/>
              <a:buChar char="•"/>
              <a:defRPr sz="2000">
                <a:latin typeface="+mn-lt"/>
              </a:defRPr>
            </a:lvl3pPr>
            <a:lvl4pPr marL="850392" indent="-283464">
              <a:spcBef>
                <a:spcPts val="1000"/>
              </a:spcBef>
              <a:buFont typeface="Arial" panose="020B0604020202020204" pitchFamily="34" charset="0"/>
              <a:buChar char="•"/>
              <a:defRPr sz="2000">
                <a:latin typeface="+mn-lt"/>
              </a:defRPr>
            </a:lvl4pPr>
            <a:lvl5pPr marL="1133856" indent="-283464">
              <a:spcBef>
                <a:spcPts val="1000"/>
              </a:spcBef>
              <a:buFont typeface="Arial" panose="020B0604020202020204" pitchFamily="34" charset="0"/>
              <a:buChar char="•"/>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Content Placeholder 2">
            <a:extLst>
              <a:ext uri="{FF2B5EF4-FFF2-40B4-BE49-F238E27FC236}">
                <a16:creationId xmlns:a16="http://schemas.microsoft.com/office/drawing/2014/main" id="{94CA559C-3355-DE44-ACF9-BDB6083C4225}"/>
              </a:ext>
            </a:extLst>
          </p:cNvPr>
          <p:cNvSpPr>
            <a:spLocks noGrp="1"/>
          </p:cNvSpPr>
          <p:nvPr>
            <p:ph idx="10" hasCustomPrompt="1"/>
          </p:nvPr>
        </p:nvSpPr>
        <p:spPr>
          <a:xfrm>
            <a:off x="6283235" y="2023984"/>
            <a:ext cx="4663440" cy="3332832"/>
          </a:xfrm>
        </p:spPr>
        <p:txBody>
          <a:bodyPr>
            <a:normAutofit/>
          </a:bodyPr>
          <a:lstStyle>
            <a:lvl1pPr marL="0" indent="0">
              <a:spcBef>
                <a:spcPts val="1000"/>
              </a:spcBef>
              <a:buFont typeface="Arial" panose="020B0604020202020204" pitchFamily="34" charset="0"/>
              <a:buNone/>
              <a:defRPr sz="2000">
                <a:latin typeface="+mn-lt"/>
              </a:defRPr>
            </a:lvl1pPr>
            <a:lvl2pPr marL="283464" indent="-283464">
              <a:spcBef>
                <a:spcPts val="1000"/>
              </a:spcBef>
              <a:buFont typeface="Arial" panose="020B0604020202020204" pitchFamily="34" charset="0"/>
              <a:buChar char="•"/>
              <a:defRPr sz="2000">
                <a:latin typeface="+mn-lt"/>
              </a:defRPr>
            </a:lvl2pPr>
            <a:lvl3pPr marL="566928" indent="-283464">
              <a:spcBef>
                <a:spcPts val="1000"/>
              </a:spcBef>
              <a:buFont typeface="Arial" panose="020B0604020202020204" pitchFamily="34" charset="0"/>
              <a:buChar char="•"/>
              <a:defRPr sz="2000">
                <a:latin typeface="+mn-lt"/>
              </a:defRPr>
            </a:lvl3pPr>
            <a:lvl4pPr marL="850392" indent="-283464">
              <a:spcBef>
                <a:spcPts val="1000"/>
              </a:spcBef>
              <a:buFont typeface="Arial" panose="020B0604020202020204" pitchFamily="34" charset="0"/>
              <a:buChar char="•"/>
              <a:defRPr sz="2000">
                <a:latin typeface="+mn-lt"/>
              </a:defRPr>
            </a:lvl4pPr>
            <a:lvl5pPr marL="1133856" indent="-283464">
              <a:spcBef>
                <a:spcPts val="1000"/>
              </a:spcBef>
              <a:buFont typeface="Arial" panose="020B0604020202020204" pitchFamily="34" charset="0"/>
              <a:buChar char="•"/>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11C0933E-5DDE-4CF8-922E-AE22D58C21EB}" type="datetimeFigureOut">
              <a:rPr lang="en-US" smtClean="0"/>
              <a:t>30-Dec-24</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CCA00D2B-224C-4F3F-91A8-EE450C0C460E}" type="slidenum">
              <a:rPr lang="en-US" smtClean="0"/>
              <a:t>‹#›</a:t>
            </a:fld>
            <a:endParaRPr lang="en-US"/>
          </a:p>
        </p:txBody>
      </p:sp>
    </p:spTree>
    <p:extLst>
      <p:ext uri="{BB962C8B-B14F-4D97-AF65-F5344CB8AC3E}">
        <p14:creationId xmlns:p14="http://schemas.microsoft.com/office/powerpoint/2010/main" val="1973795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and 2 content">
    <p:bg>
      <p:bgPr>
        <a:solidFill>
          <a:schemeClr val="accent1"/>
        </a:solidFill>
        <a:effectLst/>
      </p:bgPr>
    </p:bg>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1A0E8D4A-B13C-C7EE-5E27-278124A1276E}"/>
              </a:ext>
              <a:ext uri="{C183D7F6-B498-43B3-948B-1728B52AA6E4}">
                <adec:decorative xmlns:adec="http://schemas.microsoft.com/office/drawing/2017/decorative" val="1"/>
              </a:ext>
            </a:extLst>
          </p:cNvPr>
          <p:cNvGrpSpPr/>
          <p:nvPr/>
        </p:nvGrpSpPr>
        <p:grpSpPr>
          <a:xfrm>
            <a:off x="1" y="1"/>
            <a:ext cx="12191999" cy="6857999"/>
            <a:chOff x="1" y="1"/>
            <a:chExt cx="12191999" cy="6857999"/>
          </a:xfrm>
        </p:grpSpPr>
        <p:sp>
          <p:nvSpPr>
            <p:cNvPr id="4" name="Freeform 3">
              <a:extLst>
                <a:ext uri="{FF2B5EF4-FFF2-40B4-BE49-F238E27FC236}">
                  <a16:creationId xmlns:a16="http://schemas.microsoft.com/office/drawing/2014/main" id="{6A7F6A3F-E1DD-A246-9A6D-5F9B18BA2588}"/>
                </a:ext>
              </a:extLst>
            </p:cNvPr>
            <p:cNvSpPr/>
            <p:nvPr/>
          </p:nvSpPr>
          <p:spPr>
            <a:xfrm flipH="1">
              <a:off x="8580896" y="1"/>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rot="5400000" flipH="1">
              <a:off x="1"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69008"/>
            <a:ext cx="9779183" cy="1706563"/>
          </a:xfrm>
        </p:spPr>
        <p:txBody>
          <a:bodyPr anchor="b">
            <a:noAutofit/>
          </a:bodyPr>
          <a:lstStyle>
            <a:lvl1pPr>
              <a:defRPr sz="4200" b="1">
                <a:solidFill>
                  <a:schemeClr val="bg1"/>
                </a:solidFill>
                <a:latin typeface="+mj-lt"/>
              </a:defRPr>
            </a:lvl1pPr>
          </a:lstStyle>
          <a:p>
            <a:r>
              <a:rPr lang="en-US" dirty="0"/>
              <a:t>Click to add title</a:t>
            </a:r>
          </a:p>
        </p:txBody>
      </p:sp>
      <p:sp>
        <p:nvSpPr>
          <p:cNvPr id="14" name="Content Placeholder 2">
            <a:extLst>
              <a:ext uri="{FF2B5EF4-FFF2-40B4-BE49-F238E27FC236}">
                <a16:creationId xmlns:a16="http://schemas.microsoft.com/office/drawing/2014/main" id="{926B296A-EB6A-9BE9-E813-B15C46524F4D}"/>
              </a:ext>
            </a:extLst>
          </p:cNvPr>
          <p:cNvSpPr>
            <a:spLocks noGrp="1"/>
          </p:cNvSpPr>
          <p:nvPr>
            <p:ph idx="12" hasCustomPrompt="1"/>
          </p:nvPr>
        </p:nvSpPr>
        <p:spPr>
          <a:xfrm>
            <a:off x="1167493" y="2023984"/>
            <a:ext cx="4663440" cy="3332832"/>
          </a:xfrm>
        </p:spPr>
        <p:txBody>
          <a:bodyPr>
            <a:normAutofit/>
          </a:bodyPr>
          <a:lstStyle>
            <a:lvl1pPr marL="530352" indent="-530352">
              <a:spcBef>
                <a:spcPts val="1000"/>
              </a:spcBef>
              <a:buFont typeface="+mj-lt"/>
              <a:buAutoNum type="arabicPeriod"/>
              <a:defRPr sz="2000">
                <a:solidFill>
                  <a:schemeClr val="bg1"/>
                </a:solidFill>
                <a:latin typeface="+mn-lt"/>
              </a:defRPr>
            </a:lvl1pPr>
            <a:lvl2pPr marL="1097280" indent="-530352">
              <a:spcBef>
                <a:spcPts val="1000"/>
              </a:spcBef>
              <a:buFont typeface="+mj-lt"/>
              <a:buAutoNum type="alphaLcPeriod"/>
              <a:defRPr sz="2000">
                <a:solidFill>
                  <a:schemeClr val="bg1"/>
                </a:solidFill>
                <a:latin typeface="+mn-lt"/>
              </a:defRPr>
            </a:lvl2pPr>
            <a:lvl3pPr marL="1645920" indent="-530352">
              <a:spcBef>
                <a:spcPts val="1000"/>
              </a:spcBef>
              <a:buFont typeface="+mj-lt"/>
              <a:buAutoNum type="arabicParenR"/>
              <a:defRPr sz="2000">
                <a:solidFill>
                  <a:schemeClr val="bg1"/>
                </a:solidFill>
                <a:latin typeface="+mn-lt"/>
              </a:defRPr>
            </a:lvl3pPr>
            <a:lvl4pPr marL="1920240" indent="-530352">
              <a:spcBef>
                <a:spcPts val="1000"/>
              </a:spcBef>
              <a:buFont typeface="+mj-lt"/>
              <a:buAutoNum type="alphaLcParenR"/>
              <a:defRPr sz="2000">
                <a:solidFill>
                  <a:schemeClr val="bg1"/>
                </a:solidFill>
                <a:latin typeface="+mn-lt"/>
              </a:defRPr>
            </a:lvl4pPr>
            <a:lvl5pPr marL="2560320" indent="-514350">
              <a:spcBef>
                <a:spcPts val="1000"/>
              </a:spcBef>
              <a:buFont typeface="+mj-lt"/>
              <a:buAutoNum type="romanLcPeriod"/>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a:extLst>
              <a:ext uri="{FF2B5EF4-FFF2-40B4-BE49-F238E27FC236}">
                <a16:creationId xmlns:a16="http://schemas.microsoft.com/office/drawing/2014/main" id="{9435B7D5-E7F8-1267-8942-3C97BE836B98}"/>
              </a:ext>
            </a:extLst>
          </p:cNvPr>
          <p:cNvSpPr>
            <a:spLocks noGrp="1"/>
          </p:cNvSpPr>
          <p:nvPr>
            <p:ph idx="11" hasCustomPrompt="1"/>
          </p:nvPr>
        </p:nvSpPr>
        <p:spPr>
          <a:xfrm>
            <a:off x="6283235" y="2023984"/>
            <a:ext cx="4663440" cy="3332832"/>
          </a:xfrm>
        </p:spPr>
        <p:txBody>
          <a:bodyPr>
            <a:normAutofit/>
          </a:bodyPr>
          <a:lstStyle>
            <a:lvl1pPr marL="0" indent="0">
              <a:spcBef>
                <a:spcPts val="1000"/>
              </a:spcBef>
              <a:buFont typeface="Arial" panose="020B0604020202020204" pitchFamily="34" charset="0"/>
              <a:buNone/>
              <a:defRPr sz="2000">
                <a:solidFill>
                  <a:schemeClr val="bg1"/>
                </a:solidFill>
                <a:latin typeface="+mn-lt"/>
              </a:defRPr>
            </a:lvl1pPr>
            <a:lvl2pPr marL="283464" indent="-283464">
              <a:spcBef>
                <a:spcPts val="1000"/>
              </a:spcBef>
              <a:buFont typeface="Arial" panose="020B0604020202020204" pitchFamily="34" charset="0"/>
              <a:buChar char="•"/>
              <a:defRPr sz="2000">
                <a:solidFill>
                  <a:schemeClr val="bg1"/>
                </a:solidFill>
                <a:latin typeface="+mn-lt"/>
              </a:defRPr>
            </a:lvl2pPr>
            <a:lvl3pPr marL="566928" indent="-283464">
              <a:spcBef>
                <a:spcPts val="1000"/>
              </a:spcBef>
              <a:buFont typeface="Arial" panose="020B0604020202020204" pitchFamily="34" charset="0"/>
              <a:buChar char="•"/>
              <a:defRPr sz="2000">
                <a:solidFill>
                  <a:schemeClr val="bg1"/>
                </a:solidFill>
                <a:latin typeface="+mn-lt"/>
              </a:defRPr>
            </a:lvl3pPr>
            <a:lvl4pPr marL="850392" indent="-283464">
              <a:spcBef>
                <a:spcPts val="1000"/>
              </a:spcBef>
              <a:buFont typeface="Arial" panose="020B0604020202020204" pitchFamily="34" charset="0"/>
              <a:buChar char="•"/>
              <a:defRPr sz="2000">
                <a:solidFill>
                  <a:schemeClr val="bg1"/>
                </a:solidFill>
                <a:latin typeface="+mn-lt"/>
              </a:defRPr>
            </a:lvl4pPr>
            <a:lvl5pPr marL="1133856"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11C0933E-5DDE-4CF8-922E-AE22D58C21EB}" type="datetimeFigureOut">
              <a:rPr lang="en-US" smtClean="0"/>
              <a:t>30-Dec-24</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2"/>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2"/>
                </a:solidFill>
                <a:latin typeface="+mn-lt"/>
              </a:defRPr>
            </a:lvl1pPr>
          </a:lstStyle>
          <a:p>
            <a:fld id="{CCA00D2B-224C-4F3F-91A8-EE450C0C460E}" type="slidenum">
              <a:rPr lang="en-US" smtClean="0"/>
              <a:t>‹#›</a:t>
            </a:fld>
            <a:endParaRPr lang="en-US"/>
          </a:p>
        </p:txBody>
      </p:sp>
    </p:spTree>
    <p:extLst>
      <p:ext uri="{BB962C8B-B14F-4D97-AF65-F5344CB8AC3E}">
        <p14:creationId xmlns:p14="http://schemas.microsoft.com/office/powerpoint/2010/main" val="2849449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Title and Content and Image 1">
    <p:bg>
      <p:bgPr>
        <a:solidFill>
          <a:schemeClr val="accent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EDB282-8288-C81F-52B5-048A3E80C931}"/>
              </a:ext>
              <a:ext uri="{C183D7F6-B498-43B3-948B-1728B52AA6E4}">
                <adec:decorative xmlns:adec="http://schemas.microsoft.com/office/drawing/2017/decorative" val="1"/>
              </a:ext>
            </a:extLst>
          </p:cNvPr>
          <p:cNvGrpSpPr/>
          <p:nvPr/>
        </p:nvGrpSpPr>
        <p:grpSpPr>
          <a:xfrm>
            <a:off x="0" y="0"/>
            <a:ext cx="12208822" cy="6858002"/>
            <a:chOff x="0" y="0"/>
            <a:chExt cx="12208822" cy="6858002"/>
          </a:xfrm>
        </p:grpSpPr>
        <p:sp>
          <p:nvSpPr>
            <p:cNvPr id="7" name="Rectangle 6">
              <a:extLst>
                <a:ext uri="{FF2B5EF4-FFF2-40B4-BE49-F238E27FC236}">
                  <a16:creationId xmlns:a16="http://schemas.microsoft.com/office/drawing/2014/main" id="{2A62587F-7496-384A-AF40-18FC8CF0709D}"/>
                </a:ext>
              </a:extLst>
            </p:cNvPr>
            <p:cNvSpPr/>
            <p:nvPr/>
          </p:nvSpPr>
          <p:spPr>
            <a:xfrm>
              <a:off x="0" y="2286002"/>
              <a:ext cx="12208822" cy="4572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Freeform 11">
              <a:extLst>
                <a:ext uri="{FF2B5EF4-FFF2-40B4-BE49-F238E27FC236}">
                  <a16:creationId xmlns:a16="http://schemas.microsoft.com/office/drawing/2014/main" id="{84DB028B-A475-224B-B675-A15A56CAD0BF}"/>
                </a:ext>
              </a:extLst>
            </p:cNvPr>
            <p:cNvSpPr/>
            <p:nvPr/>
          </p:nvSpPr>
          <p:spPr>
            <a:xfrm flipH="1">
              <a:off x="8597718"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61C34955-105B-4D4D-B51D-754C5D38A85D}"/>
                </a:ext>
              </a:extLst>
            </p:cNvPr>
            <p:cNvSpPr/>
            <p:nvPr/>
          </p:nvSpPr>
          <p:spPr>
            <a:xfrm>
              <a:off x="1" y="0"/>
              <a:ext cx="933856" cy="933856"/>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13" name="Title 1">
            <a:extLst>
              <a:ext uri="{FF2B5EF4-FFF2-40B4-BE49-F238E27FC236}">
                <a16:creationId xmlns:a16="http://schemas.microsoft.com/office/drawing/2014/main" id="{5E932F0D-7FC3-634B-932C-3625C16C8DE2}"/>
              </a:ext>
            </a:extLst>
          </p:cNvPr>
          <p:cNvSpPr>
            <a:spLocks noGrp="1"/>
          </p:cNvSpPr>
          <p:nvPr>
            <p:ph type="title" hasCustomPrompt="1"/>
          </p:nvPr>
        </p:nvSpPr>
        <p:spPr>
          <a:xfrm>
            <a:off x="1167492" y="457200"/>
            <a:ext cx="10643508" cy="1371600"/>
          </a:xfrm>
        </p:spPr>
        <p:txBody>
          <a:bodyPr anchor="b">
            <a:noAutofit/>
          </a:bodyPr>
          <a:lstStyle>
            <a:lvl1pPr>
              <a:defRPr sz="4200" b="1">
                <a:latin typeface="+mj-lt"/>
              </a:defRPr>
            </a:lvl1pPr>
          </a:lstStyle>
          <a:p>
            <a:r>
              <a:rPr lang="en-US" dirty="0"/>
              <a:t>Click to add title</a:t>
            </a:r>
          </a:p>
        </p:txBody>
      </p:sp>
      <p:sp>
        <p:nvSpPr>
          <p:cNvPr id="10" name="Content Placeholder 2">
            <a:extLst>
              <a:ext uri="{FF2B5EF4-FFF2-40B4-BE49-F238E27FC236}">
                <a16:creationId xmlns:a16="http://schemas.microsoft.com/office/drawing/2014/main" id="{B07A1CF7-9B3B-E43E-830E-DAB65B608249}"/>
              </a:ext>
            </a:extLst>
          </p:cNvPr>
          <p:cNvSpPr>
            <a:spLocks noGrp="1"/>
          </p:cNvSpPr>
          <p:nvPr>
            <p:ph idx="15" hasCustomPrompt="1"/>
          </p:nvPr>
        </p:nvSpPr>
        <p:spPr>
          <a:xfrm>
            <a:off x="1166088" y="2652713"/>
            <a:ext cx="5394959" cy="3436936"/>
          </a:xfrm>
        </p:spPr>
        <p:txBody>
          <a:bodyPr>
            <a:normAutofit/>
          </a:bodyPr>
          <a:lstStyle>
            <a:lvl1pPr marL="0" indent="0">
              <a:spcBef>
                <a:spcPts val="1000"/>
              </a:spcBef>
              <a:buFont typeface="Arial" panose="020B0604020202020204" pitchFamily="34" charset="0"/>
              <a:buNone/>
              <a:defRPr sz="2000">
                <a:solidFill>
                  <a:schemeClr val="bg1"/>
                </a:solidFill>
                <a:latin typeface="+mn-lt"/>
              </a:defRPr>
            </a:lvl1pPr>
            <a:lvl2pPr marL="283464" indent="-283464">
              <a:spcBef>
                <a:spcPts val="1000"/>
              </a:spcBef>
              <a:buFont typeface="Arial" panose="020B0604020202020204" pitchFamily="34" charset="0"/>
              <a:buChar char="•"/>
              <a:defRPr sz="2000">
                <a:solidFill>
                  <a:schemeClr val="bg1"/>
                </a:solidFill>
                <a:latin typeface="+mn-lt"/>
              </a:defRPr>
            </a:lvl2pPr>
            <a:lvl3pPr marL="566928" indent="-283464">
              <a:spcBef>
                <a:spcPts val="1000"/>
              </a:spcBef>
              <a:buFont typeface="Arial" panose="020B0604020202020204" pitchFamily="34" charset="0"/>
              <a:buChar char="•"/>
              <a:defRPr sz="2000">
                <a:solidFill>
                  <a:schemeClr val="bg1"/>
                </a:solidFill>
                <a:latin typeface="+mn-lt"/>
              </a:defRPr>
            </a:lvl3pPr>
            <a:lvl4pPr marL="850392" indent="-283464">
              <a:spcBef>
                <a:spcPts val="1000"/>
              </a:spcBef>
              <a:buFont typeface="Arial" panose="020B0604020202020204" pitchFamily="34" charset="0"/>
              <a:buChar char="•"/>
              <a:defRPr sz="2000">
                <a:solidFill>
                  <a:schemeClr val="bg1"/>
                </a:solidFill>
                <a:latin typeface="+mn-lt"/>
              </a:defRPr>
            </a:lvl4pPr>
            <a:lvl5pPr marL="1133856" indent="-283464">
              <a:spcBef>
                <a:spcPts val="1000"/>
              </a:spcBef>
              <a:buFont typeface="Arial" panose="020B0604020202020204" pitchFamily="34" charset="0"/>
              <a:buChar char="•"/>
              <a:defRPr sz="2000">
                <a:solidFill>
                  <a:schemeClr val="bg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Picture Placeholder 14">
            <a:extLst>
              <a:ext uri="{FF2B5EF4-FFF2-40B4-BE49-F238E27FC236}">
                <a16:creationId xmlns:a16="http://schemas.microsoft.com/office/drawing/2014/main" id="{D976D8D6-3BDC-1908-3425-FEE3EEF51A26}"/>
              </a:ext>
            </a:extLst>
          </p:cNvPr>
          <p:cNvSpPr>
            <a:spLocks noGrp="1"/>
          </p:cNvSpPr>
          <p:nvPr>
            <p:ph type="pic" sz="quarter" idx="14"/>
          </p:nvPr>
        </p:nvSpPr>
        <p:spPr>
          <a:xfrm>
            <a:off x="7317920" y="1447800"/>
            <a:ext cx="4214010" cy="4214010"/>
          </a:xfrm>
          <a:prstGeom prst="ellipse">
            <a:avLst/>
          </a:prstGeom>
          <a:solidFill>
            <a:schemeClr val="accent2"/>
          </a:solidFill>
        </p:spPr>
        <p:txBody>
          <a:bodyPr/>
          <a:lstStyle>
            <a:lvl1pPr marL="0" indent="0" algn="ctr">
              <a:buNone/>
              <a:defRPr sz="2000"/>
            </a:lvl1pPr>
          </a:lstStyle>
          <a:p>
            <a:r>
              <a:rPr lang="en-US"/>
              <a:t>Click icon to add picture</a:t>
            </a:r>
            <a:endParaRPr lang="en-US" dirty="0"/>
          </a:p>
        </p:txBody>
      </p:sp>
      <p:sp>
        <p:nvSpPr>
          <p:cNvPr id="4" name="Date Placeholder 3">
            <a:extLst>
              <a:ext uri="{FF2B5EF4-FFF2-40B4-BE49-F238E27FC236}">
                <a16:creationId xmlns:a16="http://schemas.microsoft.com/office/drawing/2014/main" id="{8E95D4F5-F69B-42F6-8A9D-330F696E144B}"/>
              </a:ext>
            </a:extLst>
          </p:cNvPr>
          <p:cNvSpPr>
            <a:spLocks noGrp="1"/>
          </p:cNvSpPr>
          <p:nvPr>
            <p:ph type="dt" sz="half" idx="10"/>
          </p:nvPr>
        </p:nvSpPr>
        <p:spPr/>
        <p:txBody>
          <a:bodyPr>
            <a:noAutofit/>
          </a:bodyPr>
          <a:lstStyle>
            <a:lvl1pPr>
              <a:defRPr>
                <a:solidFill>
                  <a:schemeClr val="accent2"/>
                </a:solidFill>
                <a:latin typeface="+mn-lt"/>
              </a:defRPr>
            </a:lvl1pPr>
          </a:lstStyle>
          <a:p>
            <a:fld id="{11C0933E-5DDE-4CF8-922E-AE22D58C21EB}" type="datetimeFigureOut">
              <a:rPr lang="en-US" smtClean="0"/>
              <a:t>30-Dec-24</a:t>
            </a:fld>
            <a:endParaRPr lang="en-US"/>
          </a:p>
        </p:txBody>
      </p:sp>
      <p:sp>
        <p:nvSpPr>
          <p:cNvPr id="5" name="Footer Placeholder 4">
            <a:extLst>
              <a:ext uri="{FF2B5EF4-FFF2-40B4-BE49-F238E27FC236}">
                <a16:creationId xmlns:a16="http://schemas.microsoft.com/office/drawing/2014/main" id="{FA79A23A-2238-4904-8692-9F2DAE8B8FC9}"/>
              </a:ext>
            </a:extLst>
          </p:cNvPr>
          <p:cNvSpPr>
            <a:spLocks noGrp="1"/>
          </p:cNvSpPr>
          <p:nvPr>
            <p:ph type="ftr" sz="quarter" idx="11"/>
          </p:nvPr>
        </p:nvSpPr>
        <p:spPr/>
        <p:txBody>
          <a:bodyPr>
            <a:noAutofit/>
          </a:bodyPr>
          <a:lstStyle>
            <a:lvl1pPr>
              <a:defRPr>
                <a:solidFill>
                  <a:schemeClr val="accent2"/>
                </a:solidFill>
                <a:latin typeface="+mn-lt"/>
              </a:defRPr>
            </a:lvl1pPr>
          </a:lstStyle>
          <a:p>
            <a:endParaRPr lang="en-US"/>
          </a:p>
        </p:txBody>
      </p:sp>
      <p:sp>
        <p:nvSpPr>
          <p:cNvPr id="6" name="Slide Number Placeholder 5">
            <a:extLst>
              <a:ext uri="{FF2B5EF4-FFF2-40B4-BE49-F238E27FC236}">
                <a16:creationId xmlns:a16="http://schemas.microsoft.com/office/drawing/2014/main" id="{DB69FC35-DDC8-45FB-8ACB-21C15F57C1F1}"/>
              </a:ext>
            </a:extLst>
          </p:cNvPr>
          <p:cNvSpPr>
            <a:spLocks noGrp="1"/>
          </p:cNvSpPr>
          <p:nvPr>
            <p:ph type="sldNum" sz="quarter" idx="12"/>
          </p:nvPr>
        </p:nvSpPr>
        <p:spPr>
          <a:xfrm>
            <a:off x="10206318" y="6356350"/>
            <a:ext cx="1604682" cy="365125"/>
          </a:xfrm>
        </p:spPr>
        <p:txBody>
          <a:bodyPr>
            <a:noAutofit/>
          </a:bodyPr>
          <a:lstStyle>
            <a:lvl1pPr>
              <a:defRPr>
                <a:solidFill>
                  <a:schemeClr val="accent3"/>
                </a:solidFill>
                <a:latin typeface="+mn-lt"/>
              </a:defRPr>
            </a:lvl1pPr>
          </a:lstStyle>
          <a:p>
            <a:fld id="{CCA00D2B-224C-4F3F-91A8-EE450C0C460E}" type="slidenum">
              <a:rPr lang="en-US" smtClean="0"/>
              <a:t>‹#›</a:t>
            </a:fld>
            <a:endParaRPr lang="en-US"/>
          </a:p>
        </p:txBody>
      </p:sp>
    </p:spTree>
    <p:extLst>
      <p:ext uri="{BB962C8B-B14F-4D97-AF65-F5344CB8AC3E}">
        <p14:creationId xmlns:p14="http://schemas.microsoft.com/office/powerpoint/2010/main" val="886001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cSld name="SmartArt 2">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 uri="{C183D7F6-B498-43B3-948B-1728B52AA6E4}">
                <adec:decorative xmlns:adec="http://schemas.microsoft.com/office/drawing/2017/decorative" val="1"/>
              </a:ext>
            </a:extLst>
          </p:cNvPr>
          <p:cNvGrpSpPr/>
          <p:nvPr/>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457200"/>
            <a:ext cx="9692640" cy="1371600"/>
          </a:xfrm>
        </p:spPr>
        <p:txBody>
          <a:bodyPr anchor="b">
            <a:noAutofit/>
          </a:bodyPr>
          <a:lstStyle>
            <a:lvl1pPr>
              <a:defRPr sz="4200" b="1">
                <a:latin typeface="+mj-lt"/>
              </a:defRPr>
            </a:lvl1pPr>
          </a:lstStyle>
          <a:p>
            <a:r>
              <a:rPr lang="en-US" dirty="0"/>
              <a:t>Click to add title</a:t>
            </a:r>
          </a:p>
        </p:txBody>
      </p:sp>
      <p:sp>
        <p:nvSpPr>
          <p:cNvPr id="4" name="Content Placeholder 2">
            <a:extLst>
              <a:ext uri="{FF2B5EF4-FFF2-40B4-BE49-F238E27FC236}">
                <a16:creationId xmlns:a16="http://schemas.microsoft.com/office/drawing/2014/main" id="{C45E425B-455F-127B-1647-045FD094F15D}"/>
              </a:ext>
            </a:extLst>
          </p:cNvPr>
          <p:cNvSpPr>
            <a:spLocks noGrp="1"/>
          </p:cNvSpPr>
          <p:nvPr>
            <p:ph idx="10" hasCustomPrompt="1"/>
          </p:nvPr>
        </p:nvSpPr>
        <p:spPr>
          <a:xfrm>
            <a:off x="1167493" y="2087561"/>
            <a:ext cx="2693306" cy="3890543"/>
          </a:xfrm>
        </p:spPr>
        <p:txBody>
          <a:bodyPr>
            <a:noAutofit/>
          </a:bodyPr>
          <a:lstStyle>
            <a:lvl1pPr marL="0" indent="0">
              <a:buNone/>
              <a:defRPr sz="2000">
                <a:latin typeface="+mn-lt"/>
              </a:defRPr>
            </a:lvl1pPr>
            <a:lvl2pPr marL="457200" indent="0">
              <a:buNone/>
              <a:defRPr sz="2000">
                <a:latin typeface="+mn-lt"/>
              </a:defRPr>
            </a:lvl2pPr>
            <a:lvl3pPr marL="914400" indent="0">
              <a:buNone/>
              <a:defRPr sz="2000">
                <a:latin typeface="+mn-lt"/>
              </a:defRPr>
            </a:lvl3pPr>
            <a:lvl4pPr marL="1371600" indent="0">
              <a:buNone/>
              <a:defRPr sz="2000">
                <a:latin typeface="+mn-lt"/>
              </a:defRPr>
            </a:lvl4pPr>
            <a:lvl5pPr marL="1828800" indent="0">
              <a:buNone/>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4216400" y="2087563"/>
            <a:ext cx="6730274" cy="389054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content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11C0933E-5DDE-4CF8-922E-AE22D58C21EB}" type="datetimeFigureOut">
              <a:rPr lang="en-US" smtClean="0"/>
              <a:t>30-Dec-24</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CCA00D2B-224C-4F3F-91A8-EE450C0C460E}" type="slidenum">
              <a:rPr lang="en-US" smtClean="0"/>
              <a:t>‹#›</a:t>
            </a:fld>
            <a:endParaRPr lang="en-US"/>
          </a:p>
        </p:txBody>
      </p:sp>
    </p:spTree>
    <p:extLst>
      <p:ext uri="{BB962C8B-B14F-4D97-AF65-F5344CB8AC3E}">
        <p14:creationId xmlns:p14="http://schemas.microsoft.com/office/powerpoint/2010/main" val="26715861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Title and Content and Image 2">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79F46B00-4AE8-52A2-6926-FC2F5DD1FAD4}"/>
              </a:ext>
              <a:ext uri="{C183D7F6-B498-43B3-948B-1728B52AA6E4}">
                <adec:decorative xmlns:adec="http://schemas.microsoft.com/office/drawing/2017/decorative" val="1"/>
              </a:ext>
            </a:extLst>
          </p:cNvPr>
          <p:cNvGrpSpPr/>
          <p:nvPr/>
        </p:nvGrpSpPr>
        <p:grpSpPr>
          <a:xfrm>
            <a:off x="-2364" y="0"/>
            <a:ext cx="12194364" cy="6858000"/>
            <a:chOff x="-2364" y="0"/>
            <a:chExt cx="12194364" cy="6858000"/>
          </a:xfrm>
        </p:grpSpPr>
        <p:sp>
          <p:nvSpPr>
            <p:cNvPr id="4" name="Freeform 3">
              <a:extLst>
                <a:ext uri="{FF2B5EF4-FFF2-40B4-BE49-F238E27FC236}">
                  <a16:creationId xmlns:a16="http://schemas.microsoft.com/office/drawing/2014/main" id="{6A7F6A3F-E1DD-A246-9A6D-5F9B18BA2588}"/>
                </a:ext>
              </a:extLst>
            </p:cNvPr>
            <p:cNvSpPr/>
            <p:nvPr/>
          </p:nvSpPr>
          <p:spPr>
            <a:xfrm rot="5400000">
              <a:off x="8580896" y="0"/>
              <a:ext cx="3611104" cy="3611104"/>
            </a:xfrm>
            <a:custGeom>
              <a:avLst/>
              <a:gdLst>
                <a:gd name="connsiteX0" fmla="*/ 0 w 1167493"/>
                <a:gd name="connsiteY0" fmla="*/ 0 h 1167493"/>
                <a:gd name="connsiteX1" fmla="*/ 1167493 w 1167493"/>
                <a:gd name="connsiteY1" fmla="*/ 0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lnTo>
                    <a:pt x="1167493" y="0"/>
                  </a:lnTo>
                  <a:cubicBezTo>
                    <a:pt x="522704" y="0"/>
                    <a:pt x="0" y="522704"/>
                    <a:pt x="0" y="1167493"/>
                  </a:cubicBez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4">
              <a:extLst>
                <a:ext uri="{FF2B5EF4-FFF2-40B4-BE49-F238E27FC236}">
                  <a16:creationId xmlns:a16="http://schemas.microsoft.com/office/drawing/2014/main" id="{055FD0FC-C8FF-6741-A364-A29CDC6F9495}"/>
                </a:ext>
              </a:extLst>
            </p:cNvPr>
            <p:cNvSpPr/>
            <p:nvPr/>
          </p:nvSpPr>
          <p:spPr>
            <a:xfrm>
              <a:off x="-2364" y="3246896"/>
              <a:ext cx="3611104" cy="3611104"/>
            </a:xfrm>
            <a:custGeom>
              <a:avLst/>
              <a:gdLst>
                <a:gd name="connsiteX0" fmla="*/ 0 w 1167493"/>
                <a:gd name="connsiteY0" fmla="*/ 0 h 1167493"/>
                <a:gd name="connsiteX1" fmla="*/ 1167493 w 1167493"/>
                <a:gd name="connsiteY1" fmla="*/ 1167493 h 1167493"/>
                <a:gd name="connsiteX2" fmla="*/ 0 w 1167493"/>
                <a:gd name="connsiteY2" fmla="*/ 1167493 h 1167493"/>
                <a:gd name="connsiteX3" fmla="*/ 0 w 1167493"/>
                <a:gd name="connsiteY3" fmla="*/ 0 h 1167493"/>
              </a:gdLst>
              <a:ahLst/>
              <a:cxnLst>
                <a:cxn ang="0">
                  <a:pos x="connsiteX0" y="connsiteY0"/>
                </a:cxn>
                <a:cxn ang="0">
                  <a:pos x="connsiteX1" y="connsiteY1"/>
                </a:cxn>
                <a:cxn ang="0">
                  <a:pos x="connsiteX2" y="connsiteY2"/>
                </a:cxn>
                <a:cxn ang="0">
                  <a:pos x="connsiteX3" y="connsiteY3"/>
                </a:cxn>
              </a:cxnLst>
              <a:rect l="l" t="t" r="r" b="b"/>
              <a:pathLst>
                <a:path w="1167493" h="1167493">
                  <a:moveTo>
                    <a:pt x="0" y="0"/>
                  </a:moveTo>
                  <a:cubicBezTo>
                    <a:pt x="0" y="644789"/>
                    <a:pt x="522704" y="1167493"/>
                    <a:pt x="1167493" y="1167493"/>
                  </a:cubicBezTo>
                  <a:lnTo>
                    <a:pt x="0" y="1167493"/>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nvGrpSpPr>
            <p:cNvPr id="9" name="Group 8">
              <a:extLst>
                <a:ext uri="{FF2B5EF4-FFF2-40B4-BE49-F238E27FC236}">
                  <a16:creationId xmlns:a16="http://schemas.microsoft.com/office/drawing/2014/main" id="{9861BC34-DFBF-2D4F-B463-FCFBC08391FF}"/>
                </a:ext>
              </a:extLst>
            </p:cNvPr>
            <p:cNvGrpSpPr/>
            <p:nvPr/>
          </p:nvGrpSpPr>
          <p:grpSpPr>
            <a:xfrm>
              <a:off x="2587417" y="5590903"/>
              <a:ext cx="1572380" cy="1267097"/>
              <a:chOff x="7413403" y="4976359"/>
              <a:chExt cx="2334986" cy="1881641"/>
            </a:xfrm>
          </p:grpSpPr>
          <p:sp>
            <p:nvSpPr>
              <p:cNvPr id="7" name="Freeform 6">
                <a:extLst>
                  <a:ext uri="{FF2B5EF4-FFF2-40B4-BE49-F238E27FC236}">
                    <a16:creationId xmlns:a16="http://schemas.microsoft.com/office/drawing/2014/main" id="{55C37C19-F268-4A43-A0D4-3B1B38D48952}"/>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sp>
            <p:nvSpPr>
              <p:cNvPr id="8" name="Freeform 7">
                <a:extLst>
                  <a:ext uri="{FF2B5EF4-FFF2-40B4-BE49-F238E27FC236}">
                    <a16:creationId xmlns:a16="http://schemas.microsoft.com/office/drawing/2014/main" id="{E4F760E5-9D5D-E44F-AEBF-20CA8DE87D11}"/>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mn-lt"/>
                </a:endParaRPr>
              </a:p>
            </p:txBody>
          </p:sp>
        </p:gr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5549489" y="457199"/>
            <a:ext cx="5943599" cy="1920240"/>
          </a:xfrm>
        </p:spPr>
        <p:txBody>
          <a:bodyPr anchor="b">
            <a:noAutofit/>
          </a:bodyPr>
          <a:lstStyle>
            <a:lvl1pPr>
              <a:defRPr sz="4200" b="1">
                <a:latin typeface="+mj-lt"/>
              </a:defRPr>
            </a:lvl1pPr>
          </a:lstStyle>
          <a:p>
            <a:r>
              <a:rPr lang="en-US" dirty="0"/>
              <a:t>Click to add title</a:t>
            </a:r>
          </a:p>
        </p:txBody>
      </p:sp>
      <p:sp>
        <p:nvSpPr>
          <p:cNvPr id="15" name="Content Placeholder 2">
            <a:extLst>
              <a:ext uri="{FF2B5EF4-FFF2-40B4-BE49-F238E27FC236}">
                <a16:creationId xmlns:a16="http://schemas.microsoft.com/office/drawing/2014/main" id="{6BBDFA0C-B372-969D-6C8A-F664A4BF8D41}"/>
              </a:ext>
            </a:extLst>
          </p:cNvPr>
          <p:cNvSpPr>
            <a:spLocks noGrp="1" noChangeAspect="1"/>
          </p:cNvSpPr>
          <p:nvPr>
            <p:ph idx="17" hasCustomPrompt="1"/>
          </p:nvPr>
        </p:nvSpPr>
        <p:spPr>
          <a:xfrm>
            <a:off x="823108" y="640080"/>
            <a:ext cx="4297680" cy="4297680"/>
          </a:xfrm>
          <a:prstGeom prst="ellipse">
            <a:avLst/>
          </a:prstGeom>
          <a:solidFill>
            <a:schemeClr val="accent2"/>
          </a:solidFill>
        </p:spPr>
        <p:txBody>
          <a:bodyPr anchor="ctr" anchorCtr="0">
            <a:noAutofit/>
          </a:bodyPr>
          <a:lstStyle>
            <a:lvl1pPr marL="0" indent="0" algn="ctr">
              <a:buFont typeface="Arial" panose="020B0604020202020204" pitchFamily="34" charset="0"/>
              <a:buNone/>
              <a:defRPr sz="2000">
                <a:latin typeface="+mn-lt"/>
              </a:defRPr>
            </a:lvl1pPr>
            <a:lvl2pPr marL="347663" indent="0" algn="ctr">
              <a:buFont typeface="Arial" panose="020B0604020202020204" pitchFamily="34" charset="0"/>
              <a:buNone/>
              <a:defRPr sz="2000">
                <a:latin typeface="+mn-lt"/>
              </a:defRPr>
            </a:lvl2pPr>
            <a:lvl3pPr marL="685800" indent="0" algn="ctr">
              <a:buFont typeface="Arial" panose="020B0604020202020204" pitchFamily="34" charset="0"/>
              <a:buNone/>
              <a:defRPr sz="2000">
                <a:latin typeface="+mn-lt"/>
              </a:defRPr>
            </a:lvl3pPr>
            <a:lvl4pPr marL="914400" indent="0" algn="ctr">
              <a:buFont typeface="Arial" panose="020B0604020202020204" pitchFamily="34" charset="0"/>
              <a:buNone/>
              <a:defRPr sz="2000">
                <a:latin typeface="+mn-lt"/>
              </a:defRPr>
            </a:lvl4pPr>
            <a:lvl5pPr marL="1143000" indent="0" algn="ctr">
              <a:buFont typeface="Arial" panose="020B0604020202020204" pitchFamily="34" charset="0"/>
              <a:buNone/>
              <a:defRPr sz="2000">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67114" cy="365125"/>
          </a:xfrm>
          <a:prstGeom prst="rect">
            <a:avLst/>
          </a:prstGeom>
        </p:spPr>
        <p:txBody>
          <a:bodyPr vert="horz" lIns="91440" tIns="45720" rIns="91440" bIns="45720" rtlCol="0" anchor="ctr">
            <a:noAutofit/>
          </a:bodyPr>
          <a:lstStyle>
            <a:lvl1pPr algn="l">
              <a:defRPr sz="1200">
                <a:solidFill>
                  <a:schemeClr val="accent2"/>
                </a:solidFill>
                <a:latin typeface="+mn-lt"/>
              </a:defRPr>
            </a:lvl1pPr>
          </a:lstStyle>
          <a:p>
            <a:fld id="{11C0933E-5DDE-4CF8-922E-AE22D58C21EB}" type="datetimeFigureOut">
              <a:rPr lang="en-US" smtClean="0"/>
              <a:t>30-Dec-24</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CCA00D2B-224C-4F3F-91A8-EE450C0C460E}" type="slidenum">
              <a:rPr lang="en-US" smtClean="0"/>
              <a:t>‹#›</a:t>
            </a:fld>
            <a:endParaRPr lang="en-US"/>
          </a:p>
        </p:txBody>
      </p:sp>
      <p:sp>
        <p:nvSpPr>
          <p:cNvPr id="3" name="Content Placeholder 2">
            <a:extLst>
              <a:ext uri="{FF2B5EF4-FFF2-40B4-BE49-F238E27FC236}">
                <a16:creationId xmlns:a16="http://schemas.microsoft.com/office/drawing/2014/main" id="{99A8D2CC-EE75-85FA-1577-88C0BEC7B10C}"/>
              </a:ext>
            </a:extLst>
          </p:cNvPr>
          <p:cNvSpPr>
            <a:spLocks noGrp="1"/>
          </p:cNvSpPr>
          <p:nvPr>
            <p:ph idx="15" hasCustomPrompt="1"/>
          </p:nvPr>
        </p:nvSpPr>
        <p:spPr>
          <a:xfrm>
            <a:off x="5549490" y="2706369"/>
            <a:ext cx="5943600" cy="3383279"/>
          </a:xfrm>
        </p:spPr>
        <p:txBody>
          <a:bodyPr>
            <a:normAutofit/>
          </a:bodyPr>
          <a:lstStyle>
            <a:lvl1pPr marL="283464" indent="-283464">
              <a:spcBef>
                <a:spcPts val="1000"/>
              </a:spcBef>
              <a:buFont typeface="Arial" panose="020B0604020202020204" pitchFamily="34" charset="0"/>
              <a:buChar char="•"/>
              <a:defRPr sz="2000">
                <a:solidFill>
                  <a:schemeClr val="tx1"/>
                </a:solidFill>
                <a:latin typeface="+mn-lt"/>
              </a:defRPr>
            </a:lvl1pPr>
            <a:lvl2pPr marL="566928" indent="-283464">
              <a:spcBef>
                <a:spcPts val="1000"/>
              </a:spcBef>
              <a:buFont typeface="Arial" panose="020B0604020202020204" pitchFamily="34" charset="0"/>
              <a:buChar char="•"/>
              <a:defRPr sz="2000">
                <a:solidFill>
                  <a:schemeClr val="tx1"/>
                </a:solidFill>
                <a:latin typeface="+mn-lt"/>
              </a:defRPr>
            </a:lvl2pPr>
            <a:lvl3pPr marL="850392" indent="-283464">
              <a:spcBef>
                <a:spcPts val="1000"/>
              </a:spcBef>
              <a:buFont typeface="Arial" panose="020B0604020202020204" pitchFamily="34" charset="0"/>
              <a:buChar char="•"/>
              <a:defRPr sz="2000">
                <a:solidFill>
                  <a:schemeClr val="tx1"/>
                </a:solidFill>
                <a:latin typeface="+mn-lt"/>
              </a:defRPr>
            </a:lvl3pPr>
            <a:lvl4pPr marL="1133856" indent="-283464">
              <a:spcBef>
                <a:spcPts val="1000"/>
              </a:spcBef>
              <a:buFont typeface="Arial" panose="020B0604020202020204" pitchFamily="34" charset="0"/>
              <a:buChar char="•"/>
              <a:defRPr sz="2000">
                <a:solidFill>
                  <a:schemeClr val="tx1"/>
                </a:solidFill>
                <a:latin typeface="+mn-lt"/>
              </a:defRPr>
            </a:lvl4pPr>
            <a:lvl5pPr marL="1463040" indent="-283464">
              <a:spcBef>
                <a:spcPts val="1000"/>
              </a:spcBef>
              <a:buFont typeface="Arial" panose="020B0604020202020204" pitchFamily="34" charset="0"/>
              <a:buChar char="•"/>
              <a:defRPr sz="2000">
                <a:solidFill>
                  <a:schemeClr val="tx1"/>
                </a:solidFill>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469407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Chart ">
    <p:bg>
      <p:bgPr>
        <a:solidFill>
          <a:schemeClr val="accent2"/>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BA2A58C-57B7-834C-8F5C-3299322411B1}"/>
              </a:ext>
              <a:ext uri="{C183D7F6-B498-43B3-948B-1728B52AA6E4}">
                <adec:decorative xmlns:adec="http://schemas.microsoft.com/office/drawing/2017/decorative" val="1"/>
              </a:ext>
            </a:extLst>
          </p:cNvPr>
          <p:cNvGrpSpPr/>
          <p:nvPr/>
        </p:nvGrpSpPr>
        <p:grpSpPr>
          <a:xfrm rot="16200000">
            <a:off x="10772262" y="152641"/>
            <a:ext cx="1572380" cy="1267097"/>
            <a:chOff x="7413403" y="4976359"/>
            <a:chExt cx="2334986" cy="1881641"/>
          </a:xfrm>
        </p:grpSpPr>
        <p:sp>
          <p:nvSpPr>
            <p:cNvPr id="13" name="Freeform 12">
              <a:extLst>
                <a:ext uri="{FF2B5EF4-FFF2-40B4-BE49-F238E27FC236}">
                  <a16:creationId xmlns:a16="http://schemas.microsoft.com/office/drawing/2014/main" id="{801D8067-144A-FE48-AF1E-529B662DCAD3}"/>
                </a:ext>
              </a:extLst>
            </p:cNvPr>
            <p:cNvSpPr/>
            <p:nvPr/>
          </p:nvSpPr>
          <p:spPr>
            <a:xfrm rot="5400000" flipH="1" flipV="1">
              <a:off x="8223822"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4" name="Freeform 13">
              <a:extLst>
                <a:ext uri="{FF2B5EF4-FFF2-40B4-BE49-F238E27FC236}">
                  <a16:creationId xmlns:a16="http://schemas.microsoft.com/office/drawing/2014/main" id="{2ECA7D87-C78C-C140-AA28-C0FB20209045}"/>
                </a:ext>
              </a:extLst>
            </p:cNvPr>
            <p:cNvSpPr/>
            <p:nvPr/>
          </p:nvSpPr>
          <p:spPr>
            <a:xfrm rot="16200000" flipV="1">
              <a:off x="7056329" y="5333433"/>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3CD97974-B93C-4C96-B3F6-F69E3D6DE6CA}"/>
              </a:ext>
            </a:extLst>
          </p:cNvPr>
          <p:cNvSpPr>
            <a:spLocks noGrp="1"/>
          </p:cNvSpPr>
          <p:nvPr>
            <p:ph type="title" hasCustomPrompt="1"/>
          </p:nvPr>
        </p:nvSpPr>
        <p:spPr>
          <a:xfrm>
            <a:off x="1167492" y="136526"/>
            <a:ext cx="9779183" cy="1570038"/>
          </a:xfrm>
        </p:spPr>
        <p:txBody>
          <a:bodyPr anchor="b">
            <a:noAutofit/>
          </a:bodyPr>
          <a:lstStyle>
            <a:lvl1pPr>
              <a:defRPr sz="4200" b="1">
                <a:latin typeface="+mj-lt"/>
              </a:defRPr>
            </a:lvl1pPr>
          </a:lstStyle>
          <a:p>
            <a:r>
              <a:rPr lang="en-US" dirty="0"/>
              <a:t>Click to add title</a:t>
            </a:r>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hasCustomPrompt="1"/>
          </p:nvPr>
        </p:nvSpPr>
        <p:spPr>
          <a:xfrm>
            <a:off x="1167493" y="2084832"/>
            <a:ext cx="9779182" cy="3366813"/>
          </a:xfrm>
        </p:spPr>
        <p:txBody>
          <a:bodyPr>
            <a:noAutofit/>
          </a:bodyPr>
          <a:lstStyle>
            <a:lvl1pPr marL="0" indent="0">
              <a:buNone/>
              <a:defRPr>
                <a:latin typeface="+mn-lt"/>
              </a:defRPr>
            </a:lvl1pPr>
            <a:lvl2pPr marL="457200" indent="0">
              <a:buNone/>
              <a:defRPr>
                <a:latin typeface="+mn-lt"/>
              </a:defRPr>
            </a:lvl2pPr>
            <a:lvl3pPr marL="914400" indent="0">
              <a:buNone/>
              <a:defRPr>
                <a:latin typeface="+mn-lt"/>
              </a:defRPr>
            </a:lvl3pPr>
            <a:lvl4pPr marL="1371600" indent="0">
              <a:buNone/>
              <a:defRPr>
                <a:latin typeface="+mn-lt"/>
              </a:defRPr>
            </a:lvl4pPr>
            <a:lvl5pPr marL="1828800" indent="0">
              <a:buNone/>
              <a:defRPr>
                <a:latin typeface="+mn-lt"/>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3">
            <a:extLst>
              <a:ext uri="{FF2B5EF4-FFF2-40B4-BE49-F238E27FC236}">
                <a16:creationId xmlns:a16="http://schemas.microsoft.com/office/drawing/2014/main" id="{7536C149-3EFE-A94E-902D-57CED00B2C0F}"/>
              </a:ext>
            </a:extLst>
          </p:cNvPr>
          <p:cNvSpPr>
            <a:spLocks noGrp="1"/>
          </p:cNvSpPr>
          <p:nvPr>
            <p:ph type="dt" sz="half" idx="2"/>
          </p:nvPr>
        </p:nvSpPr>
        <p:spPr>
          <a:xfrm>
            <a:off x="381000" y="6356350"/>
            <a:ext cx="1701018" cy="365125"/>
          </a:xfrm>
          <a:prstGeom prst="rect">
            <a:avLst/>
          </a:prstGeom>
        </p:spPr>
        <p:txBody>
          <a:bodyPr vert="horz" lIns="91440" tIns="45720" rIns="91440" bIns="45720" rtlCol="0" anchor="ctr">
            <a:noAutofit/>
          </a:bodyPr>
          <a:lstStyle>
            <a:lvl1pPr algn="l">
              <a:defRPr sz="1200">
                <a:solidFill>
                  <a:schemeClr val="accent3"/>
                </a:solidFill>
                <a:latin typeface="+mn-lt"/>
              </a:defRPr>
            </a:lvl1pPr>
          </a:lstStyle>
          <a:p>
            <a:fld id="{11C0933E-5DDE-4CF8-922E-AE22D58C21EB}" type="datetimeFigureOut">
              <a:rPr lang="en-US" smtClean="0"/>
              <a:t>30-Dec-24</a:t>
            </a:fld>
            <a:endParaRPr lang="en-US"/>
          </a:p>
        </p:txBody>
      </p:sp>
      <p:sp>
        <p:nvSpPr>
          <p:cNvPr id="11" name="Footer Placeholder 4">
            <a:extLst>
              <a:ext uri="{FF2B5EF4-FFF2-40B4-BE49-F238E27FC236}">
                <a16:creationId xmlns:a16="http://schemas.microsoft.com/office/drawing/2014/main" id="{53CA1E78-F17D-F34D-9F81-0DBF44F378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accent3"/>
                </a:solidFill>
                <a:latin typeface="+mn-lt"/>
              </a:defRPr>
            </a:lvl1pPr>
          </a:lstStyle>
          <a:p>
            <a:endParaRPr lang="en-US"/>
          </a:p>
        </p:txBody>
      </p:sp>
      <p:sp>
        <p:nvSpPr>
          <p:cNvPr id="12" name="Slide Number Placeholder 5">
            <a:extLst>
              <a:ext uri="{FF2B5EF4-FFF2-40B4-BE49-F238E27FC236}">
                <a16:creationId xmlns:a16="http://schemas.microsoft.com/office/drawing/2014/main" id="{1FE54918-A625-F64F-A42E-A427E9B2D489}"/>
              </a:ext>
            </a:extLst>
          </p:cNvPr>
          <p:cNvSpPr>
            <a:spLocks noGrp="1"/>
          </p:cNvSpPr>
          <p:nvPr>
            <p:ph type="sldNum" sz="quarter" idx="4"/>
          </p:nvPr>
        </p:nvSpPr>
        <p:spPr>
          <a:xfrm>
            <a:off x="10153276" y="6356350"/>
            <a:ext cx="1657723" cy="365125"/>
          </a:xfrm>
          <a:prstGeom prst="rect">
            <a:avLst/>
          </a:prstGeom>
        </p:spPr>
        <p:txBody>
          <a:bodyPr vert="horz" lIns="91440" tIns="45720" rIns="91440" bIns="45720" rtlCol="0" anchor="ctr">
            <a:noAutofit/>
          </a:bodyPr>
          <a:lstStyle>
            <a:lvl1pPr algn="r">
              <a:defRPr sz="1200">
                <a:solidFill>
                  <a:schemeClr val="accent3"/>
                </a:solidFill>
                <a:latin typeface="+mn-lt"/>
              </a:defRPr>
            </a:lvl1pPr>
          </a:lstStyle>
          <a:p>
            <a:fld id="{CCA00D2B-224C-4F3F-91A8-EE450C0C460E}" type="slidenum">
              <a:rPr lang="en-US" smtClean="0"/>
              <a:t>‹#›</a:t>
            </a:fld>
            <a:endParaRPr lang="en-US"/>
          </a:p>
        </p:txBody>
      </p:sp>
    </p:spTree>
    <p:extLst>
      <p:ext uri="{BB962C8B-B14F-4D97-AF65-F5344CB8AC3E}">
        <p14:creationId xmlns:p14="http://schemas.microsoft.com/office/powerpoint/2010/main" val="32480985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End Slide">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78AD52EA-B01E-8D38-D87A-BF7EB5B58A82}"/>
              </a:ext>
              <a:ext uri="{C183D7F6-B498-43B3-948B-1728B52AA6E4}">
                <adec:decorative xmlns:adec="http://schemas.microsoft.com/office/drawing/2017/decorative" val="1"/>
              </a:ext>
            </a:extLst>
          </p:cNvPr>
          <p:cNvGrpSpPr/>
          <p:nvPr/>
        </p:nvGrpSpPr>
        <p:grpSpPr>
          <a:xfrm>
            <a:off x="0" y="-1"/>
            <a:ext cx="12192001" cy="6864796"/>
            <a:chOff x="0" y="-1"/>
            <a:chExt cx="12192001" cy="6864796"/>
          </a:xfrm>
        </p:grpSpPr>
        <p:sp>
          <p:nvSpPr>
            <p:cNvPr id="4" name="Rectangle 3">
              <a:extLst>
                <a:ext uri="{FF2B5EF4-FFF2-40B4-BE49-F238E27FC236}">
                  <a16:creationId xmlns:a16="http://schemas.microsoft.com/office/drawing/2014/main" id="{9AC79249-FDC0-364D-A734-AE1DE1605D28}"/>
                </a:ext>
              </a:extLst>
            </p:cNvPr>
            <p:cNvSpPr/>
            <p:nvPr/>
          </p:nvSpPr>
          <p:spPr>
            <a:xfrm>
              <a:off x="8264426" y="0"/>
              <a:ext cx="3927574"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a:extLst>
                <a:ext uri="{FF2B5EF4-FFF2-40B4-BE49-F238E27FC236}">
                  <a16:creationId xmlns:a16="http://schemas.microsoft.com/office/drawing/2014/main" id="{F15FBB50-09C8-B64E-AE57-67C5E70810CB}"/>
                </a:ext>
              </a:extLst>
            </p:cNvPr>
            <p:cNvGrpSpPr/>
            <p:nvPr/>
          </p:nvGrpSpPr>
          <p:grpSpPr>
            <a:xfrm>
              <a:off x="8264427" y="3685939"/>
              <a:ext cx="3927573" cy="3178856"/>
              <a:chOff x="9857014" y="13834"/>
              <a:chExt cx="2334986" cy="1881641"/>
            </a:xfrm>
          </p:grpSpPr>
          <p:sp>
            <p:nvSpPr>
              <p:cNvPr id="15" name="Freeform 14">
                <a:extLst>
                  <a:ext uri="{FF2B5EF4-FFF2-40B4-BE49-F238E27FC236}">
                    <a16:creationId xmlns:a16="http://schemas.microsoft.com/office/drawing/2014/main" id="{EFBF1E52-11FA-DC48-B7AD-75734232FFE8}"/>
                  </a:ext>
                </a:extLst>
              </p:cNvPr>
              <p:cNvSpPr/>
              <p:nvPr/>
            </p:nvSpPr>
            <p:spPr>
              <a:xfrm rot="5400000" flipH="1" flipV="1">
                <a:off x="10667433"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6" name="Freeform 15">
                <a:extLst>
                  <a:ext uri="{FF2B5EF4-FFF2-40B4-BE49-F238E27FC236}">
                    <a16:creationId xmlns:a16="http://schemas.microsoft.com/office/drawing/2014/main" id="{4850B620-49F5-3748-84AF-682555D52792}"/>
                  </a:ext>
                </a:extLst>
              </p:cNvPr>
              <p:cNvSpPr/>
              <p:nvPr/>
            </p:nvSpPr>
            <p:spPr>
              <a:xfrm rot="16200000" flipV="1">
                <a:off x="9499940" y="370908"/>
                <a:ext cx="1881641" cy="1167493"/>
              </a:xfrm>
              <a:custGeom>
                <a:avLst/>
                <a:gdLst>
                  <a:gd name="connsiteX0" fmla="*/ 1881641 w 1881641"/>
                  <a:gd name="connsiteY0" fmla="*/ 1167473 h 1167493"/>
                  <a:gd name="connsiteX1" fmla="*/ 1881641 w 1881641"/>
                  <a:gd name="connsiteY1" fmla="*/ 1167493 h 1167493"/>
                  <a:gd name="connsiteX2" fmla="*/ 1167493 w 1881641"/>
                  <a:gd name="connsiteY2" fmla="*/ 1167493 h 1167493"/>
                  <a:gd name="connsiteX3" fmla="*/ 0 w 1881641"/>
                  <a:gd name="connsiteY3" fmla="*/ 0 h 1167493"/>
                  <a:gd name="connsiteX4" fmla="*/ 714149 w 1881641"/>
                  <a:gd name="connsiteY4" fmla="*/ 0 h 1167493"/>
                  <a:gd name="connsiteX5" fmla="*/ 1875614 w 1881641"/>
                  <a:gd name="connsiteY5" fmla="*/ 1048124 h 1167493"/>
                  <a:gd name="connsiteX6" fmla="*/ 1881641 w 1881641"/>
                  <a:gd name="connsiteY6" fmla="*/ 1167473 h 1167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81641" h="1167493">
                    <a:moveTo>
                      <a:pt x="1881641" y="1167473"/>
                    </a:moveTo>
                    <a:lnTo>
                      <a:pt x="1881641" y="1167493"/>
                    </a:lnTo>
                    <a:lnTo>
                      <a:pt x="1167493" y="1167493"/>
                    </a:lnTo>
                    <a:cubicBezTo>
                      <a:pt x="522704" y="1167493"/>
                      <a:pt x="0" y="644789"/>
                      <a:pt x="0" y="0"/>
                    </a:cubicBezTo>
                    <a:lnTo>
                      <a:pt x="714149" y="0"/>
                    </a:lnTo>
                    <a:cubicBezTo>
                      <a:pt x="1318639" y="0"/>
                      <a:pt x="1815827" y="459408"/>
                      <a:pt x="1875614" y="1048124"/>
                    </a:cubicBezTo>
                    <a:lnTo>
                      <a:pt x="1881641" y="1167473"/>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2" name="Freeform 21">
              <a:extLst>
                <a:ext uri="{FF2B5EF4-FFF2-40B4-BE49-F238E27FC236}">
                  <a16:creationId xmlns:a16="http://schemas.microsoft.com/office/drawing/2014/main" id="{BC68F289-2744-2F48-893A-3F17911625C8}"/>
                </a:ext>
              </a:extLst>
            </p:cNvPr>
            <p:cNvSpPr/>
            <p:nvPr/>
          </p:nvSpPr>
          <p:spPr>
            <a:xfrm>
              <a:off x="0" y="-1"/>
              <a:ext cx="1167493" cy="1167493"/>
            </a:xfrm>
            <a:custGeom>
              <a:avLst/>
              <a:gdLst>
                <a:gd name="connsiteX0" fmla="*/ 0 w 862693"/>
                <a:gd name="connsiteY0" fmla="*/ 0 h 862693"/>
                <a:gd name="connsiteX1" fmla="*/ 862693 w 862693"/>
                <a:gd name="connsiteY1" fmla="*/ 0 h 862693"/>
                <a:gd name="connsiteX2" fmla="*/ 0 w 862693"/>
                <a:gd name="connsiteY2" fmla="*/ 862693 h 862693"/>
                <a:gd name="connsiteX3" fmla="*/ 0 w 862693"/>
                <a:gd name="connsiteY3" fmla="*/ 0 h 862693"/>
              </a:gdLst>
              <a:ahLst/>
              <a:cxnLst>
                <a:cxn ang="0">
                  <a:pos x="connsiteX0" y="connsiteY0"/>
                </a:cxn>
                <a:cxn ang="0">
                  <a:pos x="connsiteX1" y="connsiteY1"/>
                </a:cxn>
                <a:cxn ang="0">
                  <a:pos x="connsiteX2" y="connsiteY2"/>
                </a:cxn>
                <a:cxn ang="0">
                  <a:pos x="connsiteX3" y="connsiteY3"/>
                </a:cxn>
              </a:cxnLst>
              <a:rect l="l" t="t" r="r" b="b"/>
              <a:pathLst>
                <a:path w="862693" h="862693">
                  <a:moveTo>
                    <a:pt x="0" y="0"/>
                  </a:moveTo>
                  <a:lnTo>
                    <a:pt x="862693" y="0"/>
                  </a:lnTo>
                  <a:cubicBezTo>
                    <a:pt x="862693" y="476453"/>
                    <a:pt x="476452" y="862693"/>
                    <a:pt x="0" y="862693"/>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16">
              <a:extLst>
                <a:ext uri="{FF2B5EF4-FFF2-40B4-BE49-F238E27FC236}">
                  <a16:creationId xmlns:a16="http://schemas.microsoft.com/office/drawing/2014/main" id="{39563C76-BC00-DE47-88F5-C24D3CE3325A}"/>
                </a:ext>
              </a:extLst>
            </p:cNvPr>
            <p:cNvSpPr/>
            <p:nvPr/>
          </p:nvSpPr>
          <p:spPr>
            <a:xfrm>
              <a:off x="10228214" y="-1"/>
              <a:ext cx="1963787" cy="3178856"/>
            </a:xfrm>
            <a:custGeom>
              <a:avLst/>
              <a:gdLst>
                <a:gd name="connsiteX0" fmla="*/ 0 w 1963787"/>
                <a:gd name="connsiteY0" fmla="*/ 0 h 3178856"/>
                <a:gd name="connsiteX1" fmla="*/ 1963787 w 1963787"/>
                <a:gd name="connsiteY1" fmla="*/ 0 h 3178856"/>
                <a:gd name="connsiteX2" fmla="*/ 1963787 w 1963787"/>
                <a:gd name="connsiteY2" fmla="*/ 1967129 h 3178856"/>
                <a:gd name="connsiteX3" fmla="*/ 1963787 w 1963787"/>
                <a:gd name="connsiteY3" fmla="*/ 2349671 h 3178856"/>
                <a:gd name="connsiteX4" fmla="*/ 1963787 w 1963787"/>
                <a:gd name="connsiteY4" fmla="*/ 3178856 h 3178856"/>
                <a:gd name="connsiteX5" fmla="*/ 1963753 w 1963787"/>
                <a:gd name="connsiteY5" fmla="*/ 3178856 h 3178856"/>
                <a:gd name="connsiteX6" fmla="*/ 1763002 w 1963787"/>
                <a:gd name="connsiteY6" fmla="*/ 3168629 h 3178856"/>
                <a:gd name="connsiteX7" fmla="*/ 0 w 1963787"/>
                <a:gd name="connsiteY7" fmla="*/ 1197921 h 3178856"/>
                <a:gd name="connsiteX8" fmla="*/ 0 w 1963787"/>
                <a:gd name="connsiteY8" fmla="*/ 1039961 h 3178856"/>
                <a:gd name="connsiteX9" fmla="*/ 0 w 1963787"/>
                <a:gd name="connsiteY9" fmla="*/ 0 h 3178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63787" h="3178856">
                  <a:moveTo>
                    <a:pt x="0" y="0"/>
                  </a:moveTo>
                  <a:lnTo>
                    <a:pt x="1963787" y="0"/>
                  </a:lnTo>
                  <a:lnTo>
                    <a:pt x="1963787" y="1967129"/>
                  </a:lnTo>
                  <a:lnTo>
                    <a:pt x="1963787" y="2349671"/>
                  </a:lnTo>
                  <a:lnTo>
                    <a:pt x="1963787" y="3178856"/>
                  </a:lnTo>
                  <a:lnTo>
                    <a:pt x="1963753" y="3178856"/>
                  </a:lnTo>
                  <a:lnTo>
                    <a:pt x="1763002" y="3168629"/>
                  </a:lnTo>
                  <a:cubicBezTo>
                    <a:pt x="772749" y="3067186"/>
                    <a:pt x="0" y="2223585"/>
                    <a:pt x="0" y="1197921"/>
                  </a:cubicBezTo>
                  <a:lnTo>
                    <a:pt x="0" y="103996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494248F2-5264-4601-AA0B-6C092F77F2DD}"/>
              </a:ext>
            </a:extLst>
          </p:cNvPr>
          <p:cNvSpPr>
            <a:spLocks noGrp="1"/>
          </p:cNvSpPr>
          <p:nvPr>
            <p:ph type="ctrTitle" hasCustomPrompt="1"/>
          </p:nvPr>
        </p:nvSpPr>
        <p:spPr>
          <a:xfrm>
            <a:off x="1167494" y="252549"/>
            <a:ext cx="6220278" cy="3262811"/>
          </a:xfrm>
        </p:spPr>
        <p:txBody>
          <a:bodyPr anchor="b">
            <a:noAutofit/>
          </a:bodyPr>
          <a:lstStyle>
            <a:lvl1pPr algn="l">
              <a:defRPr sz="6000" b="1">
                <a:latin typeface="+mj-lt"/>
              </a:defRPr>
            </a:lvl1pPr>
          </a:lstStyle>
          <a:p>
            <a:r>
              <a:rPr lang="en-US" dirty="0"/>
              <a:t>Click to add title</a:t>
            </a:r>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hasCustomPrompt="1"/>
          </p:nvPr>
        </p:nvSpPr>
        <p:spPr>
          <a:xfrm>
            <a:off x="1167493" y="3685939"/>
            <a:ext cx="6220277" cy="2919512"/>
          </a:xfrm>
        </p:spPr>
        <p:txBody>
          <a:bodyPr anchor="t" anchorCtr="0">
            <a:normAutofit/>
          </a:bodyPr>
          <a:lstStyle>
            <a:lvl1pPr marL="0" indent="0" algn="l">
              <a:buNone/>
              <a:defRPr sz="28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spTree>
    <p:extLst>
      <p:ext uri="{BB962C8B-B14F-4D97-AF65-F5344CB8AC3E}">
        <p14:creationId xmlns:p14="http://schemas.microsoft.com/office/powerpoint/2010/main" val="9498651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ED77A09-15C2-4E47-948E-AACAFCA47D40}"/>
              </a:ext>
            </a:extLst>
          </p:cNvPr>
          <p:cNvSpPr>
            <a:spLocks noGrp="1"/>
          </p:cNvSpPr>
          <p:nvPr>
            <p:ph type="dt" sz="half" idx="2"/>
          </p:nvPr>
        </p:nvSpPr>
        <p:spPr>
          <a:xfrm>
            <a:off x="381000" y="6356350"/>
            <a:ext cx="2743200" cy="365125"/>
          </a:xfrm>
          <a:prstGeom prst="rect">
            <a:avLst/>
          </a:prstGeom>
        </p:spPr>
        <p:txBody>
          <a:bodyPr vert="horz" lIns="91440" tIns="45720" rIns="91440" bIns="45720" rtlCol="0" anchor="ctr">
            <a:noAutofit/>
          </a:bodyPr>
          <a:lstStyle>
            <a:lvl1pPr algn="l">
              <a:defRPr sz="1200">
                <a:solidFill>
                  <a:schemeClr val="tx2"/>
                </a:solidFill>
                <a:latin typeface="+mn-lt"/>
              </a:defRPr>
            </a:lvl1pPr>
          </a:lstStyle>
          <a:p>
            <a:fld id="{11C0933E-5DDE-4CF8-922E-AE22D58C21EB}" type="datetimeFigureOut">
              <a:rPr lang="en-US" smtClean="0"/>
              <a:t>30-Dec-24</a:t>
            </a:fld>
            <a:endParaRPr lang="en-US"/>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noAutofit/>
          </a:bodyPr>
          <a:lstStyle>
            <a:lvl1pPr algn="ctr">
              <a:defRPr sz="1200">
                <a:solidFill>
                  <a:schemeClr val="tx2"/>
                </a:solidFill>
                <a:latin typeface="+mn-lt"/>
              </a:defRPr>
            </a:lvl1pPr>
          </a:lstStyle>
          <a:p>
            <a:endParaRPr lang="en-US"/>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067800" y="6356350"/>
            <a:ext cx="2743200" cy="365125"/>
          </a:xfrm>
          <a:prstGeom prst="rect">
            <a:avLst/>
          </a:prstGeom>
        </p:spPr>
        <p:txBody>
          <a:bodyPr vert="horz" lIns="91440" tIns="45720" rIns="91440" bIns="45720" rtlCol="0" anchor="ctr">
            <a:noAutofit/>
          </a:bodyPr>
          <a:lstStyle>
            <a:lvl1pPr algn="r">
              <a:defRPr sz="1200">
                <a:solidFill>
                  <a:schemeClr val="tx2"/>
                </a:solidFill>
                <a:latin typeface="+mn-lt"/>
              </a:defRPr>
            </a:lvl1pPr>
          </a:lstStyle>
          <a:p>
            <a:fld id="{CCA00D2B-224C-4F3F-91A8-EE450C0C460E}" type="slidenum">
              <a:rPr lang="en-US" smtClean="0"/>
              <a:t>‹#›</a:t>
            </a:fld>
            <a:endParaRPr lang="en-US"/>
          </a:p>
        </p:txBody>
      </p:sp>
    </p:spTree>
    <p:extLst>
      <p:ext uri="{BB962C8B-B14F-4D97-AF65-F5344CB8AC3E}">
        <p14:creationId xmlns:p14="http://schemas.microsoft.com/office/powerpoint/2010/main" val="3907823827"/>
      </p:ext>
    </p:extLst>
  </p:cSld>
  <p:clrMap bg1="lt1" tx1="dk1" bg2="lt2" tx2="dk2" accent1="accent1" accent2="accent2" accent3="accent3" accent4="accent4" accent5="accent5" accent6="accent6" hlink="hlink" folHlink="folHlink"/>
  <p:sldLayoutIdLst>
    <p:sldLayoutId id="2147483811" r:id="rId1"/>
    <p:sldLayoutId id="2147483812" r:id="rId2"/>
    <p:sldLayoutId id="2147483813" r:id="rId3"/>
    <p:sldLayoutId id="2147483814" r:id="rId4"/>
    <p:sldLayoutId id="2147483815" r:id="rId5"/>
    <p:sldLayoutId id="2147483816" r:id="rId6"/>
    <p:sldLayoutId id="2147483817" r:id="rId7"/>
    <p:sldLayoutId id="2147483818" r:id="rId8"/>
    <p:sldLayoutId id="2147483819" r:id="rId9"/>
    <p:sldLayoutId id="2147483820" r:id="rId10"/>
    <p:sldLayoutId id="2147483821" r:id="rId11"/>
    <p:sldLayoutId id="2147483822" r:id="rId12"/>
    <p:sldLayoutId id="2147483823" r:id="rId13"/>
  </p:sldLayoutIdLst>
  <p:txStyles>
    <p:titleStyle>
      <a:lvl1pPr algn="l" defTabSz="914400" rtl="0" eaLnBrk="1" latinLnBrk="0" hangingPunct="1">
        <a:lnSpc>
          <a:spcPct val="8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A4A3A4"/>
          </p15:clr>
        </p15:guide>
        <p15:guide id="2" pos="3840">
          <p15:clr>
            <a:srgbClr val="A4A3A4"/>
          </p15:clr>
        </p15:guide>
        <p15:guide id="3" pos="240">
          <p15:clr>
            <a:srgbClr val="547EBF"/>
          </p15:clr>
        </p15:guide>
        <p15:guide id="4" orient="horz" pos="240">
          <p15:clr>
            <a:srgbClr val="547EBF"/>
          </p15:clr>
        </p15:guide>
        <p15:guide id="5" pos="7440">
          <p15:clr>
            <a:srgbClr val="547EBF"/>
          </p15:clr>
        </p15:guide>
        <p15:guide id="6" orient="horz" pos="4080">
          <p15:clr>
            <a:srgbClr val="547EBF"/>
          </p15:clr>
        </p15:guide>
        <p15:guide id="7" pos="3960">
          <p15:clr>
            <a:srgbClr val="547EBF"/>
          </p15:clr>
        </p15:guide>
        <p15:guide id="8" pos="3720">
          <p15:clr>
            <a:srgbClr val="547EBF"/>
          </p15:clr>
        </p15:guide>
        <p15:guide id="9" pos="2112">
          <p15:clr>
            <a:srgbClr val="547EBF"/>
          </p15:clr>
        </p15:guide>
        <p15:guide id="10" pos="1848">
          <p15:clr>
            <a:srgbClr val="547EBF"/>
          </p15:clr>
        </p15:guide>
        <p15:guide id="11" pos="5568">
          <p15:clr>
            <a:srgbClr val="547EBF"/>
          </p15:clr>
        </p15:guide>
        <p15:guide id="12" pos="5832">
          <p15:clr>
            <a:srgbClr val="547EBF"/>
          </p15:clr>
        </p15:guide>
        <p15:guide id="13" pos="4968">
          <p15:clr>
            <a:srgbClr val="9FCC3B"/>
          </p15:clr>
        </p15:guide>
        <p15:guide id="14" pos="5208">
          <p15:clr>
            <a:srgbClr val="9FCC3B"/>
          </p15:clr>
        </p15:guide>
        <p15:guide id="15" pos="2712">
          <p15:clr>
            <a:srgbClr val="9FCC3B"/>
          </p15:clr>
        </p15:guide>
        <p15:guide id="16" pos="2472">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DAD8458-B99E-4776-8D66-8C6F186873DA}"/>
              </a:ext>
            </a:extLst>
          </p:cNvPr>
          <p:cNvSpPr/>
          <p:nvPr/>
        </p:nvSpPr>
        <p:spPr>
          <a:xfrm>
            <a:off x="1248103" y="2897621"/>
            <a:ext cx="9695793" cy="1481175"/>
          </a:xfrm>
          <a:prstGeom prst="rect">
            <a:avLst/>
          </a:prstGeom>
        </p:spPr>
        <p:txBody>
          <a:bodyPr wrap="square">
            <a:spAutoFit/>
          </a:bodyPr>
          <a:lstStyle/>
          <a:p>
            <a:pPr algn="ctr">
              <a:lnSpc>
                <a:spcPct val="150000"/>
              </a:lnSpc>
              <a:spcAft>
                <a:spcPts val="800"/>
              </a:spcAft>
            </a:pPr>
            <a:r>
              <a:rPr lang="en-US" sz="3200" b="1" dirty="0">
                <a:latin typeface="Times New Roman" panose="02020603050405020304" pitchFamily="18" charset="0"/>
                <a:ea typeface="Calibri" panose="020F0502020204030204" pitchFamily="34" charset="0"/>
              </a:rPr>
              <a:t>HUMAN RIGHTS AND GLOBAL JUSTICE-CHALLENGES AND SOLUTIONS</a:t>
            </a:r>
            <a:endParaRPr lang="en-US" sz="3200" b="1"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407279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86E0349-160D-46FB-A004-D5FAEC6C4520}"/>
              </a:ext>
            </a:extLst>
          </p:cNvPr>
          <p:cNvSpPr/>
          <p:nvPr/>
        </p:nvSpPr>
        <p:spPr>
          <a:xfrm>
            <a:off x="388883" y="181654"/>
            <a:ext cx="11414234"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INTRODUCTION</a:t>
            </a:r>
            <a:endParaRPr lang="en-US" sz="36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Rectangle 4">
            <a:extLst>
              <a:ext uri="{FF2B5EF4-FFF2-40B4-BE49-F238E27FC236}">
                <a16:creationId xmlns:a16="http://schemas.microsoft.com/office/drawing/2014/main" id="{6A930FAE-CB07-4F47-95CB-1373B87E89D5}"/>
              </a:ext>
            </a:extLst>
          </p:cNvPr>
          <p:cNvSpPr/>
          <p:nvPr/>
        </p:nvSpPr>
        <p:spPr>
          <a:xfrm>
            <a:off x="388883" y="1101735"/>
            <a:ext cx="11246069" cy="54440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ea typeface="Calibri" panose="020F0502020204030204" pitchFamily="34" charset="0"/>
                <a:cs typeface="Times New Roman" panose="02020603050405020304" pitchFamily="18" charset="0"/>
              </a:rPr>
              <a:t>Human rights and international justice constitute the very conceptual foundation in which the universal pursuit of equality, dignity, and justice for all human beings cuts across and disregards lines of nationality, ethnicity, or any form of social standing.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These rights include civil, political, economic, social, and cultural rights which guarantee people the right to live with dignity, take part in society, and be provided with resources needed.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Global justice is not separable from human rights in a world where interaction increases each day. Since laying the foundation for a more equal and just international order requires the protection of human rights, it is central to the pursuit of global justice, despite the many obstacles this comes with.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This is because of the convergence of social, cultural, political, and economic issues that conspire to impede the application of human rights globally in a fair and equitable manner.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Despite these barriers, there are still viable approaches toward advancing global justice and strengthening human rights protection. Such solutions require a multi-pronged approach involving enhanced lobbying through civil society movements, corporate responsibility, global governance reforms, and greater international cooperation. </a:t>
            </a:r>
          </a:p>
        </p:txBody>
      </p:sp>
    </p:spTree>
    <p:extLst>
      <p:ext uri="{BB962C8B-B14F-4D97-AF65-F5344CB8AC3E}">
        <p14:creationId xmlns:p14="http://schemas.microsoft.com/office/powerpoint/2010/main" val="35393244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B2F092B-C128-44F3-BDE8-1963A7123ABD}"/>
              </a:ext>
            </a:extLst>
          </p:cNvPr>
          <p:cNvSpPr/>
          <p:nvPr/>
        </p:nvSpPr>
        <p:spPr>
          <a:xfrm>
            <a:off x="396765" y="1442545"/>
            <a:ext cx="11398469" cy="916982"/>
          </a:xfrm>
          <a:prstGeom prst="rect">
            <a:avLst/>
          </a:prstGeom>
        </p:spPr>
        <p:txBody>
          <a:bodyPr wrap="square">
            <a:spAutoFit/>
          </a:bodyPr>
          <a:lstStyle/>
          <a:p>
            <a:pPr algn="ctr">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OBJECTIVES OF THE STUDY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5F2D3BC5-475D-4589-BDC0-65685E194A8D}"/>
              </a:ext>
            </a:extLst>
          </p:cNvPr>
          <p:cNvSpPr/>
          <p:nvPr/>
        </p:nvSpPr>
        <p:spPr>
          <a:xfrm>
            <a:off x="804042" y="2626809"/>
            <a:ext cx="10218681" cy="1289071"/>
          </a:xfrm>
          <a:prstGeom prst="rect">
            <a:avLst/>
          </a:prstGeom>
        </p:spPr>
        <p:txBody>
          <a:bodyPr wrap="square">
            <a:spAutoFit/>
          </a:bodyPr>
          <a:lstStyle/>
          <a:p>
            <a:pPr marL="342900" marR="0" lvl="0" indent="-342900" algn="just">
              <a:lnSpc>
                <a:spcPct val="150000"/>
              </a:lnSpc>
              <a:spcBef>
                <a:spcPts val="0"/>
              </a:spcBef>
              <a:spcAft>
                <a:spcPts val="0"/>
              </a:spcAft>
              <a:buFont typeface="Symbol" panose="05050102010706020507" pitchFamily="18" charset="2"/>
              <a:buChar char=""/>
            </a:pPr>
            <a:r>
              <a:rPr lang="en-US" dirty="0">
                <a:latin typeface="Times New Roman" panose="02020603050405020304" pitchFamily="18" charset="0"/>
                <a:ea typeface="Calibri" panose="020F0502020204030204" pitchFamily="34" charset="0"/>
                <a:cs typeface="Mangal" panose="02040503050203030202" pitchFamily="18" charset="0"/>
              </a:rPr>
              <a:t>To investigate the connection between global justice and human rights.</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US" dirty="0">
                <a:latin typeface="Times New Roman" panose="02020603050405020304" pitchFamily="18" charset="0"/>
                <a:ea typeface="Calibri" panose="020F0502020204030204" pitchFamily="34" charset="0"/>
                <a:cs typeface="Mangal" panose="02040503050203030202" pitchFamily="18" charset="0"/>
              </a:rPr>
              <a:t>To determine what obstacles, stand in the way of attaining fair global justice.</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800"/>
              </a:spcAft>
              <a:buFont typeface="Symbol" panose="05050102010706020507" pitchFamily="18" charset="2"/>
              <a:buChar char=""/>
            </a:pPr>
            <a:r>
              <a:rPr lang="en-US" dirty="0">
                <a:latin typeface="Times New Roman" panose="02020603050405020304" pitchFamily="18" charset="0"/>
                <a:ea typeface="Calibri" panose="020F0502020204030204" pitchFamily="34" charset="0"/>
              </a:rPr>
              <a:t>To make suggestions for ways to remedy abuses of human rights and advance equity.</a:t>
            </a:r>
          </a:p>
        </p:txBody>
      </p:sp>
    </p:spTree>
    <p:extLst>
      <p:ext uri="{BB962C8B-B14F-4D97-AF65-F5344CB8AC3E}">
        <p14:creationId xmlns:p14="http://schemas.microsoft.com/office/powerpoint/2010/main" val="3048814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53997B6-84EC-44CB-9355-F439B0D61F2A}"/>
              </a:ext>
            </a:extLst>
          </p:cNvPr>
          <p:cNvSpPr/>
          <p:nvPr/>
        </p:nvSpPr>
        <p:spPr>
          <a:xfrm>
            <a:off x="394139" y="524269"/>
            <a:ext cx="11277600"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LITERATURE REVIEW</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6DD1BC41-FD27-4C1C-82B7-E17ED5AA6794}"/>
              </a:ext>
            </a:extLst>
          </p:cNvPr>
          <p:cNvSpPr/>
          <p:nvPr/>
        </p:nvSpPr>
        <p:spPr>
          <a:xfrm>
            <a:off x="394138" y="1672358"/>
            <a:ext cx="11067393" cy="4202882"/>
          </a:xfrm>
          <a:prstGeom prst="rect">
            <a:avLst/>
          </a:prstGeom>
        </p:spPr>
        <p:txBody>
          <a:bodyPr wrap="square">
            <a:spAutoFit/>
          </a:bodyPr>
          <a:lstStyle/>
          <a:p>
            <a:pPr marL="285750" indent="-285750" algn="just">
              <a:lnSpc>
                <a:spcPct val="150000"/>
              </a:lnSpc>
              <a:buFont typeface="Wingdings" panose="05000000000000000000" pitchFamily="2" charset="2"/>
              <a:buChar char="q"/>
            </a:pPr>
            <a:r>
              <a:rPr lang="en-US" b="1" dirty="0">
                <a:latin typeface="Times New Roman" panose="02020603050405020304" pitchFamily="18" charset="0"/>
                <a:ea typeface="Calibri" panose="020F0502020204030204" pitchFamily="34" charset="0"/>
                <a:cs typeface="Times New Roman" panose="02020603050405020304" pitchFamily="18" charset="0"/>
              </a:rPr>
              <a:t>Van Ho, T. (2020)</a:t>
            </a:r>
            <a:r>
              <a:rPr lang="en-US" dirty="0">
                <a:latin typeface="Times New Roman" panose="02020603050405020304" pitchFamily="18" charset="0"/>
                <a:ea typeface="Calibri" panose="020F0502020204030204" pitchFamily="34" charset="0"/>
                <a:cs typeface="Times New Roman" panose="02020603050405020304" pitchFamily="18" charset="0"/>
              </a:rPr>
              <a:t> looked into corporate responsibility to respect human rights in "complex environments, as defined by itself," where it identified cases of gross violation of human rights ("IHRL" and "IHL" respectively), as well as serious breaches of international humanitarian law ("IHL"). The United Nations Guiding Principles on Business and Human Rights are widely referred to as the "UNGPs" or the "Guiding Principles." </a:t>
            </a:r>
            <a:r>
              <a:rPr lang="en-US" dirty="0">
                <a:latin typeface="Times New Roman" panose="02020603050405020304" pitchFamily="18" charset="0"/>
                <a:cs typeface="Times New Roman" panose="02020603050405020304" pitchFamily="18" charset="0"/>
              </a:rPr>
              <a:t>It is indeed the authoritative framework on the subject of business and human rights, known as "BHR." The company is responsible for protecting the rights of everyone involved, in all aspects. </a:t>
            </a:r>
          </a:p>
          <a:p>
            <a:pPr marL="285750" indent="-285750" algn="just">
              <a:lnSpc>
                <a:spcPct val="150000"/>
              </a:lnSpc>
              <a:buFont typeface="Wingdings" panose="05000000000000000000" pitchFamily="2" charset="2"/>
              <a:buChar char="q"/>
            </a:pPr>
            <a:r>
              <a:rPr lang="en-US" b="1" dirty="0" err="1">
                <a:latin typeface="Times New Roman" panose="02020603050405020304" pitchFamily="18" charset="0"/>
                <a:cs typeface="Times New Roman" panose="02020603050405020304" pitchFamily="18" charset="0"/>
              </a:rPr>
              <a:t>Kanwel</a:t>
            </a:r>
            <a:r>
              <a:rPr lang="en-US" b="1" dirty="0">
                <a:latin typeface="Times New Roman" panose="02020603050405020304" pitchFamily="18" charset="0"/>
                <a:cs typeface="Times New Roman" panose="02020603050405020304" pitchFamily="18" charset="0"/>
              </a:rPr>
              <a:t>, S., Khan, M. I., &amp; Asghar, U. 2024)</a:t>
            </a:r>
            <a:r>
              <a:rPr lang="en-US" dirty="0">
                <a:latin typeface="Times New Roman" panose="02020603050405020304" pitchFamily="18" charset="0"/>
                <a:cs typeface="Times New Roman" panose="02020603050405020304" pitchFamily="18" charset="0"/>
              </a:rPr>
              <a:t> simplified the problems faced and gave their solutions, in the extensive interaction of criminal justice with human rights. Human rights are cornerstones of democracy which is necessary for equity and justice in criminal justice. However, several factors acted as hindrances to the practice. They included prejudice, inhuman conditions in prisons, the misconduct of the police and pretrial custody misuse. </a:t>
            </a:r>
          </a:p>
        </p:txBody>
      </p:sp>
    </p:spTree>
    <p:extLst>
      <p:ext uri="{BB962C8B-B14F-4D97-AF65-F5344CB8AC3E}">
        <p14:creationId xmlns:p14="http://schemas.microsoft.com/office/powerpoint/2010/main" val="851949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579D2DE-81E2-4FF6-A6CC-1E39F0499412}"/>
              </a:ext>
            </a:extLst>
          </p:cNvPr>
          <p:cNvSpPr/>
          <p:nvPr/>
        </p:nvSpPr>
        <p:spPr>
          <a:xfrm>
            <a:off x="409902" y="914722"/>
            <a:ext cx="11098925" cy="5028556"/>
          </a:xfrm>
          <a:prstGeom prst="rect">
            <a:avLst/>
          </a:prstGeom>
        </p:spPr>
        <p:txBody>
          <a:bodyPr wrap="square">
            <a:spAutoFit/>
          </a:bodyPr>
          <a:lstStyle/>
          <a:p>
            <a:pPr marL="285750" indent="-285750" algn="just">
              <a:lnSpc>
                <a:spcPct val="150000"/>
              </a:lnSpc>
              <a:buFont typeface="Wingdings" panose="05000000000000000000" pitchFamily="2" charset="2"/>
              <a:buChar char="q"/>
            </a:pPr>
            <a:r>
              <a:rPr lang="en-US" b="1" dirty="0" err="1">
                <a:latin typeface="Times New Roman" panose="02020603050405020304" pitchFamily="18" charset="0"/>
                <a:ea typeface="Calibri" panose="020F0502020204030204" pitchFamily="34" charset="0"/>
                <a:cs typeface="Times New Roman" panose="02020603050405020304" pitchFamily="18" charset="0"/>
              </a:rPr>
              <a:t>Mikalsen</a:t>
            </a:r>
            <a:r>
              <a:rPr lang="en-US" b="1" dirty="0">
                <a:latin typeface="Times New Roman" panose="02020603050405020304" pitchFamily="18" charset="0"/>
                <a:ea typeface="Calibri" panose="020F0502020204030204" pitchFamily="34" charset="0"/>
                <a:cs typeface="Times New Roman" panose="02020603050405020304" pitchFamily="18" charset="0"/>
              </a:rPr>
              <a:t>, K. (2017)</a:t>
            </a:r>
            <a:r>
              <a:rPr lang="en-US" dirty="0">
                <a:latin typeface="Times New Roman" panose="02020603050405020304" pitchFamily="18" charset="0"/>
                <a:ea typeface="Calibri" panose="020F0502020204030204" pitchFamily="34" charset="0"/>
                <a:cs typeface="Times New Roman" panose="02020603050405020304" pitchFamily="18" charset="0"/>
              </a:rPr>
              <a:t> talked about the role of state sovereignty in a just international system. Two competing ideas of international political justice—justice as impartiality and justice as non-domination—are the starting point. The former advocates an intergovernmental system of states with equal sovereignty, while the latter supports supranationalism and downplays the idea of equal sovereignty by substituting it with fundamental human rights. Because of their relative weaknesses, the sovereignty ideal of justice as non-domination remained exposed to forceful lines of counterarguments drawn upon by justice as impartiality. </a:t>
            </a:r>
          </a:p>
          <a:p>
            <a:pPr marL="285750" indent="-285750" algn="just">
              <a:lnSpc>
                <a:spcPct val="150000"/>
              </a:lnSpc>
              <a:buFont typeface="Wingdings" panose="05000000000000000000" pitchFamily="2" charset="2"/>
              <a:buChar char="q"/>
            </a:pPr>
            <a:r>
              <a:rPr lang="en-US" b="1" dirty="0" err="1">
                <a:latin typeface="Times New Roman" panose="02020603050405020304" pitchFamily="18" charset="0"/>
                <a:cs typeface="Times New Roman" panose="02020603050405020304" pitchFamily="18" charset="0"/>
              </a:rPr>
              <a:t>Atapattu</a:t>
            </a:r>
            <a:r>
              <a:rPr lang="en-US" b="1" dirty="0">
                <a:latin typeface="Times New Roman" panose="02020603050405020304" pitchFamily="18" charset="0"/>
                <a:cs typeface="Times New Roman" panose="02020603050405020304" pitchFamily="18" charset="0"/>
              </a:rPr>
              <a:t>, S. (2015)</a:t>
            </a:r>
            <a:r>
              <a:rPr lang="en-US" dirty="0">
                <a:latin typeface="Times New Roman" panose="02020603050405020304" pitchFamily="18" charset="0"/>
                <a:cs typeface="Times New Roman" panose="02020603050405020304" pitchFamily="18" charset="0"/>
              </a:rPr>
              <a:t> conducted an in-depth analysis of the human rights and climate change connection. This study encompasses the theoretical framework that governs human rights and the environment, the jurisprudential bases of human rights and the environment, and different approaches towards this, such as benchmarks, under which human rights approaches to climate change are discussed. In addition to reviewing the implications of international environmental law principles on human rights under the climate change regime, the study looked at how the framework of human rights may be applied to mitigation, adaptation, and adjudication.</a:t>
            </a:r>
          </a:p>
        </p:txBody>
      </p:sp>
    </p:spTree>
    <p:extLst>
      <p:ext uri="{BB962C8B-B14F-4D97-AF65-F5344CB8AC3E}">
        <p14:creationId xmlns:p14="http://schemas.microsoft.com/office/powerpoint/2010/main" val="12916868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5D3396-E67D-49A4-8CBF-CEA4ED636A64}"/>
              </a:ext>
            </a:extLst>
          </p:cNvPr>
          <p:cNvSpPr/>
          <p:nvPr/>
        </p:nvSpPr>
        <p:spPr>
          <a:xfrm>
            <a:off x="362606" y="199057"/>
            <a:ext cx="11335407" cy="752065"/>
          </a:xfrm>
          <a:prstGeom prst="rect">
            <a:avLst/>
          </a:prstGeom>
        </p:spPr>
        <p:txBody>
          <a:bodyPr wrap="square">
            <a:spAutoFit/>
          </a:bodyPr>
          <a:lstStyle/>
          <a:p>
            <a:pPr marR="0" lvl="0" algn="ctr">
              <a:lnSpc>
                <a:spcPct val="150000"/>
              </a:lnSpc>
              <a:spcBef>
                <a:spcPts val="0"/>
              </a:spcBef>
              <a:spcAft>
                <a:spcPts val="800"/>
              </a:spcAft>
            </a:pPr>
            <a:r>
              <a:rPr lang="en-US" sz="3200" b="1" dirty="0">
                <a:latin typeface="Times New Roman" panose="02020603050405020304" pitchFamily="18" charset="0"/>
                <a:ea typeface="Calibri" panose="020F0502020204030204" pitchFamily="34" charset="0"/>
                <a:cs typeface="Mangal" panose="02040503050203030202" pitchFamily="18" charset="0"/>
              </a:rPr>
              <a:t>DEFINING HUMAN RIGHTS AND GLOBAL JUSTICE</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C2EF30F6-53F1-41B8-81E8-ED4E4129340A}"/>
              </a:ext>
            </a:extLst>
          </p:cNvPr>
          <p:cNvSpPr/>
          <p:nvPr/>
        </p:nvSpPr>
        <p:spPr>
          <a:xfrm>
            <a:off x="362605" y="978265"/>
            <a:ext cx="11114691" cy="2843342"/>
          </a:xfrm>
          <a:prstGeom prst="rect">
            <a:avLst/>
          </a:prstGeom>
        </p:spPr>
        <p:txBody>
          <a:bodyPr wrap="square">
            <a:spAutoFit/>
          </a:bodyPr>
          <a:lstStyle/>
          <a:p>
            <a:pPr marL="742950" marR="0" lvl="1" indent="-285750" algn="just">
              <a:lnSpc>
                <a:spcPct val="150000"/>
              </a:lnSpc>
              <a:spcBef>
                <a:spcPts val="0"/>
              </a:spcBef>
              <a:spcAft>
                <a:spcPts val="800"/>
              </a:spcAft>
              <a:buFont typeface="Wingdings" panose="05000000000000000000" pitchFamily="2" charset="2"/>
              <a:buChar char="v"/>
            </a:pPr>
            <a:r>
              <a:rPr lang="en-US" b="1" dirty="0">
                <a:latin typeface="Times New Roman" panose="02020603050405020304" pitchFamily="18" charset="0"/>
                <a:ea typeface="Calibri" panose="020F0502020204030204" pitchFamily="34" charset="0"/>
                <a:cs typeface="Times New Roman" panose="02020603050405020304" pitchFamily="18" charset="0"/>
              </a:rPr>
              <a:t>Human Rights</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Everyone, irrespective of nationality, ethnic group, or any such status, must have universal rights and basic freedoms to hold such status for dignity, liberty, and justice. Rights come in two main groups: civil and political on the one hand and economic, social, and cultural on the other.</a:t>
            </a:r>
          </a:p>
          <a:p>
            <a:pPr marL="342900" marR="0" lvl="0" indent="-342900" algn="just">
              <a:lnSpc>
                <a:spcPct val="150000"/>
              </a:lnSpc>
              <a:spcBef>
                <a:spcPts val="0"/>
              </a:spcBef>
              <a:spcAft>
                <a:spcPts val="800"/>
              </a:spcAft>
              <a:buFont typeface="Symbol" panose="05050102010706020507" pitchFamily="18" charset="2"/>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Civil and Political Rights</a:t>
            </a:r>
          </a:p>
          <a:p>
            <a:pPr marL="342900" marR="0" lvl="0" indent="-342900" algn="just">
              <a:lnSpc>
                <a:spcPct val="150000"/>
              </a:lnSpc>
              <a:spcBef>
                <a:spcPts val="0"/>
              </a:spcBef>
              <a:spcAft>
                <a:spcPts val="800"/>
              </a:spcAft>
              <a:buFont typeface="Symbol" panose="05050102010706020507" pitchFamily="18" charset="2"/>
              <a:buChar char=""/>
            </a:pPr>
            <a:r>
              <a:rPr lang="en-US" b="1" dirty="0">
                <a:latin typeface="Times New Roman" panose="02020603050405020304" pitchFamily="18" charset="0"/>
                <a:ea typeface="Calibri" panose="020F0502020204030204" pitchFamily="34" charset="0"/>
                <a:cs typeface="Times New Roman" panose="02020603050405020304" pitchFamily="18" charset="0"/>
              </a:rPr>
              <a:t>Economic, Social, and Cultural Rights</a:t>
            </a:r>
          </a:p>
        </p:txBody>
      </p:sp>
      <p:graphicFrame>
        <p:nvGraphicFramePr>
          <p:cNvPr id="4" name="Chart 3">
            <a:extLst>
              <a:ext uri="{FF2B5EF4-FFF2-40B4-BE49-F238E27FC236}">
                <a16:creationId xmlns:a16="http://schemas.microsoft.com/office/drawing/2014/main" id="{146391C7-064C-43D9-8765-F8BA0B18C80B}"/>
              </a:ext>
            </a:extLst>
          </p:cNvPr>
          <p:cNvGraphicFramePr/>
          <p:nvPr>
            <p:extLst>
              <p:ext uri="{D42A27DB-BD31-4B8C-83A1-F6EECF244321}">
                <p14:modId xmlns:p14="http://schemas.microsoft.com/office/powerpoint/2010/main" val="3789184333"/>
              </p:ext>
            </p:extLst>
          </p:nvPr>
        </p:nvGraphicFramePr>
        <p:xfrm>
          <a:off x="4965974" y="2371436"/>
          <a:ext cx="5381625" cy="3276600"/>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a:extLst>
              <a:ext uri="{FF2B5EF4-FFF2-40B4-BE49-F238E27FC236}">
                <a16:creationId xmlns:a16="http://schemas.microsoft.com/office/drawing/2014/main" id="{327E936A-B18B-4A66-B10B-AFBDCE16391A}"/>
              </a:ext>
            </a:extLst>
          </p:cNvPr>
          <p:cNvSpPr/>
          <p:nvPr/>
        </p:nvSpPr>
        <p:spPr>
          <a:xfrm>
            <a:off x="2199672" y="5648036"/>
            <a:ext cx="5532604"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1:</a:t>
            </a:r>
            <a:r>
              <a:rPr lang="en-US" dirty="0">
                <a:latin typeface="Times New Roman" panose="02020603050405020304" pitchFamily="18" charset="0"/>
                <a:ea typeface="Calibri" panose="020F0502020204030204" pitchFamily="34" charset="0"/>
                <a:cs typeface="Mangal" panose="02040503050203030202" pitchFamily="18" charset="0"/>
              </a:rPr>
              <a:t> Human Rights Grants: What Do They Support?</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136881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0DCAC19-4557-4D31-80CD-C99C085BBD1E}"/>
              </a:ext>
            </a:extLst>
          </p:cNvPr>
          <p:cNvSpPr/>
          <p:nvPr/>
        </p:nvSpPr>
        <p:spPr>
          <a:xfrm>
            <a:off x="236482" y="113943"/>
            <a:ext cx="11319642" cy="3053656"/>
          </a:xfrm>
          <a:prstGeom prst="rect">
            <a:avLst/>
          </a:prstGeom>
        </p:spPr>
        <p:txBody>
          <a:bodyPr wrap="square">
            <a:spAutoFit/>
          </a:bodyPr>
          <a:lstStyle/>
          <a:p>
            <a:pPr marL="742950" marR="0" lvl="1" indent="-285750" algn="just">
              <a:lnSpc>
                <a:spcPct val="150000"/>
              </a:lnSpc>
              <a:spcBef>
                <a:spcPts val="0"/>
              </a:spcBef>
              <a:spcAft>
                <a:spcPts val="800"/>
              </a:spcAft>
              <a:buFont typeface="Wingdings" panose="05000000000000000000" pitchFamily="2" charset="2"/>
              <a:buChar char="v"/>
            </a:pPr>
            <a:r>
              <a:rPr lang="en-US" b="1" dirty="0">
                <a:latin typeface="Times New Roman" panose="02020603050405020304" pitchFamily="18" charset="0"/>
                <a:ea typeface="Calibri" panose="020F0502020204030204" pitchFamily="34" charset="0"/>
                <a:cs typeface="Times New Roman" panose="02020603050405020304" pitchFamily="18" charset="0"/>
              </a:rPr>
              <a:t>Global Justice</a:t>
            </a:r>
            <a:endParaRPr lang="en-US"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The main aim of the notion of global justice is the worldwide scale of fairness in resource and opportunity allocation and safeguard provisions. It aims to address inequalities and disparities within and between countries. International cooperation is thus key to solving issues like poverty, environmental degradation, and human rights abuses, promoting economic equality, and giving moral treatment to everyone all over the world. The table is easily interpreted in terms of progress or failures with regard to upholding principles of global justice; in this case, based on the percentage of states which have progressed or declined in ensuring these rights within the population.</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a:extLst>
              <a:ext uri="{FF2B5EF4-FFF2-40B4-BE49-F238E27FC236}">
                <a16:creationId xmlns:a16="http://schemas.microsoft.com/office/drawing/2014/main" id="{9843D096-7F59-43F2-B820-CAAB80F3E8AA}"/>
              </a:ext>
            </a:extLst>
          </p:cNvPr>
          <p:cNvSpPr/>
          <p:nvPr/>
        </p:nvSpPr>
        <p:spPr>
          <a:xfrm>
            <a:off x="3240692" y="3259807"/>
            <a:ext cx="4607030"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Table 1: </a:t>
            </a:r>
            <a:r>
              <a:rPr lang="en-US" dirty="0">
                <a:latin typeface="Times New Roman" panose="02020603050405020304" pitchFamily="18" charset="0"/>
                <a:ea typeface="Calibri" panose="020F0502020204030204" pitchFamily="34" charset="0"/>
                <a:cs typeface="Mangal" panose="02040503050203030202" pitchFamily="18" charset="0"/>
              </a:rPr>
              <a:t>Global Justice in Rights and Freedoms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4" name="Table 3">
            <a:extLst>
              <a:ext uri="{FF2B5EF4-FFF2-40B4-BE49-F238E27FC236}">
                <a16:creationId xmlns:a16="http://schemas.microsoft.com/office/drawing/2014/main" id="{4D4E2F68-DE88-4F64-B8E7-EA1B8C2EBE01}"/>
              </a:ext>
            </a:extLst>
          </p:cNvPr>
          <p:cNvGraphicFramePr>
            <a:graphicFrameLocks noGrp="1"/>
          </p:cNvGraphicFramePr>
          <p:nvPr>
            <p:extLst>
              <p:ext uri="{D42A27DB-BD31-4B8C-83A1-F6EECF244321}">
                <p14:modId xmlns:p14="http://schemas.microsoft.com/office/powerpoint/2010/main" val="284173819"/>
              </p:ext>
            </p:extLst>
          </p:nvPr>
        </p:nvGraphicFramePr>
        <p:xfrm>
          <a:off x="1947920" y="3929703"/>
          <a:ext cx="6941238" cy="2535750"/>
        </p:xfrm>
        <a:graphic>
          <a:graphicData uri="http://schemas.openxmlformats.org/drawingml/2006/table">
            <a:tbl>
              <a:tblPr firstRow="1" firstCol="1" bandRow="1">
                <a:tableStyleId>{5C22544A-7EE6-4342-B048-85BDC9FD1C3A}</a:tableStyleId>
              </a:tblPr>
              <a:tblGrid>
                <a:gridCol w="2313746">
                  <a:extLst>
                    <a:ext uri="{9D8B030D-6E8A-4147-A177-3AD203B41FA5}">
                      <a16:colId xmlns:a16="http://schemas.microsoft.com/office/drawing/2014/main" val="2971795268"/>
                    </a:ext>
                  </a:extLst>
                </a:gridCol>
                <a:gridCol w="2313746">
                  <a:extLst>
                    <a:ext uri="{9D8B030D-6E8A-4147-A177-3AD203B41FA5}">
                      <a16:colId xmlns:a16="http://schemas.microsoft.com/office/drawing/2014/main" val="1160765387"/>
                    </a:ext>
                  </a:extLst>
                </a:gridCol>
                <a:gridCol w="2313746">
                  <a:extLst>
                    <a:ext uri="{9D8B030D-6E8A-4147-A177-3AD203B41FA5}">
                      <a16:colId xmlns:a16="http://schemas.microsoft.com/office/drawing/2014/main" val="3110223512"/>
                    </a:ext>
                  </a:extLst>
                </a:gridCol>
              </a:tblGrid>
              <a:tr h="265430">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Sub-factor</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 of Countries Declined</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 of Countries Improved</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70453234"/>
                  </a:ext>
                </a:extLst>
              </a:tr>
              <a:tr h="265430">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Equal Treatment</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59%</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41%</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90420861"/>
                  </a:ext>
                </a:extLst>
              </a:tr>
              <a:tr h="265430">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Right to Life and Security</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65%</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35%</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46766559"/>
                  </a:ext>
                </a:extLst>
              </a:tr>
              <a:tr h="265430">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Due Process of Law</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69%</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31%</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80841437"/>
                  </a:ext>
                </a:extLst>
              </a:tr>
              <a:tr h="265430">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Freedom of Expression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78%</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22%</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03889702"/>
                  </a:ext>
                </a:extLst>
              </a:tr>
              <a:tr h="265430">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Freedom of Religion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76%</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24%</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76227953"/>
                  </a:ext>
                </a:extLst>
              </a:tr>
              <a:tr h="265430">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Right to Privacy</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61%</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35%</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09943952"/>
                  </a:ext>
                </a:extLst>
              </a:tr>
              <a:tr h="258445">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Freedom of Association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81%</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19%</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80693453"/>
                  </a:ext>
                </a:extLst>
              </a:tr>
              <a:tr h="265430">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Labor Rights</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a:effectLst/>
                          <a:latin typeface="Times New Roman" panose="02020603050405020304" pitchFamily="18" charset="0"/>
                          <a:cs typeface="Times New Roman" panose="02020603050405020304" pitchFamily="18" charset="0"/>
                        </a:rPr>
                        <a:t>48%</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50000"/>
                        </a:lnSpc>
                        <a:spcBef>
                          <a:spcPts val="0"/>
                        </a:spcBef>
                        <a:spcAft>
                          <a:spcPts val="800"/>
                        </a:spcAft>
                      </a:pPr>
                      <a:r>
                        <a:rPr lang="en-US" sz="1400" dirty="0">
                          <a:effectLst/>
                          <a:latin typeface="Times New Roman" panose="02020603050405020304" pitchFamily="18" charset="0"/>
                          <a:cs typeface="Times New Roman" panose="02020603050405020304" pitchFamily="18" charset="0"/>
                        </a:rPr>
                        <a:t>52%</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62664575"/>
                  </a:ext>
                </a:extLst>
              </a:tr>
            </a:tbl>
          </a:graphicData>
        </a:graphic>
      </p:graphicFrame>
    </p:spTree>
    <p:extLst>
      <p:ext uri="{BB962C8B-B14F-4D97-AF65-F5344CB8AC3E}">
        <p14:creationId xmlns:p14="http://schemas.microsoft.com/office/powerpoint/2010/main" val="38717310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AB10E85-D611-468C-AB75-63603B036D76}"/>
              </a:ext>
            </a:extLst>
          </p:cNvPr>
          <p:cNvSpPr/>
          <p:nvPr/>
        </p:nvSpPr>
        <p:spPr>
          <a:xfrm>
            <a:off x="428296" y="309415"/>
            <a:ext cx="11335407" cy="669542"/>
          </a:xfrm>
          <a:prstGeom prst="rect">
            <a:avLst/>
          </a:prstGeom>
        </p:spPr>
        <p:txBody>
          <a:bodyPr wrap="square">
            <a:spAutoFit/>
          </a:bodyPr>
          <a:lstStyle/>
          <a:p>
            <a:pPr marR="0" lvl="0" algn="ctr">
              <a:lnSpc>
                <a:spcPct val="150000"/>
              </a:lnSpc>
              <a:spcBef>
                <a:spcPts val="0"/>
              </a:spcBef>
              <a:spcAft>
                <a:spcPts val="800"/>
              </a:spcAft>
            </a:pPr>
            <a:r>
              <a:rPr lang="en-US" sz="2800" b="1" dirty="0">
                <a:latin typeface="Times New Roman" panose="02020603050405020304" pitchFamily="18" charset="0"/>
                <a:ea typeface="Calibri" panose="020F0502020204030204" pitchFamily="34" charset="0"/>
                <a:cs typeface="Mangal" panose="02040503050203030202" pitchFamily="18" charset="0"/>
              </a:rPr>
              <a:t>CHALLENGES TO HUMAN RIGHTS AND GLOBAL JUSTICE</a:t>
            </a:r>
            <a:endParaRPr lang="en-US" sz="28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Rectangle 3">
            <a:extLst>
              <a:ext uri="{FF2B5EF4-FFF2-40B4-BE49-F238E27FC236}">
                <a16:creationId xmlns:a16="http://schemas.microsoft.com/office/drawing/2014/main" id="{0F6AFD03-E3F6-4909-BF75-5B406AD4BE50}"/>
              </a:ext>
            </a:extLst>
          </p:cNvPr>
          <p:cNvSpPr/>
          <p:nvPr/>
        </p:nvSpPr>
        <p:spPr>
          <a:xfrm>
            <a:off x="428296" y="1109660"/>
            <a:ext cx="11206656" cy="5438925"/>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Political, economic, social, and legal factors pose a threat to human rights and global justice. Among the factors, external state behavior, global economic systems, social and cultural dynamics, as well as the limitations on international law and governance also contribute to the problem. However, many obstacles have to be overcome for the sake of fairness and equality to prevail worldwide. Key issues include:</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800"/>
              </a:spcAft>
              <a:buFont typeface="+mj-lt"/>
              <a:buAutoNum type="arabicParenR"/>
            </a:pPr>
            <a:r>
              <a:rPr lang="en-US" b="1" dirty="0">
                <a:latin typeface="Times New Roman" panose="02020603050405020304" pitchFamily="18" charset="0"/>
                <a:ea typeface="Calibri" panose="020F0502020204030204" pitchFamily="34" charset="0"/>
                <a:cs typeface="Mangal" panose="02040503050203030202" pitchFamily="18" charset="0"/>
              </a:rPr>
              <a:t>Political Issues: </a:t>
            </a:r>
            <a:r>
              <a:rPr lang="en-US" dirty="0">
                <a:latin typeface="Times New Roman" panose="02020603050405020304" pitchFamily="18" charset="0"/>
                <a:ea typeface="Calibri" panose="020F0502020204030204" pitchFamily="34" charset="0"/>
                <a:cs typeface="Mangal" panose="02040503050203030202" pitchFamily="18" charset="0"/>
              </a:rPr>
              <a:t>State sovereignty often hinders international human rights enforcement, allowing nations to justify abuses. Political interests and lack of will prevent effective intervention.</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800"/>
              </a:spcAft>
              <a:buFont typeface="+mj-lt"/>
              <a:buAutoNum type="arabicParenR"/>
            </a:pPr>
            <a:r>
              <a:rPr lang="en-US" b="1" dirty="0">
                <a:latin typeface="Times New Roman" panose="02020603050405020304" pitchFamily="18" charset="0"/>
                <a:ea typeface="Calibri" panose="020F0502020204030204" pitchFamily="34" charset="0"/>
                <a:cs typeface="Mangal" panose="02040503050203030202" pitchFamily="18" charset="0"/>
              </a:rPr>
              <a:t>Economic Issues: </a:t>
            </a:r>
            <a:r>
              <a:rPr lang="en-US" dirty="0">
                <a:latin typeface="Times New Roman" panose="02020603050405020304" pitchFamily="18" charset="0"/>
                <a:ea typeface="Calibri" panose="020F0502020204030204" pitchFamily="34" charset="0"/>
                <a:cs typeface="Mangal" panose="02040503050203030202" pitchFamily="18" charset="0"/>
              </a:rPr>
              <a:t>Economic inequality and poverty exacerbate human rights violations, particularly in the Global South. Multinational companies exploit labor and contribute to systemic discrimination.</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800"/>
              </a:spcAft>
              <a:buFont typeface="+mj-lt"/>
              <a:buAutoNum type="arabicParenR"/>
            </a:pPr>
            <a:r>
              <a:rPr lang="en-US" b="1" dirty="0">
                <a:latin typeface="Times New Roman" panose="02020603050405020304" pitchFamily="18" charset="0"/>
                <a:ea typeface="Calibri" panose="020F0502020204030204" pitchFamily="34" charset="0"/>
                <a:cs typeface="Mangal" panose="02040503050203030202" pitchFamily="18" charset="0"/>
              </a:rPr>
              <a:t>Social and Cultural Issues: </a:t>
            </a:r>
            <a:r>
              <a:rPr lang="en-US" dirty="0">
                <a:latin typeface="Times New Roman" panose="02020603050405020304" pitchFamily="18" charset="0"/>
                <a:ea typeface="Calibri" panose="020F0502020204030204" pitchFamily="34" charset="0"/>
                <a:cs typeface="Mangal" panose="02040503050203030202" pitchFamily="18" charset="0"/>
              </a:rPr>
              <a:t>Discrimination against racial, ethnic, gender, and sexual minorities limits equal rights. Cultural relativism clashes with universal human rights, creating resistance to international standards.</a:t>
            </a:r>
            <a:endParaRPr lang="en-US" sz="1600" dirty="0">
              <a:latin typeface="Calibri" panose="020F0502020204030204" pitchFamily="34" charset="0"/>
              <a:ea typeface="Calibri" panose="020F0502020204030204" pitchFamily="34" charset="0"/>
              <a:cs typeface="Mangal" panose="02040503050203030202" pitchFamily="18" charset="0"/>
            </a:endParaRPr>
          </a:p>
          <a:p>
            <a:pPr marL="800100" lvl="1" indent="-342900" algn="just">
              <a:lnSpc>
                <a:spcPct val="150000"/>
              </a:lnSpc>
              <a:spcAft>
                <a:spcPts val="800"/>
              </a:spcAft>
              <a:buFont typeface="+mj-lt"/>
              <a:buAutoNum type="arabicParenR"/>
            </a:pPr>
            <a:r>
              <a:rPr lang="en-US" b="1" dirty="0">
                <a:latin typeface="Times New Roman" panose="02020603050405020304" pitchFamily="18" charset="0"/>
                <a:ea typeface="Calibri" panose="020F0502020204030204" pitchFamily="34" charset="0"/>
              </a:rPr>
              <a:t>International Law and Governance: </a:t>
            </a:r>
            <a:r>
              <a:rPr lang="en-US" dirty="0">
                <a:latin typeface="Times New Roman" panose="02020603050405020304" pitchFamily="18" charset="0"/>
                <a:ea typeface="Calibri" panose="020F0502020204030204" pitchFamily="34" charset="0"/>
              </a:rPr>
              <a:t>Ineffective enforcement of international law and fragmented global governance undermine human rights protection, allowing powerful nations to evade accountability.</a:t>
            </a:r>
          </a:p>
        </p:txBody>
      </p:sp>
    </p:spTree>
    <p:extLst>
      <p:ext uri="{BB962C8B-B14F-4D97-AF65-F5344CB8AC3E}">
        <p14:creationId xmlns:p14="http://schemas.microsoft.com/office/powerpoint/2010/main" val="24572815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416A06C-1E1C-4D8A-9E3C-687C5A7366F7}"/>
              </a:ext>
            </a:extLst>
          </p:cNvPr>
          <p:cNvSpPr/>
          <p:nvPr/>
        </p:nvSpPr>
        <p:spPr>
          <a:xfrm>
            <a:off x="215462" y="268041"/>
            <a:ext cx="11761076" cy="1307537"/>
          </a:xfrm>
          <a:prstGeom prst="rect">
            <a:avLst/>
          </a:prstGeom>
        </p:spPr>
        <p:txBody>
          <a:bodyPr wrap="square">
            <a:spAutoFit/>
          </a:bodyPr>
          <a:lstStyle/>
          <a:p>
            <a:pPr algn="ctr">
              <a:lnSpc>
                <a:spcPct val="150000"/>
              </a:lnSpc>
            </a:pPr>
            <a:r>
              <a:rPr lang="en-US" sz="2800" b="1" dirty="0">
                <a:latin typeface="Times New Roman" panose="02020603050405020304" pitchFamily="18" charset="0"/>
                <a:cs typeface="Times New Roman" panose="02020603050405020304" pitchFamily="18" charset="0"/>
              </a:rPr>
              <a:t>SOLUTIONS TO HUMAN RIGHTS AND GLOBAL JUSTICE CHALLENGES</a:t>
            </a:r>
          </a:p>
        </p:txBody>
      </p:sp>
      <p:sp>
        <p:nvSpPr>
          <p:cNvPr id="4" name="Rectangle 3">
            <a:extLst>
              <a:ext uri="{FF2B5EF4-FFF2-40B4-BE49-F238E27FC236}">
                <a16:creationId xmlns:a16="http://schemas.microsoft.com/office/drawing/2014/main" id="{4C286999-7EC0-4689-A28E-AD5114D888C3}"/>
              </a:ext>
            </a:extLst>
          </p:cNvPr>
          <p:cNvSpPr/>
          <p:nvPr/>
        </p:nvSpPr>
        <p:spPr>
          <a:xfrm>
            <a:off x="215462" y="1463940"/>
            <a:ext cx="11130455" cy="5126019"/>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rPr>
              <a:t>To address human rights and global justice challenges, several solutions are proposed:</a:t>
            </a:r>
          </a:p>
          <a:p>
            <a:pPr lvl="1" algn="just">
              <a:lnSpc>
                <a:spcPct val="150000"/>
              </a:lnSpc>
              <a:spcAft>
                <a:spcPts val="800"/>
              </a:spcAft>
            </a:pPr>
            <a:r>
              <a:rPr lang="en-US" b="1" dirty="0">
                <a:latin typeface="Times New Roman" panose="02020603050405020304" pitchFamily="18" charset="0"/>
                <a:ea typeface="Calibri" panose="020F0502020204030204" pitchFamily="34" charset="0"/>
              </a:rPr>
              <a:t>1. Law Reform and International Cooperation: </a:t>
            </a:r>
            <a:r>
              <a:rPr lang="en-US" dirty="0">
                <a:latin typeface="Times New Roman" panose="02020603050405020304" pitchFamily="18" charset="0"/>
                <a:ea typeface="Calibri" panose="020F0502020204030204" pitchFamily="34" charset="0"/>
              </a:rPr>
              <a:t>Strengthening international governance and creating binding human rights accords can enhance accountability and enforcement of human rights laws.</a:t>
            </a:r>
          </a:p>
          <a:p>
            <a:pPr lvl="1" algn="just">
              <a:lnSpc>
                <a:spcPct val="150000"/>
              </a:lnSpc>
              <a:spcAft>
                <a:spcPts val="800"/>
              </a:spcAft>
            </a:pPr>
            <a:r>
              <a:rPr lang="en-US" b="1" dirty="0">
                <a:latin typeface="Times New Roman" panose="02020603050405020304" pitchFamily="18" charset="0"/>
                <a:ea typeface="Calibri" panose="020F0502020204030204" pitchFamily="34" charset="0"/>
              </a:rPr>
              <a:t>2. Civil Society Role: </a:t>
            </a:r>
            <a:r>
              <a:rPr lang="en-US" dirty="0">
                <a:latin typeface="Times New Roman" panose="02020603050405020304" pitchFamily="18" charset="0"/>
                <a:ea typeface="Calibri" panose="020F0502020204030204" pitchFamily="34" charset="0"/>
              </a:rPr>
              <a:t>NGOs and grassroots movements play a crucial role in raising awareness and advocating for vulnerable populations, promoting human rights education, and holding governments accountable.</a:t>
            </a:r>
          </a:p>
          <a:p>
            <a:pPr lvl="1" algn="just">
              <a:lnSpc>
                <a:spcPct val="150000"/>
              </a:lnSpc>
              <a:spcAft>
                <a:spcPts val="800"/>
              </a:spcAft>
            </a:pPr>
            <a:r>
              <a:rPr lang="en-US" b="1" dirty="0">
                <a:latin typeface="Times New Roman" panose="02020603050405020304" pitchFamily="18" charset="0"/>
                <a:ea typeface="Calibri" panose="020F0502020204030204" pitchFamily="34" charset="0"/>
              </a:rPr>
              <a:t>3. Economic Solutions: </a:t>
            </a:r>
            <a:r>
              <a:rPr lang="en-US" dirty="0">
                <a:latin typeface="Times New Roman" panose="02020603050405020304" pitchFamily="18" charset="0"/>
                <a:ea typeface="Calibri" panose="020F0502020204030204" pitchFamily="34" charset="0"/>
              </a:rPr>
              <a:t>Reducing global inequality through fair trade, debt forgiveness, and corporate accountability can improve conditions for marginalized communities and address human rights abuses.</a:t>
            </a:r>
          </a:p>
          <a:p>
            <a:pPr lvl="1" algn="just">
              <a:lnSpc>
                <a:spcPct val="150000"/>
              </a:lnSpc>
              <a:spcAft>
                <a:spcPts val="800"/>
              </a:spcAft>
            </a:pPr>
            <a:r>
              <a:rPr lang="en-US" b="1" dirty="0">
                <a:latin typeface="Times New Roman" panose="02020603050405020304" pitchFamily="18" charset="0"/>
                <a:ea typeface="Calibri" panose="020F0502020204030204" pitchFamily="34" charset="0"/>
              </a:rPr>
              <a:t>4. Cultural and Social Solutions: </a:t>
            </a:r>
            <a:r>
              <a:rPr lang="en-US" dirty="0">
                <a:latin typeface="Times New Roman" panose="02020603050405020304" pitchFamily="18" charset="0"/>
                <a:ea typeface="Calibri" panose="020F0502020204030204" pitchFamily="34" charset="0"/>
              </a:rPr>
              <a:t>Promoting inclusivity and equity through affirmative action and cultural exchange can combat discrimination and foster respect for diverse cultures.</a:t>
            </a:r>
          </a:p>
          <a:p>
            <a:pPr lvl="1" algn="just">
              <a:lnSpc>
                <a:spcPct val="150000"/>
              </a:lnSpc>
              <a:spcAft>
                <a:spcPts val="800"/>
              </a:spcAft>
            </a:pPr>
            <a:r>
              <a:rPr lang="en-US" b="1" dirty="0">
                <a:latin typeface="Times New Roman" panose="02020603050405020304" pitchFamily="18" charset="0"/>
                <a:ea typeface="Calibri" panose="020F0502020204030204" pitchFamily="34" charset="0"/>
              </a:rPr>
              <a:t>5. Technological and Digital Solutions: </a:t>
            </a:r>
            <a:r>
              <a:rPr lang="en-US" dirty="0">
                <a:latin typeface="Times New Roman" panose="02020603050405020304" pitchFamily="18" charset="0"/>
                <a:ea typeface="Calibri" panose="020F0502020204030204" pitchFamily="34" charset="0"/>
              </a:rPr>
              <a:t>Utilizing technology like AI and blockchain can enhance monitoring of human rights violations and protect digital rights against cyber-surveillance and censorship.</a:t>
            </a:r>
          </a:p>
        </p:txBody>
      </p:sp>
    </p:spTree>
    <p:extLst>
      <p:ext uri="{BB962C8B-B14F-4D97-AF65-F5344CB8AC3E}">
        <p14:creationId xmlns:p14="http://schemas.microsoft.com/office/powerpoint/2010/main" val="1965147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94C9819-D5AA-422F-AF10-E6C074BFFF78}"/>
              </a:ext>
            </a:extLst>
          </p:cNvPr>
          <p:cNvSpPr/>
          <p:nvPr/>
        </p:nvSpPr>
        <p:spPr>
          <a:xfrm>
            <a:off x="475593" y="388243"/>
            <a:ext cx="11240813" cy="463397"/>
          </a:xfrm>
          <a:prstGeom prst="rect">
            <a:avLst/>
          </a:prstGeom>
        </p:spPr>
        <p:txBody>
          <a:bodyPr wrap="square">
            <a:spAutoFit/>
          </a:bodyPr>
          <a:lstStyle/>
          <a:p>
            <a:pPr algn="just">
              <a:lnSpc>
                <a:spcPct val="150000"/>
              </a:lnSpc>
              <a:spcAft>
                <a:spcPts val="800"/>
              </a:spcAft>
            </a:pPr>
            <a:r>
              <a:rPr lang="en-US" dirty="0">
                <a:latin typeface="Times New Roman" panose="02020603050405020304" pitchFamily="18" charset="0"/>
                <a:ea typeface="Calibri" panose="020F0502020204030204" pitchFamily="34" charset="0"/>
                <a:cs typeface="Mangal" panose="02040503050203030202" pitchFamily="18" charset="0"/>
              </a:rPr>
              <a:t>The global adoption and effectiveness of solutions are shown in the following figure:</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graphicFrame>
        <p:nvGraphicFramePr>
          <p:cNvPr id="8" name="Chart 7">
            <a:extLst>
              <a:ext uri="{FF2B5EF4-FFF2-40B4-BE49-F238E27FC236}">
                <a16:creationId xmlns:a16="http://schemas.microsoft.com/office/drawing/2014/main" id="{6297B47C-D146-4B16-8342-83285A5BD14E}"/>
              </a:ext>
            </a:extLst>
          </p:cNvPr>
          <p:cNvGraphicFramePr/>
          <p:nvPr>
            <p:extLst>
              <p:ext uri="{D42A27DB-BD31-4B8C-83A1-F6EECF244321}">
                <p14:modId xmlns:p14="http://schemas.microsoft.com/office/powerpoint/2010/main" val="1033366611"/>
              </p:ext>
            </p:extLst>
          </p:nvPr>
        </p:nvGraphicFramePr>
        <p:xfrm>
          <a:off x="1329557" y="1097345"/>
          <a:ext cx="7830209" cy="4663309"/>
        </p:xfrm>
        <a:graphic>
          <a:graphicData uri="http://schemas.openxmlformats.org/drawingml/2006/chart">
            <c:chart xmlns:c="http://schemas.openxmlformats.org/drawingml/2006/chart" xmlns:r="http://schemas.openxmlformats.org/officeDocument/2006/relationships" r:id="rId2"/>
          </a:graphicData>
        </a:graphic>
      </p:graphicFrame>
      <p:sp>
        <p:nvSpPr>
          <p:cNvPr id="9" name="Rectangle 8">
            <a:extLst>
              <a:ext uri="{FF2B5EF4-FFF2-40B4-BE49-F238E27FC236}">
                <a16:creationId xmlns:a16="http://schemas.microsoft.com/office/drawing/2014/main" id="{162C7B91-E021-42BA-A053-E9C37C1490F6}"/>
              </a:ext>
            </a:extLst>
          </p:cNvPr>
          <p:cNvSpPr/>
          <p:nvPr/>
        </p:nvSpPr>
        <p:spPr>
          <a:xfrm>
            <a:off x="3294897" y="5774660"/>
            <a:ext cx="4530151" cy="463397"/>
          </a:xfrm>
          <a:prstGeom prst="rect">
            <a:avLst/>
          </a:prstGeom>
        </p:spPr>
        <p:txBody>
          <a:bodyPr wrap="none">
            <a:spAutoFit/>
          </a:bodyPr>
          <a:lstStyle/>
          <a:p>
            <a:pPr algn="ctr">
              <a:lnSpc>
                <a:spcPct val="150000"/>
              </a:lnSpc>
              <a:spcAft>
                <a:spcPts val="800"/>
              </a:spcAft>
            </a:pPr>
            <a:r>
              <a:rPr lang="en-US" b="1" dirty="0">
                <a:latin typeface="Times New Roman" panose="02020603050405020304" pitchFamily="18" charset="0"/>
                <a:ea typeface="Calibri" panose="020F0502020204030204" pitchFamily="34" charset="0"/>
                <a:cs typeface="Mangal" panose="02040503050203030202" pitchFamily="18" charset="0"/>
              </a:rPr>
              <a:t>Figure 2:</a:t>
            </a:r>
            <a:r>
              <a:rPr lang="en-US" dirty="0">
                <a:latin typeface="Times New Roman" panose="02020603050405020304" pitchFamily="18" charset="0"/>
                <a:ea typeface="Calibri" panose="020F0502020204030204" pitchFamily="34" charset="0"/>
                <a:cs typeface="Mangal" panose="02040503050203030202" pitchFamily="18" charset="0"/>
              </a:rPr>
              <a:t> Solution Adoption and Effectiveness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096580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AC25CDC-BFFC-4DD0-98AF-814CC33B22FE}"/>
              </a:ext>
            </a:extLst>
          </p:cNvPr>
          <p:cNvSpPr/>
          <p:nvPr/>
        </p:nvSpPr>
        <p:spPr>
          <a:xfrm>
            <a:off x="283778" y="373099"/>
            <a:ext cx="11319642" cy="752065"/>
          </a:xfrm>
          <a:prstGeom prst="rect">
            <a:avLst/>
          </a:prstGeom>
        </p:spPr>
        <p:txBody>
          <a:bodyPr wrap="square">
            <a:spAutoFit/>
          </a:bodyPr>
          <a:lstStyle/>
          <a:p>
            <a:pPr marR="0" lvl="0" algn="ctr">
              <a:lnSpc>
                <a:spcPct val="150000"/>
              </a:lnSpc>
              <a:spcBef>
                <a:spcPts val="0"/>
              </a:spcBef>
              <a:spcAft>
                <a:spcPts val="800"/>
              </a:spcAft>
            </a:pPr>
            <a:r>
              <a:rPr lang="en-US" sz="3200" b="1" dirty="0">
                <a:latin typeface="Times New Roman" panose="02020603050405020304" pitchFamily="18" charset="0"/>
                <a:ea typeface="Calibri" panose="020F0502020204030204" pitchFamily="34" charset="0"/>
                <a:cs typeface="Mangal" panose="02040503050203030202" pitchFamily="18" charset="0"/>
              </a:rPr>
              <a:t>CASE STUDIES OF HUMAN RIGHTS VIOLATIONS</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Rectangle 3">
            <a:extLst>
              <a:ext uri="{FF2B5EF4-FFF2-40B4-BE49-F238E27FC236}">
                <a16:creationId xmlns:a16="http://schemas.microsoft.com/office/drawing/2014/main" id="{E5143176-995C-4355-B562-E42AB175B87F}"/>
              </a:ext>
            </a:extLst>
          </p:cNvPr>
          <p:cNvSpPr/>
          <p:nvPr/>
        </p:nvSpPr>
        <p:spPr>
          <a:xfrm>
            <a:off x="409903" y="1251161"/>
            <a:ext cx="11067393" cy="5233740"/>
          </a:xfrm>
          <a:prstGeom prst="rect">
            <a:avLst/>
          </a:prstGeom>
        </p:spPr>
        <p:txBody>
          <a:bodyPr wrap="square">
            <a:spAutoFit/>
          </a:bodyPr>
          <a:lstStyle/>
          <a:p>
            <a:pPr marL="342900" marR="0" lvl="0" indent="-342900" algn="just">
              <a:lnSpc>
                <a:spcPct val="150000"/>
              </a:lnSpc>
              <a:spcBef>
                <a:spcPts val="0"/>
              </a:spcBef>
              <a:spcAft>
                <a:spcPts val="800"/>
              </a:spcAft>
              <a:buFont typeface="+mj-lt"/>
              <a:buAutoNum type="arabicPeriod"/>
            </a:pPr>
            <a:r>
              <a:rPr lang="en-US" b="1" dirty="0">
                <a:latin typeface="Times New Roman" panose="02020603050405020304" pitchFamily="18" charset="0"/>
                <a:ea typeface="Calibri" panose="020F0502020204030204" pitchFamily="34" charset="0"/>
                <a:cs typeface="Times New Roman" panose="02020603050405020304" pitchFamily="18" charset="0"/>
              </a:rPr>
              <a:t>Syrian Refugee Crisis: </a:t>
            </a:r>
            <a:r>
              <a:rPr lang="en-US" dirty="0">
                <a:latin typeface="Times New Roman" panose="02020603050405020304" pitchFamily="18" charset="0"/>
                <a:ea typeface="Calibri" panose="020F0502020204030204" pitchFamily="34" charset="0"/>
                <a:cs typeface="Times New Roman" panose="02020603050405020304" pitchFamily="18" charset="0"/>
              </a:rPr>
              <a:t>The 2011 Syrian civil war has triggered one of the largest humanitarian disasters in history. The atrocities include chemical warfare, mass displacement, and infrastructure destruction involving civilians. Millions of Syrians have been displaced, giving rise to one of the world's biggest refugee crises. Political intricacies have hindered the efforts for peacekeeping, despite global condemnation.</a:t>
            </a:r>
          </a:p>
          <a:p>
            <a:pPr marL="342900" indent="-342900" algn="just">
              <a:lnSpc>
                <a:spcPct val="150000"/>
              </a:lnSpc>
              <a:spcAft>
                <a:spcPts val="800"/>
              </a:spcAft>
              <a:buFont typeface="+mj-lt"/>
              <a:buAutoNum type="arabicPeriod" startAt="2"/>
            </a:pPr>
            <a:r>
              <a:rPr lang="en-US" b="1" dirty="0">
                <a:latin typeface="Times New Roman" panose="02020603050405020304" pitchFamily="18" charset="0"/>
                <a:cs typeface="Times New Roman" panose="02020603050405020304" pitchFamily="18" charset="0"/>
              </a:rPr>
              <a:t>Rwandan Genocide : </a:t>
            </a:r>
            <a:r>
              <a:rPr lang="en-US" dirty="0">
                <a:latin typeface="Times New Roman" panose="02020603050405020304" pitchFamily="18" charset="0"/>
                <a:ea typeface="Calibri" panose="020F0502020204030204" pitchFamily="34" charset="0"/>
                <a:cs typeface="Times New Roman" panose="02020603050405020304" pitchFamily="18" charset="0"/>
              </a:rPr>
              <a:t>The Hutu-led government killed 800,000 Tutsis and moderate Hutus in Rwanda in 1994. The international community could not intervene to stop the killing, despite early warnings and intelligence. Punishing the genocide perpetrators came after a long process of rebuilding at the International Criminal Tribunal for Rwanda.</a:t>
            </a:r>
          </a:p>
          <a:p>
            <a:pPr marL="342900" indent="-342900" algn="just">
              <a:lnSpc>
                <a:spcPct val="150000"/>
              </a:lnSpc>
              <a:spcAft>
                <a:spcPts val="800"/>
              </a:spcAft>
              <a:buFont typeface="+mj-lt"/>
              <a:buAutoNum type="arabicPeriod" startAt="3"/>
            </a:pPr>
            <a:r>
              <a:rPr lang="en-US" b="1" dirty="0">
                <a:latin typeface="Times New Roman" panose="02020603050405020304" pitchFamily="18" charset="0"/>
                <a:ea typeface="Calibri" panose="020F0502020204030204" pitchFamily="34"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Myanmar</a:t>
            </a:r>
            <a:r>
              <a:rPr lang="en-US" b="1" dirty="0">
                <a:latin typeface="Times New Roman" panose="02020603050405020304" pitchFamily="18" charset="0"/>
                <a:ea typeface="Calibri" panose="020F0502020204030204" pitchFamily="34" charset="0"/>
                <a:cs typeface="Times New Roman" panose="02020603050405020304" pitchFamily="18" charset="0"/>
              </a:rPr>
              <a:t> Rohingya Crisis: </a:t>
            </a:r>
            <a:r>
              <a:rPr lang="en-US" dirty="0">
                <a:latin typeface="Times New Roman" panose="02020603050405020304" pitchFamily="18" charset="0"/>
                <a:ea typeface="Calibri" panose="020F0502020204030204" pitchFamily="34" charset="0"/>
                <a:cs typeface="Times New Roman" panose="02020603050405020304" pitchFamily="18" charset="0"/>
              </a:rPr>
              <a:t>For decades, governments and the military have been perfectionists of Rohingya Muslims. Not long ago, in 2017, a spree of savage crackdown killed many Rohingya Muslims, along with multiple cases of sexual abuse. The international community termed those actions ethnic cleansing, which Myanmar has declined to share with prosecution</a:t>
            </a:r>
          </a:p>
        </p:txBody>
      </p:sp>
    </p:spTree>
    <p:extLst>
      <p:ext uri="{BB962C8B-B14F-4D97-AF65-F5344CB8AC3E}">
        <p14:creationId xmlns:p14="http://schemas.microsoft.com/office/powerpoint/2010/main" val="31830724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5788F27-EBDB-476B-84E5-8BDC1AD30BB1}"/>
              </a:ext>
            </a:extLst>
          </p:cNvPr>
          <p:cNvSpPr/>
          <p:nvPr/>
        </p:nvSpPr>
        <p:spPr>
          <a:xfrm>
            <a:off x="656897" y="588575"/>
            <a:ext cx="10878206" cy="916982"/>
          </a:xfrm>
          <a:prstGeom prst="rect">
            <a:avLst/>
          </a:prstGeom>
        </p:spPr>
        <p:txBody>
          <a:bodyPr wrap="square">
            <a:spAutoFit/>
          </a:bodyPr>
          <a:lstStyle/>
          <a:p>
            <a:pPr marR="0" lvl="0" algn="ctr">
              <a:lnSpc>
                <a:spcPct val="150000"/>
              </a:lnSpc>
              <a:spcBef>
                <a:spcPts val="0"/>
              </a:spcBef>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CONCLUSION</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3" name="Rectangle 2">
            <a:extLst>
              <a:ext uri="{FF2B5EF4-FFF2-40B4-BE49-F238E27FC236}">
                <a16:creationId xmlns:a16="http://schemas.microsoft.com/office/drawing/2014/main" id="{B9CBCA55-6F6D-46C7-9201-9EC077795236}"/>
              </a:ext>
            </a:extLst>
          </p:cNvPr>
          <p:cNvSpPr/>
          <p:nvPr/>
        </p:nvSpPr>
        <p:spPr>
          <a:xfrm>
            <a:off x="557048" y="1505557"/>
            <a:ext cx="11077904" cy="4613251"/>
          </a:xfrm>
          <a:prstGeom prst="rect">
            <a:avLst/>
          </a:prstGeom>
        </p:spPr>
        <p:txBody>
          <a:bodyPr wrap="square">
            <a:spAutoFit/>
          </a:bodyPr>
          <a:lstStyle/>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 study concludes that human rights and global justice are fundamentally interrelated and provide the basis on which a just and equal global society can be created.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Although much progress has been made in the recognition and protection of human rights, much disparity and systemic barriers remain, which prevent their full realization.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There are issues of economic inequality, social discrimination, and unequal access to justice.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 study underlines the necessity of global cooperation, inclusive policymaking, and accountability mechanisms in order to bridge these gaps. </a:t>
            </a:r>
          </a:p>
          <a:p>
            <a:pPr marL="285750" indent="-285750" algn="just">
              <a:lnSpc>
                <a:spcPct val="150000"/>
              </a:lnSpc>
              <a:spcAft>
                <a:spcPts val="800"/>
              </a:spcAft>
              <a:buFont typeface="Arial" panose="020B0604020202020204" pitchFamily="34" charset="0"/>
              <a:buChar char="•"/>
            </a:pPr>
            <a:r>
              <a:rPr lang="en-US" dirty="0">
                <a:latin typeface="Times New Roman" panose="02020603050405020304" pitchFamily="18" charset="0"/>
                <a:ea typeface="Calibri" panose="020F0502020204030204" pitchFamily="34" charset="0"/>
                <a:cs typeface="Mangal" panose="02040503050203030202" pitchFamily="18" charset="0"/>
              </a:rPr>
              <a:t>The countries can work together toward a more just and inclusive world where human rights are respected and protected for all by addressing the root causes of inequality and equitable distribution of opportunities and resources.</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041459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52F3E64-95C2-4C14-8608-6DDF234C041E}"/>
              </a:ext>
            </a:extLst>
          </p:cNvPr>
          <p:cNvSpPr/>
          <p:nvPr/>
        </p:nvSpPr>
        <p:spPr>
          <a:xfrm>
            <a:off x="409903" y="565297"/>
            <a:ext cx="11098924" cy="916982"/>
          </a:xfrm>
          <a:prstGeom prst="rect">
            <a:avLst/>
          </a:prstGeom>
        </p:spPr>
        <p:txBody>
          <a:bodyPr wrap="square">
            <a:spAutoFit/>
          </a:bodyPr>
          <a:lstStyle/>
          <a:p>
            <a:pPr algn="ctr">
              <a:lnSpc>
                <a:spcPct val="150000"/>
              </a:lnSpc>
              <a:spcAft>
                <a:spcPts val="800"/>
              </a:spcAft>
            </a:pPr>
            <a:r>
              <a:rPr lang="en-US" sz="4000" b="1" dirty="0">
                <a:latin typeface="Times New Roman" panose="02020603050405020304" pitchFamily="18" charset="0"/>
                <a:ea typeface="Calibri" panose="020F0502020204030204" pitchFamily="34" charset="0"/>
                <a:cs typeface="Mangal" panose="02040503050203030202" pitchFamily="18" charset="0"/>
              </a:rPr>
              <a:t>REFERENCES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4" name="Rectangle 3">
            <a:extLst>
              <a:ext uri="{FF2B5EF4-FFF2-40B4-BE49-F238E27FC236}">
                <a16:creationId xmlns:a16="http://schemas.microsoft.com/office/drawing/2014/main" id="{0449CDE2-FDAE-4361-8B95-FB30AD897134}"/>
              </a:ext>
            </a:extLst>
          </p:cNvPr>
          <p:cNvSpPr/>
          <p:nvPr/>
        </p:nvSpPr>
        <p:spPr>
          <a:xfrm>
            <a:off x="546538" y="1528738"/>
            <a:ext cx="10825654" cy="4613058"/>
          </a:xfrm>
          <a:prstGeom prst="rect">
            <a:avLst/>
          </a:prstGeom>
        </p:spPr>
        <p:txBody>
          <a:bodyPr wrap="square">
            <a:spAutoFit/>
          </a:bodyPr>
          <a:lstStyle/>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Adank</a:t>
            </a:r>
            <a:r>
              <a:rPr lang="en-US" dirty="0">
                <a:latin typeface="Times New Roman" panose="02020603050405020304" pitchFamily="18" charset="0"/>
                <a:ea typeface="Calibri" panose="020F0502020204030204" pitchFamily="34" charset="0"/>
                <a:cs typeface="Times New Roman" panose="02020603050405020304" pitchFamily="18" charset="0"/>
              </a:rPr>
              <a:t>, M. (2015). Inequality, Migration and Global Justice–Challenges in Social Work Practice.</a:t>
            </a:r>
          </a:p>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Luambano</a:t>
            </a:r>
            <a:r>
              <a:rPr lang="en-US" dirty="0">
                <a:latin typeface="Times New Roman" panose="02020603050405020304" pitchFamily="18" charset="0"/>
                <a:ea typeface="Calibri" panose="020F0502020204030204" pitchFamily="34" charset="0"/>
                <a:cs typeface="Times New Roman" panose="02020603050405020304" pitchFamily="18" charset="0"/>
              </a:rPr>
              <a:t>, T. R. (2018). Litigating human rights through the East African Court of Justice: overview and challenges. JL </a:t>
            </a:r>
            <a:r>
              <a:rPr lang="en-US" dirty="0" err="1">
                <a:latin typeface="Times New Roman" panose="02020603050405020304" pitchFamily="18" charset="0"/>
                <a:ea typeface="Calibri" panose="020F0502020204030204" pitchFamily="34" charset="0"/>
                <a:cs typeface="Times New Roman" panose="02020603050405020304" pitchFamily="18" charset="0"/>
              </a:rPr>
              <a:t>Pol'y</a:t>
            </a:r>
            <a:r>
              <a:rPr lang="en-US" dirty="0">
                <a:latin typeface="Times New Roman" panose="02020603050405020304" pitchFamily="18" charset="0"/>
                <a:ea typeface="Calibri" panose="020F0502020204030204" pitchFamily="34" charset="0"/>
                <a:cs typeface="Times New Roman" panose="02020603050405020304" pitchFamily="18" charset="0"/>
              </a:rPr>
              <a:t> &amp; Globalization, 71, 76.</a:t>
            </a:r>
          </a:p>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Coughtry</a:t>
            </a:r>
            <a:r>
              <a:rPr lang="en-US" dirty="0">
                <a:latin typeface="Times New Roman" panose="02020603050405020304" pitchFamily="18" charset="0"/>
                <a:ea typeface="Calibri" panose="020F0502020204030204" pitchFamily="34" charset="0"/>
                <a:cs typeface="Times New Roman" panose="02020603050405020304" pitchFamily="18" charset="0"/>
              </a:rPr>
              <a:t>, S. (2017). The Role of the International Criminal Tribunal for the Former Yugoslavia in International Justice: Challenges, Triumphs, and Failures. California State University, Fullerton.</a:t>
            </a:r>
          </a:p>
          <a:p>
            <a:pPr marL="342900" marR="0" lvl="0" indent="-342900" algn="just">
              <a:lnSpc>
                <a:spcPct val="150000"/>
              </a:lnSpc>
              <a:spcBef>
                <a:spcPts val="0"/>
              </a:spcBef>
              <a:spcAft>
                <a:spcPts val="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Blitt</a:t>
            </a:r>
            <a:r>
              <a:rPr lang="en-US" dirty="0">
                <a:latin typeface="Times New Roman" panose="02020603050405020304" pitchFamily="18" charset="0"/>
                <a:ea typeface="Calibri" panose="020F0502020204030204" pitchFamily="34" charset="0"/>
                <a:cs typeface="Times New Roman" panose="02020603050405020304" pitchFamily="18" charset="0"/>
              </a:rPr>
              <a:t>, R. C. (2014). International Human Rights Law as a Global Foundation for Social Justice: Promise and Challenges. In Social Justice and the University: Globalization, Human Rights, and the Future of Democracy (pp. 67-95). London: Palgrave Macmillan UK.</a:t>
            </a:r>
          </a:p>
          <a:p>
            <a:pPr marL="342900" marR="0" lvl="0" indent="-342900" algn="just">
              <a:lnSpc>
                <a:spcPct val="150000"/>
              </a:lnSpc>
              <a:spcBef>
                <a:spcPts val="0"/>
              </a:spcBef>
              <a:spcAft>
                <a:spcPts val="800"/>
              </a:spcAft>
              <a:buFont typeface="+mj-lt"/>
              <a:buAutoNum type="arabicPeriod"/>
            </a:pPr>
            <a:r>
              <a:rPr lang="en-US" dirty="0" err="1">
                <a:latin typeface="Times New Roman" panose="02020603050405020304" pitchFamily="18" charset="0"/>
                <a:ea typeface="Calibri" panose="020F0502020204030204" pitchFamily="34" charset="0"/>
                <a:cs typeface="Times New Roman" panose="02020603050405020304" pitchFamily="18" charset="0"/>
              </a:rPr>
              <a:t>Coccoli</a:t>
            </a:r>
            <a:r>
              <a:rPr lang="en-US" dirty="0">
                <a:latin typeface="Times New Roman" panose="02020603050405020304" pitchFamily="18" charset="0"/>
                <a:ea typeface="Calibri" panose="020F0502020204030204" pitchFamily="34" charset="0"/>
                <a:cs typeface="Times New Roman" panose="02020603050405020304" pitchFamily="18" charset="0"/>
              </a:rPr>
              <a:t>, J. (2017). The challenges of new technologies in the implementation of human rights: An analysis of some critical issues in the digital era. Peace Human Rights Governance, 1(Peace Human Rights Governance 1/2), 223-250.</a:t>
            </a:r>
          </a:p>
        </p:txBody>
      </p:sp>
    </p:spTree>
    <p:extLst>
      <p:ext uri="{BB962C8B-B14F-4D97-AF65-F5344CB8AC3E}">
        <p14:creationId xmlns:p14="http://schemas.microsoft.com/office/powerpoint/2010/main" val="17103948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CB0D693-B93D-4336-AE60-114FBC3D0CD4}"/>
              </a:ext>
            </a:extLst>
          </p:cNvPr>
          <p:cNvSpPr/>
          <p:nvPr/>
        </p:nvSpPr>
        <p:spPr>
          <a:xfrm>
            <a:off x="4419900" y="2629743"/>
            <a:ext cx="3352200" cy="990271"/>
          </a:xfrm>
          <a:prstGeom prst="rect">
            <a:avLst/>
          </a:prstGeom>
        </p:spPr>
        <p:txBody>
          <a:bodyPr wrap="none">
            <a:spAutoFit/>
          </a:bodyPr>
          <a:lstStyle/>
          <a:p>
            <a:pPr algn="just">
              <a:lnSpc>
                <a:spcPct val="150000"/>
              </a:lnSpc>
              <a:spcAft>
                <a:spcPts val="800"/>
              </a:spcAft>
            </a:pPr>
            <a:r>
              <a:rPr lang="en-US" sz="4400" u="sng" dirty="0">
                <a:ln w="0"/>
                <a:solidFill>
                  <a:schemeClr val="tx1">
                    <a:lumMod val="95000"/>
                    <a:lumOff val="5000"/>
                  </a:schemeClr>
                </a:solidFill>
                <a:effectLst>
                  <a:outerShdw blurRad="38100" dist="25400" dir="5400000" algn="ctr" rotWithShape="0">
                    <a:srgbClr val="6E747A">
                      <a:alpha val="43000"/>
                    </a:srgbClr>
                  </a:outerShdw>
                </a:effectLst>
                <a:latin typeface="Algerian" panose="04020705040A02060702" pitchFamily="82" charset="0"/>
                <a:ea typeface="Calibri" panose="020F0502020204030204" pitchFamily="34" charset="0"/>
                <a:cs typeface="Mangal" panose="02040503050203030202" pitchFamily="18" charset="0"/>
              </a:rPr>
              <a:t>Thank you </a:t>
            </a:r>
            <a:endParaRPr lang="en-US" sz="4000" u="sng" dirty="0">
              <a:ln w="0"/>
              <a:solidFill>
                <a:schemeClr val="tx1">
                  <a:lumMod val="95000"/>
                  <a:lumOff val="5000"/>
                </a:schemeClr>
              </a:solidFill>
              <a:effectLst>
                <a:outerShdw blurRad="38100" dist="25400" dir="5400000" algn="ctr" rotWithShape="0">
                  <a:srgbClr val="6E747A">
                    <a:alpha val="43000"/>
                  </a:srgbClr>
                </a:outerShdw>
              </a:effectLst>
              <a:latin typeface="Algerian" panose="04020705040A02060702" pitchFamily="82"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306203594"/>
      </p:ext>
    </p:extLst>
  </p:cSld>
  <p:clrMapOvr>
    <a:masterClrMapping/>
  </p:clrMapOvr>
</p:sld>
</file>

<file path=ppt/theme/theme1.xml><?xml version="1.0" encoding="utf-8"?>
<a:theme xmlns:a="http://schemas.openxmlformats.org/drawingml/2006/main" name="Theme2">
  <a:themeElements>
    <a:clrScheme name="Universal Color Block">
      <a:dk1>
        <a:srgbClr val="000000"/>
      </a:dk1>
      <a:lt1>
        <a:srgbClr val="FFFFFF"/>
      </a:lt1>
      <a:dk2>
        <a:srgbClr val="44546A"/>
      </a:dk2>
      <a:lt2>
        <a:srgbClr val="E7E6E6"/>
      </a:lt2>
      <a:accent1>
        <a:srgbClr val="0068FF"/>
      </a:accent1>
      <a:accent2>
        <a:srgbClr val="DAE5EF"/>
      </a:accent2>
      <a:accent3>
        <a:srgbClr val="637183"/>
      </a:accent3>
      <a:accent4>
        <a:srgbClr val="434E5E"/>
      </a:accent4>
      <a:accent5>
        <a:srgbClr val="5B9BD5"/>
      </a:accent5>
      <a:accent6>
        <a:srgbClr val="70AD47"/>
      </a:accent6>
      <a:hlink>
        <a:srgbClr val="0563C1"/>
      </a:hlink>
      <a:folHlink>
        <a:srgbClr val="954F72"/>
      </a:folHlink>
    </a:clrScheme>
    <a:fontScheme name="Custom 75">
      <a:majorFont>
        <a:latin typeface="Tenorite"/>
        <a:ea typeface=""/>
        <a:cs typeface=""/>
      </a:majorFont>
      <a:minorFont>
        <a:latin typeface="Tenorit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12DD670C-2368-430F-AA0C-24B67A783864}" vid="{1A6B73A4-0166-4E28-A796-FBFBE3038277}"/>
    </a:ext>
  </a:extLst>
</a:theme>
</file>

<file path=docProps/app.xml><?xml version="1.0" encoding="utf-8"?>
<Properties xmlns="http://schemas.openxmlformats.org/officeDocument/2006/extended-properties" xmlns:vt="http://schemas.openxmlformats.org/officeDocument/2006/docPropsVTypes">
  <Template>Theme2</Template>
  <TotalTime>34</TotalTime>
  <Words>1854</Words>
  <Application>Microsoft Office PowerPoint</Application>
  <PresentationFormat>Widescreen</PresentationFormat>
  <Paragraphs>85</Paragraphs>
  <Slides>14</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Algerian</vt:lpstr>
      <vt:lpstr>Arial</vt:lpstr>
      <vt:lpstr>Calibri</vt:lpstr>
      <vt:lpstr>Mangal</vt:lpstr>
      <vt:lpstr>Symbol</vt:lpstr>
      <vt:lpstr>Tenorite</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42</cp:revision>
  <dcterms:created xsi:type="dcterms:W3CDTF">2024-12-28T10:47:27Z</dcterms:created>
  <dcterms:modified xsi:type="dcterms:W3CDTF">2024-12-30T06:39:35Z</dcterms:modified>
</cp:coreProperties>
</file>