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34413831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27056327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018675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5834A9-821D-49BC-9D1A-84A5A57572F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41020549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5834A9-821D-49BC-9D1A-84A5A57572FE}"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6019484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5834A9-821D-49BC-9D1A-84A5A57572FE}"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36157345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5834A9-821D-49BC-9D1A-84A5A57572FE}"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23693615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5834A9-821D-49BC-9D1A-84A5A57572F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5641489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F5834A9-821D-49BC-9D1A-84A5A57572FE}"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25550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5680707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420825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637315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195684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3723796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195720700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5834A9-821D-49BC-9D1A-84A5A57572FE}"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059018-CD62-4BF8-B4C6-9D361F6707B4}" type="slidenum">
              <a:rPr lang="en-IN" smtClean="0"/>
              <a:t>‹#›</a:t>
            </a:fld>
            <a:endParaRPr lang="en-IN"/>
          </a:p>
        </p:txBody>
      </p:sp>
    </p:spTree>
    <p:extLst>
      <p:ext uri="{BB962C8B-B14F-4D97-AF65-F5344CB8AC3E}">
        <p14:creationId xmlns:p14="http://schemas.microsoft.com/office/powerpoint/2010/main" val="35573437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F5834A9-821D-49BC-9D1A-84A5A57572FE}" type="datetimeFigureOut">
              <a:rPr lang="en-IN" smtClean="0"/>
              <a:t>27-11-2024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0059018-CD62-4BF8-B4C6-9D361F6707B4}" type="slidenum">
              <a:rPr lang="en-IN" smtClean="0"/>
              <a:t>‹#›</a:t>
            </a:fld>
            <a:endParaRPr lang="en-IN"/>
          </a:p>
        </p:txBody>
      </p:sp>
    </p:spTree>
    <p:extLst>
      <p:ext uri="{BB962C8B-B14F-4D97-AF65-F5344CB8AC3E}">
        <p14:creationId xmlns:p14="http://schemas.microsoft.com/office/powerpoint/2010/main" val="35997345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39AC1-3740-499E-BFB9-9AFE0D6DB330}"/>
              </a:ext>
            </a:extLst>
          </p:cNvPr>
          <p:cNvSpPr>
            <a:spLocks noGrp="1"/>
          </p:cNvSpPr>
          <p:nvPr>
            <p:ph type="ctrTitle"/>
          </p:nvPr>
        </p:nvSpPr>
        <p:spPr>
          <a:xfrm>
            <a:off x="480811" y="592427"/>
            <a:ext cx="9144000" cy="947067"/>
          </a:xfrm>
        </p:spPr>
        <p:txBody>
          <a:bodyPr>
            <a:normAutofit/>
          </a:bodyPr>
          <a:lstStyle/>
          <a:p>
            <a:pPr algn="ctr"/>
            <a:r>
              <a:rPr lang="en-US" sz="2500" b="1" dirty="0">
                <a:latin typeface="Times New Roman" panose="02020603050405020304" pitchFamily="18" charset="0"/>
                <a:cs typeface="Times New Roman" panose="02020603050405020304" pitchFamily="18" charset="0"/>
              </a:rPr>
              <a:t>RECENT ADVANCEMENTS IN FLOATING DRUG DELIVERY SYSTEM: A REVIEW</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E3B2209-FA72-45F3-A0DB-1E2ADA890F50}"/>
              </a:ext>
            </a:extLst>
          </p:cNvPr>
          <p:cNvSpPr/>
          <p:nvPr/>
        </p:nvSpPr>
        <p:spPr>
          <a:xfrm>
            <a:off x="1154805" y="5041639"/>
            <a:ext cx="7152067" cy="1340688"/>
          </a:xfrm>
          <a:prstGeom prst="rect">
            <a:avLst/>
          </a:prstGeom>
        </p:spPr>
        <p:txBody>
          <a:bodyPr wrap="square">
            <a:spAutoFit/>
          </a:bodyPr>
          <a:lstStyle/>
          <a:p>
            <a:pPr algn="r">
              <a:lnSpc>
                <a:spcPct val="115000"/>
              </a:lnSpc>
              <a:spcAft>
                <a:spcPts val="0"/>
              </a:spcAft>
            </a:pPr>
            <a:r>
              <a:rPr lang="en-US" b="1" dirty="0">
                <a:latin typeface="Times New Roman" panose="02020603050405020304" pitchFamily="18" charset="0"/>
                <a:ea typeface="Arial" panose="020B0604020202020204" pitchFamily="34" charset="0"/>
              </a:rPr>
              <a:t>Santosh Kumar, Dr. Shalini Kumari &amp; Dr. </a:t>
            </a:r>
            <a:r>
              <a:rPr lang="en-US" b="1" dirty="0" err="1">
                <a:latin typeface="Times New Roman" panose="02020603050405020304" pitchFamily="18" charset="0"/>
                <a:ea typeface="Arial" panose="020B0604020202020204" pitchFamily="34" charset="0"/>
              </a:rPr>
              <a:t>Sudhansu</a:t>
            </a:r>
            <a:r>
              <a:rPr lang="en-US" b="1" dirty="0">
                <a:latin typeface="Times New Roman" panose="02020603050405020304" pitchFamily="18" charset="0"/>
                <a:ea typeface="Arial" panose="020B0604020202020204" pitchFamily="34" charset="0"/>
              </a:rPr>
              <a:t> Ranjan Swain </a:t>
            </a:r>
            <a:endParaRPr lang="en-IN" sz="1600" b="1" dirty="0">
              <a:effectLst/>
              <a:latin typeface="Arial" panose="020B0604020202020204" pitchFamily="34" charset="0"/>
              <a:ea typeface="Arial" panose="020B0604020202020204" pitchFamily="34" charset="0"/>
            </a:endParaRPr>
          </a:p>
          <a:p>
            <a:pPr algn="r">
              <a:lnSpc>
                <a:spcPct val="115000"/>
              </a:lnSpc>
              <a:spcAft>
                <a:spcPts val="0"/>
              </a:spcAft>
            </a:pPr>
            <a:r>
              <a:rPr lang="en-US" dirty="0">
                <a:latin typeface="Times New Roman" panose="02020603050405020304" pitchFamily="18" charset="0"/>
                <a:ea typeface="Arial" panose="020B0604020202020204" pitchFamily="34" charset="0"/>
              </a:rPr>
              <a:t>Email: Yadavnikunj32@gmail.com</a:t>
            </a:r>
            <a:endParaRPr lang="en-IN" sz="1600" dirty="0">
              <a:effectLst/>
              <a:latin typeface="Arial" panose="020B0604020202020204" pitchFamily="34" charset="0"/>
              <a:ea typeface="Arial" panose="020B0604020202020204" pitchFamily="34" charset="0"/>
            </a:endParaRPr>
          </a:p>
          <a:p>
            <a:pPr algn="r">
              <a:lnSpc>
                <a:spcPct val="115000"/>
              </a:lnSpc>
              <a:spcAft>
                <a:spcPts val="0"/>
              </a:spcAft>
            </a:pPr>
            <a:r>
              <a:rPr lang="en-US" dirty="0">
                <a:latin typeface="Times New Roman" panose="02020603050405020304" pitchFamily="18" charset="0"/>
                <a:ea typeface="Arial" panose="020B0604020202020204" pitchFamily="34" charset="0"/>
              </a:rPr>
              <a:t>Moradabad Educational Trust Group of Institution, Faculty of Pharmacy,</a:t>
            </a:r>
            <a:endParaRPr lang="en-IN" sz="1600" dirty="0">
              <a:effectLst/>
              <a:latin typeface="Arial" panose="020B0604020202020204" pitchFamily="34" charset="0"/>
              <a:ea typeface="Arial" panose="020B0604020202020204" pitchFamily="34" charset="0"/>
            </a:endParaRPr>
          </a:p>
          <a:p>
            <a:pPr algn="r">
              <a:lnSpc>
                <a:spcPct val="115000"/>
              </a:lnSpc>
              <a:spcAft>
                <a:spcPts val="0"/>
              </a:spcAft>
            </a:pPr>
            <a:r>
              <a:rPr lang="en-US" dirty="0">
                <a:latin typeface="Times New Roman" panose="02020603050405020304" pitchFamily="18" charset="0"/>
                <a:ea typeface="Arial" panose="020B0604020202020204" pitchFamily="34" charset="0"/>
              </a:rPr>
              <a:t>Ram Ganga </a:t>
            </a:r>
            <a:r>
              <a:rPr lang="en-US" dirty="0" err="1">
                <a:latin typeface="Times New Roman" panose="02020603050405020304" pitchFamily="18" charset="0"/>
                <a:ea typeface="Arial" panose="020B0604020202020204" pitchFamily="34" charset="0"/>
              </a:rPr>
              <a:t>Vihar</a:t>
            </a:r>
            <a:r>
              <a:rPr lang="en-US" dirty="0">
                <a:latin typeface="Times New Roman" panose="02020603050405020304" pitchFamily="18" charset="0"/>
                <a:ea typeface="Arial" panose="020B0604020202020204" pitchFamily="34" charset="0"/>
              </a:rPr>
              <a:t> Phase- II, Moradabad, 244001 (U.P) INDIA</a:t>
            </a:r>
            <a:endParaRPr lang="en-IN"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4334658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1E4C3-B2FF-4559-9EC1-801E24EA1CA3}"/>
              </a:ext>
            </a:extLst>
          </p:cNvPr>
          <p:cNvSpPr>
            <a:spLocks noGrp="1"/>
          </p:cNvSpPr>
          <p:nvPr>
            <p:ph type="title"/>
          </p:nvPr>
        </p:nvSpPr>
        <p:spPr>
          <a:xfrm>
            <a:off x="889716" y="455277"/>
            <a:ext cx="7120944" cy="703821"/>
          </a:xfrm>
        </p:spPr>
        <p:txBody>
          <a:bodyPr>
            <a:normAutofit/>
          </a:bodyPr>
          <a:lstStyle/>
          <a:p>
            <a:pPr algn="ctr"/>
            <a:r>
              <a:rPr lang="en-IN" sz="4000" b="1" dirty="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3479CB6-843B-4944-9F1D-35E11012687F}"/>
              </a:ext>
            </a:extLst>
          </p:cNvPr>
          <p:cNvSpPr/>
          <p:nvPr/>
        </p:nvSpPr>
        <p:spPr>
          <a:xfrm>
            <a:off x="536620" y="1159098"/>
            <a:ext cx="8452834" cy="5443734"/>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ea typeface="Times New Roman" panose="02020603050405020304" pitchFamily="18" charset="0"/>
              </a:rPr>
              <a:t>This review on floating drug delivery systems (FDDS) was written with the intention of gathering the most recent research, with an emphasis on the main mechanism of floatation to accomplish stomach retention. A thorough discussion is given of the latest advancements in FDDS, including the physiological and formulation factors that impact stomach retention, methods for designing single-unit and multiple-unit floating systems, and the classification and formulation of these systems. The in vitro methods, in vivo investigations to assess the functionality and use of floating systems, and applications of these systems are also compiled in this review. These technologies can help with a number of issues that arise while creating a pharmaceutical dosage form.</a:t>
            </a:r>
            <a:r>
              <a:rPr lang="en-US" dirty="0">
                <a:latin typeface="Times New Roman" panose="02020603050405020304" pitchFamily="18" charset="0"/>
                <a:ea typeface="Arial" panose="020B0604020202020204" pitchFamily="34" charset="0"/>
              </a:rPr>
              <a:t> </a:t>
            </a:r>
            <a:r>
              <a:rPr lang="en-US" dirty="0">
                <a:latin typeface="Times New Roman" panose="02020603050405020304" pitchFamily="18" charset="0"/>
                <a:ea typeface="Times New Roman" panose="02020603050405020304" pitchFamily="18" charset="0"/>
              </a:rPr>
              <a:t>In this review, the physiology, factors affecting gastric retention time, excipient variables that affect gastric retention, methods for designing single-unit, hydrodynamically balanced systems, and multi-unit floating structures are covered in detail, along with a few applications of those systems and aspects of their classification, formulation, and evaluation.</a:t>
            </a:r>
            <a:endParaRPr lang="en-IN"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5784957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80FE8-D149-43E1-9654-6094FAB35CB5}"/>
              </a:ext>
            </a:extLst>
          </p:cNvPr>
          <p:cNvSpPr>
            <a:spLocks noGrp="1"/>
          </p:cNvSpPr>
          <p:nvPr>
            <p:ph type="title"/>
          </p:nvPr>
        </p:nvSpPr>
        <p:spPr>
          <a:xfrm>
            <a:off x="3417731" y="2731762"/>
            <a:ext cx="2523186" cy="1492507"/>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8057468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TotalTime>
  <Words>243</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Times New Roman</vt:lpstr>
      <vt:lpstr>Trebuchet MS</vt:lpstr>
      <vt:lpstr>Wingdings 3</vt:lpstr>
      <vt:lpstr>Facet</vt:lpstr>
      <vt:lpstr>RECENT ADVANCEMENTS IN FLOATING DRUG DELIVERY SYSTEM: A REVIEW</vt:lpstr>
      <vt:lpstr> 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RECENT ADVANCEMENTS IN FLOATING DRUG DELIVERY SYSTEM: A REVIEW</dc:title>
  <dc:creator>qwe</dc:creator>
  <cp:lastModifiedBy>qwe</cp:lastModifiedBy>
  <cp:revision>15</cp:revision>
  <dcterms:created xsi:type="dcterms:W3CDTF">2024-11-27T13:23:17Z</dcterms:created>
  <dcterms:modified xsi:type="dcterms:W3CDTF">2024-11-27T13:26:23Z</dcterms:modified>
</cp:coreProperties>
</file>