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E07C79E6-35A4-48EE-A0F8-7CB20DBADBCE}" type="datetimeFigureOut">
              <a:rPr lang="en-IN" smtClean="0"/>
              <a:t>27-11-2024</a:t>
            </a:fld>
            <a:endParaRPr lang="en-IN"/>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IN"/>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DA2FEB5A-F2C3-4A67-A375-FD2B4B1BD02F}" type="slidenum">
              <a:rPr lang="en-IN" smtClean="0"/>
              <a:t>‹#›</a:t>
            </a:fld>
            <a:endParaRPr lang="en-IN"/>
          </a:p>
        </p:txBody>
      </p:sp>
    </p:spTree>
    <p:extLst>
      <p:ext uri="{BB962C8B-B14F-4D97-AF65-F5344CB8AC3E}">
        <p14:creationId xmlns:p14="http://schemas.microsoft.com/office/powerpoint/2010/main" val="622524519"/>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7C79E6-35A4-48EE-A0F8-7CB20DBADBCE}"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2FEB5A-F2C3-4A67-A375-FD2B4B1BD02F}" type="slidenum">
              <a:rPr lang="en-IN" smtClean="0"/>
              <a:t>‹#›</a:t>
            </a:fld>
            <a:endParaRPr lang="en-IN"/>
          </a:p>
        </p:txBody>
      </p:sp>
    </p:spTree>
    <p:extLst>
      <p:ext uri="{BB962C8B-B14F-4D97-AF65-F5344CB8AC3E}">
        <p14:creationId xmlns:p14="http://schemas.microsoft.com/office/powerpoint/2010/main" val="825883515"/>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07C79E6-35A4-48EE-A0F8-7CB20DBADBCE}"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2FEB5A-F2C3-4A67-A375-FD2B4B1BD02F}" type="slidenum">
              <a:rPr lang="en-IN" smtClean="0"/>
              <a:t>‹#›</a:t>
            </a:fld>
            <a:endParaRPr lang="en-IN"/>
          </a:p>
        </p:txBody>
      </p:sp>
    </p:spTree>
    <p:extLst>
      <p:ext uri="{BB962C8B-B14F-4D97-AF65-F5344CB8AC3E}">
        <p14:creationId xmlns:p14="http://schemas.microsoft.com/office/powerpoint/2010/main" val="2767874483"/>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07C79E6-35A4-48EE-A0F8-7CB20DBADBCE}"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A2FEB5A-F2C3-4A67-A375-FD2B4B1BD02F}" type="slidenum">
              <a:rPr lang="en-IN" smtClean="0"/>
              <a:t>‹#›</a:t>
            </a:fld>
            <a:endParaRPr lang="en-IN"/>
          </a:p>
        </p:txBody>
      </p:sp>
    </p:spTree>
    <p:extLst>
      <p:ext uri="{BB962C8B-B14F-4D97-AF65-F5344CB8AC3E}">
        <p14:creationId xmlns:p14="http://schemas.microsoft.com/office/powerpoint/2010/main" val="3085225486"/>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07C79E6-35A4-48EE-A0F8-7CB20DBADBCE}" type="datetimeFigureOut">
              <a:rPr lang="en-IN" smtClean="0"/>
              <a:t>27-11-2024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A2FEB5A-F2C3-4A67-A375-FD2B4B1BD02F}" type="slidenum">
              <a:rPr lang="en-IN" smtClean="0"/>
              <a:t>‹#›</a:t>
            </a:fld>
            <a:endParaRPr lang="en-IN"/>
          </a:p>
        </p:txBody>
      </p:sp>
    </p:spTree>
    <p:extLst>
      <p:ext uri="{BB962C8B-B14F-4D97-AF65-F5344CB8AC3E}">
        <p14:creationId xmlns:p14="http://schemas.microsoft.com/office/powerpoint/2010/main" val="884418781"/>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07C79E6-35A4-48EE-A0F8-7CB20DBADBCE}" type="datetimeFigureOut">
              <a:rPr lang="en-IN" smtClean="0"/>
              <a:t>27-11-2024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A2FEB5A-F2C3-4A67-A375-FD2B4B1BD02F}" type="slidenum">
              <a:rPr lang="en-IN" smtClean="0"/>
              <a:t>‹#›</a:t>
            </a:fld>
            <a:endParaRPr lang="en-IN"/>
          </a:p>
        </p:txBody>
      </p:sp>
    </p:spTree>
    <p:extLst>
      <p:ext uri="{BB962C8B-B14F-4D97-AF65-F5344CB8AC3E}">
        <p14:creationId xmlns:p14="http://schemas.microsoft.com/office/powerpoint/2010/main" val="3245797605"/>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7C79E6-35A4-48EE-A0F8-7CB20DBADBCE}" type="datetimeFigureOut">
              <a:rPr lang="en-IN" smtClean="0"/>
              <a:t>27-11-2024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A2FEB5A-F2C3-4A67-A375-FD2B4B1BD02F}" type="slidenum">
              <a:rPr lang="en-IN" smtClean="0"/>
              <a:t>‹#›</a:t>
            </a:fld>
            <a:endParaRPr lang="en-IN"/>
          </a:p>
        </p:txBody>
      </p:sp>
    </p:spTree>
    <p:extLst>
      <p:ext uri="{BB962C8B-B14F-4D97-AF65-F5344CB8AC3E}">
        <p14:creationId xmlns:p14="http://schemas.microsoft.com/office/powerpoint/2010/main" val="3564364952"/>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Edit Master text styles</a:t>
            </a:r>
          </a:p>
        </p:txBody>
      </p:sp>
      <p:sp>
        <p:nvSpPr>
          <p:cNvPr id="5" name="Date Placeholder 4"/>
          <p:cNvSpPr>
            <a:spLocks noGrp="1"/>
          </p:cNvSpPr>
          <p:nvPr>
            <p:ph type="dt" sz="half" idx="10"/>
          </p:nvPr>
        </p:nvSpPr>
        <p:spPr/>
        <p:txBody>
          <a:bodyPr/>
          <a:lstStyle/>
          <a:p>
            <a:fld id="{E07C79E6-35A4-48EE-A0F8-7CB20DBADBCE}"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DA2FEB5A-F2C3-4A67-A375-FD2B4B1BD02F}" type="slidenum">
              <a:rPr lang="en-IN" smtClean="0"/>
              <a:t>‹#›</a:t>
            </a:fld>
            <a:endParaRPr lang="en-IN"/>
          </a:p>
        </p:txBody>
      </p:sp>
    </p:spTree>
    <p:extLst>
      <p:ext uri="{BB962C8B-B14F-4D97-AF65-F5344CB8AC3E}">
        <p14:creationId xmlns:p14="http://schemas.microsoft.com/office/powerpoint/2010/main" val="1075335300"/>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20000"/>
              <a:lumOff val="8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E07C79E6-35A4-48EE-A0F8-7CB20DBADBCE}" type="datetimeFigureOut">
              <a:rPr lang="en-IN" smtClean="0"/>
              <a:t>27-11-2024</a:t>
            </a:fld>
            <a:endParaRPr lang="en-IN"/>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IN"/>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DA2FEB5A-F2C3-4A67-A375-FD2B4B1BD02F}" type="slidenum">
              <a:rPr lang="en-IN" smtClean="0"/>
              <a:t>‹#›</a:t>
            </a:fld>
            <a:endParaRPr lang="en-IN"/>
          </a:p>
        </p:txBody>
      </p:sp>
    </p:spTree>
    <p:extLst>
      <p:ext uri="{BB962C8B-B14F-4D97-AF65-F5344CB8AC3E}">
        <p14:creationId xmlns:p14="http://schemas.microsoft.com/office/powerpoint/2010/main" val="1029846617"/>
      </p:ext>
    </p:extLst>
  </p:cSld>
  <p:clrMapOvr>
    <a:overrideClrMapping bg1="lt1" tx1="dk1" bg2="lt2" tx2="dk2" accent1="accent1" accent2="accent2" accent3="accent3" accent4="accent4" accent5="accent5" accent6="accent6" hlink="hlink" folHlink="folHlink"/>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7C79E6-35A4-48EE-A0F8-7CB20DBADBCE}"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2FEB5A-F2C3-4A67-A375-FD2B4B1BD02F}" type="slidenum">
              <a:rPr lang="en-IN" smtClean="0"/>
              <a:t>‹#›</a:t>
            </a:fld>
            <a:endParaRPr lang="en-IN"/>
          </a:p>
        </p:txBody>
      </p:sp>
    </p:spTree>
    <p:extLst>
      <p:ext uri="{BB962C8B-B14F-4D97-AF65-F5344CB8AC3E}">
        <p14:creationId xmlns:p14="http://schemas.microsoft.com/office/powerpoint/2010/main" val="3748030268"/>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7C79E6-35A4-48EE-A0F8-7CB20DBADBCE}"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2FEB5A-F2C3-4A67-A375-FD2B4B1BD02F}" type="slidenum">
              <a:rPr lang="en-IN" smtClean="0"/>
              <a:t>‹#›</a:t>
            </a:fld>
            <a:endParaRPr lang="en-IN"/>
          </a:p>
        </p:txBody>
      </p:sp>
    </p:spTree>
    <p:extLst>
      <p:ext uri="{BB962C8B-B14F-4D97-AF65-F5344CB8AC3E}">
        <p14:creationId xmlns:p14="http://schemas.microsoft.com/office/powerpoint/2010/main" val="3020976026"/>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E07C79E6-35A4-48EE-A0F8-7CB20DBADBCE}" type="datetimeFigureOut">
              <a:rPr lang="en-IN" smtClean="0"/>
              <a:t>27-11-2024</a:t>
            </a:fld>
            <a:endParaRPr lang="en-IN"/>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IN"/>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DA2FEB5A-F2C3-4A67-A375-FD2B4B1BD02F}" type="slidenum">
              <a:rPr lang="en-IN" smtClean="0"/>
              <a:t>‹#›</a:t>
            </a:fld>
            <a:endParaRPr lang="en-IN"/>
          </a:p>
        </p:txBody>
      </p:sp>
    </p:spTree>
    <p:extLst>
      <p:ext uri="{BB962C8B-B14F-4D97-AF65-F5344CB8AC3E}">
        <p14:creationId xmlns:p14="http://schemas.microsoft.com/office/powerpoint/2010/main" val="181210683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p:wipe/>
  </p:transition>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BC455-276E-41D5-B14D-FA153FEC4806}"/>
              </a:ext>
            </a:extLst>
          </p:cNvPr>
          <p:cNvSpPr>
            <a:spLocks noGrp="1"/>
          </p:cNvSpPr>
          <p:nvPr>
            <p:ph type="ctrTitle"/>
          </p:nvPr>
        </p:nvSpPr>
        <p:spPr>
          <a:xfrm>
            <a:off x="1524000" y="824247"/>
            <a:ext cx="9144000" cy="908431"/>
          </a:xfrm>
        </p:spPr>
        <p:txBody>
          <a:bodyPr>
            <a:normAutofit/>
          </a:bodyPr>
          <a:lstStyle/>
          <a:p>
            <a:pPr algn="ctr"/>
            <a:r>
              <a:rPr lang="en-IN" sz="2500" b="1" dirty="0">
                <a:latin typeface="Times New Roman" panose="02020603050405020304" pitchFamily="18" charset="0"/>
                <a:cs typeface="Times New Roman" panose="02020603050405020304" pitchFamily="18" charset="0"/>
              </a:rPr>
              <a:t>THE JAK-STAT SIGNALLING CASCADE: ONCOGENIC DRIVER OR TUMOR PROGRESSION</a:t>
            </a:r>
            <a:endParaRPr lang="en-IN" sz="25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05F44580-D9E5-46A8-8411-26F054782729}"/>
              </a:ext>
            </a:extLst>
          </p:cNvPr>
          <p:cNvSpPr/>
          <p:nvPr/>
        </p:nvSpPr>
        <p:spPr>
          <a:xfrm>
            <a:off x="5868474" y="4464418"/>
            <a:ext cx="6096000" cy="1894749"/>
          </a:xfrm>
          <a:prstGeom prst="rect">
            <a:avLst/>
          </a:prstGeom>
        </p:spPr>
        <p:txBody>
          <a:bodyPr>
            <a:spAutoFit/>
          </a:bodyPr>
          <a:lstStyle/>
          <a:p>
            <a:pPr algn="r">
              <a:lnSpc>
                <a:spcPct val="150000"/>
              </a:lnSpc>
              <a:spcAft>
                <a:spcPts val="0"/>
              </a:spcAft>
            </a:pPr>
            <a:r>
              <a:rPr lang="en-IN" sz="1600" b="1" kern="100" dirty="0">
                <a:latin typeface="Times New Roman" panose="02020603050405020304" pitchFamily="18" charset="0"/>
                <a:ea typeface="Calibri" panose="020F0502020204030204" pitchFamily="34" charset="0"/>
                <a:cs typeface="Times New Roman" panose="02020603050405020304" pitchFamily="18" charset="0"/>
              </a:rPr>
              <a:t>Sana </a:t>
            </a:r>
            <a:r>
              <a:rPr lang="en-IN" sz="1600" b="1" kern="100" dirty="0" err="1">
                <a:latin typeface="Times New Roman" panose="02020603050405020304" pitchFamily="18" charset="0"/>
                <a:ea typeface="Calibri" panose="020F0502020204030204" pitchFamily="34" charset="0"/>
                <a:cs typeface="Times New Roman" panose="02020603050405020304" pitchFamily="18" charset="0"/>
              </a:rPr>
              <a:t>Saifi</a:t>
            </a:r>
            <a:r>
              <a:rPr lang="en-IN" sz="1600" b="1" kern="100" dirty="0">
                <a:latin typeface="Times New Roman" panose="02020603050405020304" pitchFamily="18" charset="0"/>
                <a:ea typeface="Calibri" panose="020F0502020204030204" pitchFamily="34" charset="0"/>
                <a:cs typeface="Times New Roman" panose="02020603050405020304" pitchFamily="18" charset="0"/>
              </a:rPr>
              <a:t>, </a:t>
            </a:r>
            <a:r>
              <a:rPr lang="en-IN" sz="1600" b="1" kern="100" dirty="0" err="1">
                <a:latin typeface="Times New Roman" panose="02020603050405020304" pitchFamily="18" charset="0"/>
                <a:ea typeface="Calibri" panose="020F0502020204030204" pitchFamily="34" charset="0"/>
                <a:cs typeface="Times New Roman" panose="02020603050405020304" pitchFamily="18" charset="0"/>
              </a:rPr>
              <a:t>Dr.</a:t>
            </a:r>
            <a:r>
              <a:rPr lang="en-IN" sz="1600" b="1" kern="100" dirty="0">
                <a:latin typeface="Times New Roman" panose="02020603050405020304" pitchFamily="18" charset="0"/>
                <a:ea typeface="Calibri" panose="020F0502020204030204" pitchFamily="34" charset="0"/>
                <a:cs typeface="Times New Roman" panose="02020603050405020304" pitchFamily="18" charset="0"/>
              </a:rPr>
              <a:t> Ekta Verma and </a:t>
            </a:r>
            <a:r>
              <a:rPr lang="en-IN" sz="1600" b="1" kern="100" dirty="0" err="1">
                <a:latin typeface="Times New Roman" panose="02020603050405020304" pitchFamily="18" charset="0"/>
                <a:ea typeface="Calibri" panose="020F0502020204030204" pitchFamily="34" charset="0"/>
                <a:cs typeface="Times New Roman" panose="02020603050405020304" pitchFamily="18" charset="0"/>
              </a:rPr>
              <a:t>Dr.</a:t>
            </a:r>
            <a:r>
              <a:rPr lang="en-IN" sz="1600" b="1" kern="100" dirty="0">
                <a:latin typeface="Times New Roman" panose="02020603050405020304" pitchFamily="18" charset="0"/>
                <a:ea typeface="Calibri" panose="020F0502020204030204" pitchFamily="34" charset="0"/>
                <a:cs typeface="Times New Roman" panose="02020603050405020304" pitchFamily="18" charset="0"/>
              </a:rPr>
              <a:t> </a:t>
            </a:r>
            <a:r>
              <a:rPr lang="en-IN" sz="1600" b="1" kern="100" dirty="0" err="1">
                <a:latin typeface="Times New Roman" panose="02020603050405020304" pitchFamily="18" charset="0"/>
                <a:ea typeface="Calibri" panose="020F0502020204030204" pitchFamily="34" charset="0"/>
                <a:cs typeface="Times New Roman" panose="02020603050405020304" pitchFamily="18" charset="0"/>
              </a:rPr>
              <a:t>Sudhansu</a:t>
            </a:r>
            <a:r>
              <a:rPr lang="en-IN" sz="1600" b="1" kern="100" dirty="0">
                <a:latin typeface="Times New Roman" panose="02020603050405020304" pitchFamily="18" charset="0"/>
                <a:ea typeface="Calibri" panose="020F0502020204030204" pitchFamily="34" charset="0"/>
                <a:cs typeface="Times New Roman" panose="02020603050405020304" pitchFamily="18" charset="0"/>
              </a:rPr>
              <a:t> Ranjan Swain</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50000"/>
              </a:lnSpc>
              <a:spcAft>
                <a:spcPts val="0"/>
              </a:spcAft>
            </a:pPr>
            <a:r>
              <a:rPr lang="en-IN" sz="1600" kern="1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Email: sanasaifi17032000@gmail.com</a:t>
            </a:r>
            <a:endParaRPr lang="en-IN" sz="1600" kern="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50000"/>
              </a:lnSpc>
              <a:spcAft>
                <a:spcPts val="0"/>
              </a:spcAft>
            </a:pPr>
            <a:r>
              <a:rPr lang="en-IN" sz="1600" kern="1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Moradabad Educational Trust Group of Institution, Faculty of Pharmacy,</a:t>
            </a:r>
            <a:endParaRPr lang="en-IN" sz="1600" kern="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50000"/>
              </a:lnSpc>
              <a:spcAft>
                <a:spcPts val="0"/>
              </a:spcAft>
            </a:pPr>
            <a:r>
              <a:rPr lang="en-IN" sz="1600" kern="1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Ram Ganga </a:t>
            </a:r>
            <a:r>
              <a:rPr lang="en-IN" sz="1600" kern="100"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Vihar</a:t>
            </a:r>
            <a:r>
              <a:rPr lang="en-IN" sz="1600" kern="1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Phase-II, Moradabad-244 001 (U.P) INDIA</a:t>
            </a:r>
            <a:endParaRPr lang="en-IN" sz="1600" kern="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36809618"/>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A2C35-6DC1-4127-87EB-B2518247E646}"/>
              </a:ext>
            </a:extLst>
          </p:cNvPr>
          <p:cNvSpPr>
            <a:spLocks noGrp="1"/>
          </p:cNvSpPr>
          <p:nvPr>
            <p:ph type="title"/>
          </p:nvPr>
        </p:nvSpPr>
        <p:spPr>
          <a:xfrm>
            <a:off x="838200" y="378004"/>
            <a:ext cx="10515600" cy="703821"/>
          </a:xfrm>
        </p:spPr>
        <p:txBody>
          <a:bodyPr>
            <a:normAutofit/>
          </a:bodyPr>
          <a:lstStyle/>
          <a:p>
            <a:pPr algn="ctr"/>
            <a:r>
              <a:rPr lang="en-IN" sz="4000" b="1" dirty="0">
                <a:latin typeface="Times New Roman" panose="02020603050405020304" pitchFamily="18" charset="0"/>
                <a:cs typeface="Times New Roman" panose="02020603050405020304" pitchFamily="18" charset="0"/>
              </a:rPr>
              <a:t>ABSTRACT</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1B356086-2D50-4FCD-AB05-41455CB9CE13}"/>
              </a:ext>
            </a:extLst>
          </p:cNvPr>
          <p:cNvSpPr/>
          <p:nvPr/>
        </p:nvSpPr>
        <p:spPr>
          <a:xfrm>
            <a:off x="561304" y="1223493"/>
            <a:ext cx="11184228" cy="5449377"/>
          </a:xfrm>
          <a:prstGeom prst="rect">
            <a:avLst/>
          </a:prstGeom>
        </p:spPr>
        <p:txBody>
          <a:bodyPr wrap="square">
            <a:spAutoFit/>
          </a:bodyPr>
          <a:lstStyle/>
          <a:p>
            <a:pPr algn="just">
              <a:lnSpc>
                <a:spcPct val="150000"/>
              </a:lnSpc>
              <a:spcAft>
                <a:spcPts val="800"/>
              </a:spcAft>
            </a:pPr>
            <a:r>
              <a:rPr lang="en-IN" kern="1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The JAK-STAT signalling pathway plays a pivotal role in various cellular processes, including cell proliferation, differentiation, survival, and immune responses, making it a critical pathway in the context of cancer. Mutations or activation of Janus kinases (JAKs) or Signal Transducer and Activator of Transcription (STAT) proteins can lead to dysregulation of this pathway, promoting oncogenesis and </a:t>
            </a:r>
            <a:r>
              <a:rPr lang="en-IN" kern="1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tumor</a:t>
            </a:r>
            <a:r>
              <a:rPr lang="en-IN" kern="1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progression. For instance, Constitutive activation of JAK-STAT signalling, often through unregulated IL-6, can occur via two mechanisms. In the classic pathway, IL-6 binds to IL-6Rα on specific cells, engaging GP130 to activate JAKs and STAT3, driving oncogenic signalling. Alternatively, IL-6 trans-signalling, where IL-6 binds a soluble IL-6Rα, allows JAK-STAT activation in any cell. Where it enhances cancer cell survival, proliferation, and metastasis while also suppressing anti-</a:t>
            </a:r>
            <a:r>
              <a:rPr lang="en-IN" kern="1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tumor</a:t>
            </a:r>
            <a:r>
              <a:rPr lang="en-IN" kern="1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immune responses. The JAK-STAT pathway also interacts with other signalling pathways, such as those involving cytokines and growth factors, further complicating its role in cancer biology. As a result, small inhibitors targeting components of the JAK-STAT pathway are being developed and tested in clinical settings as potential therapeutic strategies for treating cancers characterized by JAK-STAT dysregulation. Overall, the JAK-STAT pathway represents a significant area of interest in cancer research, emphasizing the need for a detailed understanding of its mechanisms to develop effective treatments.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34773234"/>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5778D5-DAC2-4A19-8037-79A9C0DF8D44}"/>
              </a:ext>
            </a:extLst>
          </p:cNvPr>
          <p:cNvSpPr>
            <a:spLocks noGrp="1"/>
          </p:cNvSpPr>
          <p:nvPr>
            <p:ph type="title"/>
          </p:nvPr>
        </p:nvSpPr>
        <p:spPr>
          <a:xfrm>
            <a:off x="4570390" y="2718884"/>
            <a:ext cx="3051220" cy="1420232"/>
          </a:xfrm>
        </p:spPr>
        <p:txBody>
          <a:bodyPr>
            <a:noAutofit/>
          </a:bodyPr>
          <a:lstStyle/>
          <a:p>
            <a:pPr algn="ctr"/>
            <a:r>
              <a:rPr lang="en-IN" sz="5000" b="1" dirty="0">
                <a:latin typeface="Times New Roman" panose="02020603050405020304" pitchFamily="18" charset="0"/>
                <a:cs typeface="Times New Roman" panose="02020603050405020304" pitchFamily="18" charset="0"/>
              </a:rPr>
              <a:t>THANK</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2736355444"/>
      </p:ext>
    </p:extLst>
  </p:cSld>
  <p:clrMapOvr>
    <a:masterClrMapping/>
  </p:clrMapOvr>
  <p:transition spd="slow">
    <p:wipe/>
  </p:transition>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212121"/>
      </a:dk2>
      <a:lt2>
        <a:srgbClr val="636363"/>
      </a:lt2>
      <a:accent1>
        <a:srgbClr val="F03B5E"/>
      </a:accent1>
      <a:accent2>
        <a:srgbClr val="DC6FEC"/>
      </a:accent2>
      <a:accent3>
        <a:srgbClr val="60B1F2"/>
      </a:accent3>
      <a:accent4>
        <a:srgbClr val="6AD5BB"/>
      </a:accent4>
      <a:accent5>
        <a:srgbClr val="E8AB4E"/>
      </a:accent5>
      <a:accent6>
        <a:srgbClr val="F56447"/>
      </a:accent6>
      <a:hlink>
        <a:srgbClr val="8F8F8F"/>
      </a:hlink>
      <a:folHlink>
        <a:srgbClr val="A5A5A5"/>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33ACF124-275F-44F2-8DE0-0A755069829B}"/>
    </a:ext>
  </a:extLst>
</a:theme>
</file>

<file path=docProps/app.xml><?xml version="1.0" encoding="utf-8"?>
<Properties xmlns="http://schemas.openxmlformats.org/officeDocument/2006/extended-properties" xmlns:vt="http://schemas.openxmlformats.org/officeDocument/2006/docPropsVTypes">
  <Template>Metropolitan</Template>
  <TotalTime>3</TotalTime>
  <Words>299</Words>
  <Application>Microsoft Office PowerPoint</Application>
  <PresentationFormat>Widescreen</PresentationFormat>
  <Paragraphs>8</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Times New Roman</vt:lpstr>
      <vt:lpstr>Metropolitan</vt:lpstr>
      <vt:lpstr>THE JAK-STAT SIGNALLING CASCADE: ONCOGENIC DRIVER OR TUMOR PROGRESSION</vt:lpstr>
      <vt:lpstr>ABSTRACT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JAK-STAT SIGNALLING CASCADE: ONCOGENIC DRIVER OR TUMOR PROGRESSION</dc:title>
  <dc:creator>qwe</dc:creator>
  <cp:lastModifiedBy>qwe</cp:lastModifiedBy>
  <cp:revision>13</cp:revision>
  <dcterms:created xsi:type="dcterms:W3CDTF">2024-11-27T13:04:10Z</dcterms:created>
  <dcterms:modified xsi:type="dcterms:W3CDTF">2024-11-27T13:07:23Z</dcterms:modified>
</cp:coreProperties>
</file>