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2" d="100"/>
          <a:sy n="62" d="100"/>
        </p:scale>
        <p:origin x="9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5D030E29-A96A-4E60-A4D2-3DB2CD077E26}" type="datetimeFigureOut">
              <a:rPr lang="en-IN" smtClean="0"/>
              <a:t>17-01-2025</a:t>
            </a:fld>
            <a:endParaRPr lang="en-IN"/>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IN"/>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6FEEB7D1-913F-4858-977E-FAA1B5930CBD}" type="slidenum">
              <a:rPr lang="en-IN" smtClean="0"/>
              <a:t>‹#›</a:t>
            </a:fld>
            <a:endParaRPr lang="en-IN"/>
          </a:p>
        </p:txBody>
      </p:sp>
    </p:spTree>
    <p:extLst>
      <p:ext uri="{BB962C8B-B14F-4D97-AF65-F5344CB8AC3E}">
        <p14:creationId xmlns:p14="http://schemas.microsoft.com/office/powerpoint/2010/main" val="826309064"/>
      </p:ext>
    </p:extLst>
  </p:cSld>
  <p:clrMapOvr>
    <a:overrideClrMapping bg1="lt1" tx1="dk1" bg2="lt2" tx2="dk2" accent1="accent1" accent2="accent2" accent3="accent3" accent4="accent4" accent5="accent5" accent6="accent6" hlink="hlink" folHlink="folHlink"/>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D030E29-A96A-4E60-A4D2-3DB2CD077E26}" type="datetimeFigureOut">
              <a:rPr lang="en-IN" smtClean="0"/>
              <a:t>17-01-2025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6FEEB7D1-913F-4858-977E-FAA1B5930CBD}" type="slidenum">
              <a:rPr lang="en-IN" smtClean="0"/>
              <a:t>‹#›</a:t>
            </a:fld>
            <a:endParaRPr lang="en-IN"/>
          </a:p>
        </p:txBody>
      </p:sp>
    </p:spTree>
    <p:extLst>
      <p:ext uri="{BB962C8B-B14F-4D97-AF65-F5344CB8AC3E}">
        <p14:creationId xmlns:p14="http://schemas.microsoft.com/office/powerpoint/2010/main" val="3174529995"/>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5D030E29-A96A-4E60-A4D2-3DB2CD077E26}" type="datetimeFigureOut">
              <a:rPr lang="en-IN" smtClean="0"/>
              <a:t>17-01-2025</a:t>
            </a:fld>
            <a:endParaRPr lang="en-IN"/>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IN"/>
          </a:p>
        </p:txBody>
      </p:sp>
      <p:sp>
        <p:nvSpPr>
          <p:cNvPr id="6" name="Slide Number Placeholder 5"/>
          <p:cNvSpPr>
            <a:spLocks noGrp="1"/>
          </p:cNvSpPr>
          <p:nvPr>
            <p:ph type="sldNum" sz="quarter" idx="12"/>
          </p:nvPr>
        </p:nvSpPr>
        <p:spPr>
          <a:xfrm>
            <a:off x="8604504" y="5211060"/>
            <a:ext cx="2112264" cy="228600"/>
          </a:xfrm>
        </p:spPr>
        <p:txBody>
          <a:bodyPr/>
          <a:lstStyle/>
          <a:p>
            <a:fld id="{6FEEB7D1-913F-4858-977E-FAA1B5930CBD}" type="slidenum">
              <a:rPr lang="en-IN" smtClean="0"/>
              <a:t>‹#›</a:t>
            </a:fld>
            <a:endParaRPr lang="en-IN"/>
          </a:p>
        </p:txBody>
      </p:sp>
    </p:spTree>
    <p:extLst>
      <p:ext uri="{BB962C8B-B14F-4D97-AF65-F5344CB8AC3E}">
        <p14:creationId xmlns:p14="http://schemas.microsoft.com/office/powerpoint/2010/main" val="3620159861"/>
      </p:ext>
    </p:extLst>
  </p:cSld>
  <p:clrMapOvr>
    <a:overrideClrMapping bg1="lt1" tx1="dk1" bg2="lt2" tx2="dk2" accent1="accent1" accent2="accent2" accent3="accent3" accent4="accent4" accent5="accent5" accent6="accent6" hlink="hlink" folHlink="folHlink"/>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D030E29-A96A-4E60-A4D2-3DB2CD077E26}" type="datetimeFigureOut">
              <a:rPr lang="en-IN" smtClean="0"/>
              <a:t>17-01-2025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FEEB7D1-913F-4858-977E-FAA1B5930CBD}" type="slidenum">
              <a:rPr lang="en-IN" smtClean="0"/>
              <a:t>‹#›</a:t>
            </a:fld>
            <a:endParaRPr lang="en-IN"/>
          </a:p>
        </p:txBody>
      </p:sp>
    </p:spTree>
    <p:extLst>
      <p:ext uri="{BB962C8B-B14F-4D97-AF65-F5344CB8AC3E}">
        <p14:creationId xmlns:p14="http://schemas.microsoft.com/office/powerpoint/2010/main" val="1935429670"/>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D030E29-A96A-4E60-A4D2-3DB2CD077E26}" type="datetimeFigureOut">
              <a:rPr lang="en-IN" smtClean="0"/>
              <a:t>17-01-2025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6FEEB7D1-913F-4858-977E-FAA1B5930CBD}" type="slidenum">
              <a:rPr lang="en-IN" smtClean="0"/>
              <a:t>‹#›</a:t>
            </a:fld>
            <a:endParaRPr lang="en-IN"/>
          </a:p>
        </p:txBody>
      </p:sp>
    </p:spTree>
    <p:extLst>
      <p:ext uri="{BB962C8B-B14F-4D97-AF65-F5344CB8AC3E}">
        <p14:creationId xmlns:p14="http://schemas.microsoft.com/office/powerpoint/2010/main" val="578196436"/>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030E29-A96A-4E60-A4D2-3DB2CD077E26}" type="datetimeFigureOut">
              <a:rPr lang="en-IN" smtClean="0"/>
              <a:t>17-01-2025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FEEB7D1-913F-4858-977E-FAA1B5930CBD}" type="slidenum">
              <a:rPr lang="en-IN" smtClean="0"/>
              <a:t>‹#›</a:t>
            </a:fld>
            <a:endParaRPr lang="en-IN"/>
          </a:p>
        </p:txBody>
      </p:sp>
    </p:spTree>
    <p:extLst>
      <p:ext uri="{BB962C8B-B14F-4D97-AF65-F5344CB8AC3E}">
        <p14:creationId xmlns:p14="http://schemas.microsoft.com/office/powerpoint/2010/main" val="869395854"/>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030E29-A96A-4E60-A4D2-3DB2CD077E26}" type="datetimeFigureOut">
              <a:rPr lang="en-IN" smtClean="0"/>
              <a:t>17-01-2025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6FEEB7D1-913F-4858-977E-FAA1B5930CBD}" type="slidenum">
              <a:rPr lang="en-IN" smtClean="0"/>
              <a:t>‹#›</a:t>
            </a:fld>
            <a:endParaRPr lang="en-IN"/>
          </a:p>
        </p:txBody>
      </p:sp>
    </p:spTree>
    <p:extLst>
      <p:ext uri="{BB962C8B-B14F-4D97-AF65-F5344CB8AC3E}">
        <p14:creationId xmlns:p14="http://schemas.microsoft.com/office/powerpoint/2010/main" val="1505978627"/>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D030E29-A96A-4E60-A4D2-3DB2CD077E26}" type="datetimeFigureOut">
              <a:rPr lang="en-IN" smtClean="0"/>
              <a:t>17-01-2025</a:t>
            </a:fld>
            <a:endParaRPr lang="en-IN"/>
          </a:p>
        </p:txBody>
      </p:sp>
      <p:sp>
        <p:nvSpPr>
          <p:cNvPr id="9" name="Footer Placeholder 8"/>
          <p:cNvSpPr>
            <a:spLocks noGrp="1"/>
          </p:cNvSpPr>
          <p:nvPr>
            <p:ph type="ftr" sz="quarter" idx="11"/>
          </p:nvPr>
        </p:nvSpPr>
        <p:spPr/>
        <p:txBody>
          <a:bodyPr/>
          <a:lstStyle>
            <a:lvl1pPr algn="r">
              <a:defRPr/>
            </a:lvl1pPr>
          </a:lstStyle>
          <a:p>
            <a:endParaRPr lang="en-IN"/>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6FEEB7D1-913F-4858-977E-FAA1B5930CBD}" type="slidenum">
              <a:rPr lang="en-IN" smtClean="0"/>
              <a:t>‹#›</a:t>
            </a:fld>
            <a:endParaRPr lang="en-IN"/>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699738881"/>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5D030E29-A96A-4E60-A4D2-3DB2CD077E26}" type="datetimeFigureOut">
              <a:rPr lang="en-IN" smtClean="0"/>
              <a:t>17-01-2025</a:t>
            </a:fld>
            <a:endParaRPr lang="en-IN"/>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IN"/>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6FEEB7D1-913F-4858-977E-FAA1B5930CBD}" type="slidenum">
              <a:rPr lang="en-IN" smtClean="0"/>
              <a:t>‹#›</a:t>
            </a:fld>
            <a:endParaRPr lang="en-IN"/>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936033136"/>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D030E29-A96A-4E60-A4D2-3DB2CD077E26}" type="datetimeFigureOut">
              <a:rPr lang="en-IN" smtClean="0"/>
              <a:t>17-01-2025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FEEB7D1-913F-4858-977E-FAA1B5930CBD}" type="slidenum">
              <a:rPr lang="en-IN" smtClean="0"/>
              <a:t>‹#›</a:t>
            </a:fld>
            <a:endParaRPr lang="en-IN"/>
          </a:p>
        </p:txBody>
      </p:sp>
    </p:spTree>
    <p:extLst>
      <p:ext uri="{BB962C8B-B14F-4D97-AF65-F5344CB8AC3E}">
        <p14:creationId xmlns:p14="http://schemas.microsoft.com/office/powerpoint/2010/main" val="4236797219"/>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D030E29-A96A-4E60-A4D2-3DB2CD077E26}" type="datetimeFigureOut">
              <a:rPr lang="en-IN" smtClean="0"/>
              <a:t>17-01-2025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FEEB7D1-913F-4858-977E-FAA1B5930CBD}" type="slidenum">
              <a:rPr lang="en-IN" smtClean="0"/>
              <a:t>‹#›</a:t>
            </a:fld>
            <a:endParaRPr lang="en-IN"/>
          </a:p>
        </p:txBody>
      </p:sp>
    </p:spTree>
    <p:extLst>
      <p:ext uri="{BB962C8B-B14F-4D97-AF65-F5344CB8AC3E}">
        <p14:creationId xmlns:p14="http://schemas.microsoft.com/office/powerpoint/2010/main" val="1573032076"/>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5D030E29-A96A-4E60-A4D2-3DB2CD077E26}" type="datetimeFigureOut">
              <a:rPr lang="en-IN" smtClean="0"/>
              <a:t>17-01-2025</a:t>
            </a:fld>
            <a:endParaRPr lang="en-IN"/>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IN"/>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6FEEB7D1-913F-4858-977E-FAA1B5930CBD}" type="slidenum">
              <a:rPr lang="en-IN" smtClean="0"/>
              <a:t>‹#›</a:t>
            </a:fld>
            <a:endParaRPr lang="en-IN"/>
          </a:p>
        </p:txBody>
      </p:sp>
    </p:spTree>
    <p:extLst>
      <p:ext uri="{BB962C8B-B14F-4D97-AF65-F5344CB8AC3E}">
        <p14:creationId xmlns:p14="http://schemas.microsoft.com/office/powerpoint/2010/main" val="1283813910"/>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ransition spd="slow">
    <p:wipe/>
  </p:transition>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10C05-5569-0431-0AAA-B722CD057014}"/>
              </a:ext>
            </a:extLst>
          </p:cNvPr>
          <p:cNvSpPr>
            <a:spLocks noGrp="1"/>
          </p:cNvSpPr>
          <p:nvPr>
            <p:ph type="ctrTitle"/>
          </p:nvPr>
        </p:nvSpPr>
        <p:spPr>
          <a:xfrm>
            <a:off x="356461" y="2061275"/>
            <a:ext cx="11479078" cy="1448688"/>
          </a:xfrm>
        </p:spPr>
        <p:txBody>
          <a:bodyPr>
            <a:normAutofit/>
          </a:bodyPr>
          <a:lstStyle/>
          <a:p>
            <a:r>
              <a:rPr lang="en-US" sz="2400" b="1" dirty="0">
                <a:latin typeface="Times New Roman" panose="02020603050405020304" pitchFamily="18" charset="0"/>
                <a:cs typeface="Times New Roman" panose="02020603050405020304" pitchFamily="18" charset="0"/>
              </a:rPr>
              <a:t>PHARMACOLOGICAL POTENTIALS OF AQUEOUS EXTRACT OF</a:t>
            </a:r>
            <a:br>
              <a:rPr lang="en-US" sz="2400" b="1" dirty="0">
                <a:latin typeface="Times New Roman" panose="02020603050405020304" pitchFamily="18" charset="0"/>
                <a:cs typeface="Times New Roman" panose="02020603050405020304" pitchFamily="18" charset="0"/>
              </a:rPr>
            </a:br>
            <a:r>
              <a:rPr lang="en-US" sz="2400" b="1" dirty="0">
                <a:latin typeface="Times New Roman" panose="02020603050405020304" pitchFamily="18" charset="0"/>
                <a:cs typeface="Times New Roman" panose="02020603050405020304" pitchFamily="18" charset="0"/>
              </a:rPr>
              <a:t>SYZYGIUM CUMINI: A REVIEW</a:t>
            </a:r>
            <a:endParaRPr lang="en-IN" sz="2400" b="1"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D3F88E3B-9529-D510-A5C5-D4AB6A9730D7}"/>
              </a:ext>
            </a:extLst>
          </p:cNvPr>
          <p:cNvSpPr>
            <a:spLocks noGrp="1"/>
          </p:cNvSpPr>
          <p:nvPr>
            <p:ph type="subTitle" idx="1"/>
          </p:nvPr>
        </p:nvSpPr>
        <p:spPr>
          <a:xfrm>
            <a:off x="1720312" y="3998563"/>
            <a:ext cx="8710048" cy="1146874"/>
          </a:xfrm>
        </p:spPr>
        <p:txBody>
          <a:bodyPr>
            <a:normAutofit/>
          </a:bodyPr>
          <a:lstStyle/>
          <a:p>
            <a:pPr algn="just"/>
            <a:r>
              <a:rPr lang="en-US" sz="2000" b="1" dirty="0" err="1">
                <a:latin typeface="Times New Roman" panose="02020603050405020304" pitchFamily="18" charset="0"/>
                <a:cs typeface="Times New Roman" panose="02020603050405020304" pitchFamily="18" charset="0"/>
              </a:rPr>
              <a:t>Sandhaya</a:t>
            </a:r>
            <a:r>
              <a:rPr lang="en-US" sz="2000" b="1" dirty="0">
                <a:latin typeface="Times New Roman" panose="02020603050405020304" pitchFamily="18" charset="0"/>
                <a:cs typeface="Times New Roman" panose="02020603050405020304" pitchFamily="18" charset="0"/>
              </a:rPr>
              <a:t> Sharma</a:t>
            </a:r>
          </a:p>
          <a:p>
            <a:pPr algn="just"/>
            <a:r>
              <a:rPr lang="en-US" sz="2000" b="1" dirty="0">
                <a:latin typeface="Times New Roman" panose="02020603050405020304" pitchFamily="18" charset="0"/>
                <a:cs typeface="Times New Roman" panose="02020603050405020304" pitchFamily="18" charset="0"/>
              </a:rPr>
              <a:t>Associate Professor</a:t>
            </a:r>
          </a:p>
          <a:p>
            <a:pPr algn="just"/>
            <a:r>
              <a:rPr lang="en-US" sz="2000" b="1" dirty="0">
                <a:latin typeface="Times New Roman" panose="02020603050405020304" pitchFamily="18" charset="0"/>
                <a:cs typeface="Times New Roman" panose="02020603050405020304" pitchFamily="18" charset="0"/>
              </a:rPr>
              <a:t>Radha Govind College of Pharmacy </a:t>
            </a:r>
            <a:endParaRPr lang="en-IN"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881088"/>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2E449-5F7A-30E3-5960-FE4D9C6E5453}"/>
              </a:ext>
            </a:extLst>
          </p:cNvPr>
          <p:cNvSpPr>
            <a:spLocks noGrp="1"/>
          </p:cNvSpPr>
          <p:nvPr>
            <p:ph type="title"/>
          </p:nvPr>
        </p:nvSpPr>
        <p:spPr>
          <a:xfrm>
            <a:off x="340963" y="365125"/>
            <a:ext cx="11670223" cy="936733"/>
          </a:xfrm>
        </p:spPr>
        <p:txBody>
          <a:bodyPr>
            <a:normAutofit/>
          </a:bodyPr>
          <a:lstStyle/>
          <a:p>
            <a:pPr algn="ctr"/>
            <a:r>
              <a:rPr lang="en-IN" sz="4000" b="1" dirty="0">
                <a:latin typeface="Times New Roman" panose="02020603050405020304" pitchFamily="18" charset="0"/>
                <a:cs typeface="Times New Roman" panose="02020603050405020304" pitchFamily="18" charset="0"/>
              </a:rPr>
              <a:t>INTRODUCTION</a:t>
            </a:r>
          </a:p>
        </p:txBody>
      </p:sp>
      <p:sp>
        <p:nvSpPr>
          <p:cNvPr id="4" name="TextBox 3">
            <a:extLst>
              <a:ext uri="{FF2B5EF4-FFF2-40B4-BE49-F238E27FC236}">
                <a16:creationId xmlns:a16="http://schemas.microsoft.com/office/drawing/2014/main" id="{0A4230EE-4A1F-4062-468F-54A29A12BF58}"/>
              </a:ext>
            </a:extLst>
          </p:cNvPr>
          <p:cNvSpPr txBox="1"/>
          <p:nvPr/>
        </p:nvSpPr>
        <p:spPr>
          <a:xfrm>
            <a:off x="340963" y="1301858"/>
            <a:ext cx="11510074" cy="4659609"/>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Numerous medicinal plants are present in a collection of herbal preparations of the Indian traditional health care system (Ayurveda) named </a:t>
            </a:r>
            <a:r>
              <a:rPr lang="en-US" sz="2000" dirty="0" err="1">
                <a:latin typeface="Times New Roman" panose="02020603050405020304" pitchFamily="18" charset="0"/>
                <a:cs typeface="Times New Roman" panose="02020603050405020304" pitchFamily="18" charset="0"/>
              </a:rPr>
              <a:t>Rasayana</a:t>
            </a:r>
            <a:r>
              <a:rPr lang="en-US" sz="2000" dirty="0">
                <a:latin typeface="Times New Roman" panose="02020603050405020304" pitchFamily="18" charset="0"/>
                <a:cs typeface="Times New Roman" panose="02020603050405020304" pitchFamily="18" charset="0"/>
              </a:rPr>
              <a:t>.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From the ancient time, plants have been playing a key role for the betterment of mankind presenting as an extraordinary source of natural medicine.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wood of the plant is water proof and leaves have a turpentine, pinkish, dark green with a yellow midrib when mature. The leaves of this plant are used for live stock.</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whole plant is having the good nutritional values. This plant starts flowering from February to May, plant flowers are fragrant and small about six </a:t>
            </a:r>
            <a:r>
              <a:rPr lang="en-US" sz="2000" dirty="0" err="1">
                <a:latin typeface="Times New Roman" panose="02020603050405020304" pitchFamily="18" charset="0"/>
                <a:cs typeface="Times New Roman" panose="02020603050405020304" pitchFamily="18" charset="0"/>
              </a:rPr>
              <a:t>mille</a:t>
            </a:r>
            <a:r>
              <a:rPr lang="en-US" sz="2000" dirty="0">
                <a:latin typeface="Times New Roman" panose="02020603050405020304" pitchFamily="18" charset="0"/>
                <a:cs typeface="Times New Roman" panose="02020603050405020304" pitchFamily="18" charset="0"/>
              </a:rPr>
              <a:t> meters in diameter.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fruits develop by April to July </a:t>
            </a:r>
            <a:r>
              <a:rPr lang="en-US" sz="2000" dirty="0" err="1">
                <a:latin typeface="Times New Roman" panose="02020603050405020304" pitchFamily="18" charset="0"/>
                <a:cs typeface="Times New Roman" panose="02020603050405020304" pitchFamily="18" charset="0"/>
              </a:rPr>
              <a:t>Syzygium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Cumini</a:t>
            </a:r>
            <a:r>
              <a:rPr lang="en-US" sz="2000" dirty="0">
                <a:latin typeface="Times New Roman" panose="02020603050405020304" pitchFamily="18" charset="0"/>
                <a:cs typeface="Times New Roman" panose="02020603050405020304" pitchFamily="18" charset="0"/>
              </a:rPr>
              <a:t> fruits are oblong dark grey </a:t>
            </a:r>
            <a:r>
              <a:rPr lang="en-US" sz="2000" dirty="0" err="1">
                <a:latin typeface="Times New Roman" panose="02020603050405020304" pitchFamily="18" charset="0"/>
                <a:cs typeface="Times New Roman" panose="02020603050405020304" pitchFamily="18" charset="0"/>
              </a:rPr>
              <a:t>colour</a:t>
            </a:r>
            <a:r>
              <a:rPr lang="en-US" sz="2000" dirty="0">
                <a:latin typeface="Times New Roman" panose="02020603050405020304" pitchFamily="18" charset="0"/>
                <a:cs typeface="Times New Roman" panose="02020603050405020304" pitchFamily="18" charset="0"/>
              </a:rPr>
              <a:t> and fruits are combination of sweet, sour and stringent in flavor</a:t>
            </a:r>
            <a:r>
              <a:rPr lang="en-US" sz="2000" dirty="0"/>
              <a:t>.</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02664723"/>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CC5AB-5FAC-B1CD-229B-720E13B5C0ED}"/>
              </a:ext>
            </a:extLst>
          </p:cNvPr>
          <p:cNvSpPr>
            <a:spLocks noGrp="1"/>
          </p:cNvSpPr>
          <p:nvPr>
            <p:ph type="title"/>
          </p:nvPr>
        </p:nvSpPr>
        <p:spPr>
          <a:xfrm>
            <a:off x="356461" y="365126"/>
            <a:ext cx="11453247" cy="1107214"/>
          </a:xfrm>
        </p:spPr>
        <p:txBody>
          <a:bodyPr>
            <a:normAutofit/>
          </a:bodyPr>
          <a:lstStyle/>
          <a:p>
            <a:pPr algn="ctr"/>
            <a:r>
              <a:rPr lang="en-IN" sz="4000" b="1" dirty="0">
                <a:latin typeface="Times New Roman" panose="02020603050405020304" pitchFamily="18" charset="0"/>
                <a:cs typeface="Times New Roman" panose="02020603050405020304" pitchFamily="18" charset="0"/>
              </a:rPr>
              <a:t>BOTANICAL DESCRIPTION AND TAXONOMY</a:t>
            </a:r>
          </a:p>
        </p:txBody>
      </p:sp>
      <p:sp>
        <p:nvSpPr>
          <p:cNvPr id="4" name="TextBox 3">
            <a:extLst>
              <a:ext uri="{FF2B5EF4-FFF2-40B4-BE49-F238E27FC236}">
                <a16:creationId xmlns:a16="http://schemas.microsoft.com/office/drawing/2014/main" id="{58303112-15C7-5C5E-C7D2-FBAC820F66E5}"/>
              </a:ext>
            </a:extLst>
          </p:cNvPr>
          <p:cNvSpPr txBox="1"/>
          <p:nvPr/>
        </p:nvSpPr>
        <p:spPr>
          <a:xfrm>
            <a:off x="382292" y="1472340"/>
            <a:ext cx="11427416" cy="3730317"/>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err="1">
                <a:latin typeface="Times New Roman" panose="02020603050405020304" pitchFamily="18" charset="0"/>
                <a:cs typeface="Times New Roman" panose="02020603050405020304" pitchFamily="18" charset="0"/>
              </a:rPr>
              <a:t>Syzygium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cumini</a:t>
            </a:r>
            <a:r>
              <a:rPr lang="en-US" sz="2000" dirty="0">
                <a:latin typeface="Times New Roman" panose="02020603050405020304" pitchFamily="18" charset="0"/>
                <a:cs typeface="Times New Roman" panose="02020603050405020304" pitchFamily="18" charset="0"/>
              </a:rPr>
              <a:t> is an evergreen tree that grows up to 25 meters (80 feet) tall, with grayish white stems and coarse and discolored lower bark.</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leaves are simple, opposite, elliptic to oblong, smooth, glossy, and somewhat leathery. The midrib of the leaves is prominent and yellowish Also, the leaves are 5 to 15 centimeters long and 2 to 8 centimeters broad.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base is cuneate or round; apex is short, rounded, or obtuse; edges are toothed; stalk is slender and light yellow; veins are fine, close together, parallel, and gland dotted</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The flowers are white to pinkish, about 1 centimeter (0.5 inch) across with four petals and many stamens.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1579333"/>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28E60-3E36-1B63-8179-C065D352FEA7}"/>
              </a:ext>
            </a:extLst>
          </p:cNvPr>
          <p:cNvSpPr>
            <a:spLocks noGrp="1"/>
          </p:cNvSpPr>
          <p:nvPr>
            <p:ph type="title"/>
          </p:nvPr>
        </p:nvSpPr>
        <p:spPr>
          <a:xfrm>
            <a:off x="340963" y="365126"/>
            <a:ext cx="11499742" cy="983228"/>
          </a:xfrm>
        </p:spPr>
        <p:txBody>
          <a:bodyPr>
            <a:normAutofit/>
          </a:bodyPr>
          <a:lstStyle/>
          <a:p>
            <a:pPr algn="ctr"/>
            <a:r>
              <a:rPr lang="en-IN" sz="4000" b="1" dirty="0">
                <a:latin typeface="Times New Roman" panose="02020603050405020304" pitchFamily="18" charset="0"/>
                <a:cs typeface="Times New Roman" panose="02020603050405020304" pitchFamily="18" charset="0"/>
              </a:rPr>
              <a:t>SCIENTIFIC CLASSIFICATION</a:t>
            </a:r>
          </a:p>
        </p:txBody>
      </p:sp>
      <p:sp>
        <p:nvSpPr>
          <p:cNvPr id="4" name="TextBox 3">
            <a:extLst>
              <a:ext uri="{FF2B5EF4-FFF2-40B4-BE49-F238E27FC236}">
                <a16:creationId xmlns:a16="http://schemas.microsoft.com/office/drawing/2014/main" id="{A8B34D0D-1E4E-9EAF-BE02-DCCF142DDE90}"/>
              </a:ext>
            </a:extLst>
          </p:cNvPr>
          <p:cNvSpPr txBox="1"/>
          <p:nvPr/>
        </p:nvSpPr>
        <p:spPr>
          <a:xfrm>
            <a:off x="410705" y="1319496"/>
            <a:ext cx="11360258" cy="4191981"/>
          </a:xfrm>
          <a:prstGeom prst="rect">
            <a:avLst/>
          </a:prstGeom>
          <a:noFill/>
        </p:spPr>
        <p:txBody>
          <a:bodyPr wrap="square">
            <a:spAutoFit/>
          </a:bodyPr>
          <a:lstStyle/>
          <a:p>
            <a:pPr marL="285750" indent="-285750">
              <a:lnSpc>
                <a:spcPct val="15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Kingdom: Plantae </a:t>
            </a:r>
          </a:p>
          <a:p>
            <a:pPr marL="285750" indent="-285750">
              <a:lnSpc>
                <a:spcPct val="15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Unranked: Angiosperms</a:t>
            </a:r>
          </a:p>
          <a:p>
            <a:pPr marL="285750" indent="-285750">
              <a:lnSpc>
                <a:spcPct val="15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 Unranked: Eudicots </a:t>
            </a:r>
          </a:p>
          <a:p>
            <a:pPr marL="285750" indent="-285750">
              <a:lnSpc>
                <a:spcPct val="15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Unranked: </a:t>
            </a:r>
            <a:r>
              <a:rPr lang="en-IN" sz="2000" dirty="0" err="1">
                <a:latin typeface="Times New Roman" panose="02020603050405020304" pitchFamily="18" charset="0"/>
                <a:cs typeface="Times New Roman" panose="02020603050405020304" pitchFamily="18" charset="0"/>
              </a:rPr>
              <a:t>Rosids</a:t>
            </a:r>
            <a:r>
              <a:rPr lang="en-IN" sz="2000" dirty="0">
                <a:latin typeface="Times New Roman" panose="02020603050405020304" pitchFamily="18" charset="0"/>
                <a:cs typeface="Times New Roman" panose="02020603050405020304" pitchFamily="18" charset="0"/>
              </a:rPr>
              <a:t> </a:t>
            </a:r>
          </a:p>
          <a:p>
            <a:pPr marL="285750" indent="-285750">
              <a:lnSpc>
                <a:spcPct val="15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Order: Myrtales </a:t>
            </a:r>
          </a:p>
          <a:p>
            <a:pPr marL="285750" indent="-285750">
              <a:lnSpc>
                <a:spcPct val="15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Family: </a:t>
            </a:r>
            <a:r>
              <a:rPr lang="en-IN" sz="2000" dirty="0" err="1">
                <a:latin typeface="Times New Roman" panose="02020603050405020304" pitchFamily="18" charset="0"/>
                <a:cs typeface="Times New Roman" panose="02020603050405020304" pitchFamily="18" charset="0"/>
              </a:rPr>
              <a:t>Myrtaceae</a:t>
            </a:r>
            <a:r>
              <a:rPr lang="en-IN" sz="2000" dirty="0">
                <a:latin typeface="Times New Roman" panose="02020603050405020304" pitchFamily="18" charset="0"/>
                <a:cs typeface="Times New Roman" panose="02020603050405020304" pitchFamily="18" charset="0"/>
              </a:rPr>
              <a:t> </a:t>
            </a:r>
          </a:p>
          <a:p>
            <a:pPr marL="285750" indent="-285750">
              <a:lnSpc>
                <a:spcPct val="15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Genus: </a:t>
            </a:r>
            <a:r>
              <a:rPr lang="en-IN" sz="2000" dirty="0" err="1">
                <a:latin typeface="Times New Roman" panose="02020603050405020304" pitchFamily="18" charset="0"/>
                <a:cs typeface="Times New Roman" panose="02020603050405020304" pitchFamily="18" charset="0"/>
              </a:rPr>
              <a:t>Syzygium</a:t>
            </a:r>
            <a:r>
              <a:rPr lang="en-IN" sz="2000" dirty="0">
                <a:latin typeface="Times New Roman" panose="02020603050405020304" pitchFamily="18" charset="0"/>
                <a:cs typeface="Times New Roman" panose="02020603050405020304" pitchFamily="18" charset="0"/>
              </a:rPr>
              <a:t> </a:t>
            </a:r>
          </a:p>
          <a:p>
            <a:pPr marL="285750" indent="-285750">
              <a:lnSpc>
                <a:spcPct val="15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Species: </a:t>
            </a:r>
            <a:r>
              <a:rPr lang="en-IN" sz="2000" dirty="0" err="1">
                <a:latin typeface="Times New Roman" panose="02020603050405020304" pitchFamily="18" charset="0"/>
                <a:cs typeface="Times New Roman" panose="02020603050405020304" pitchFamily="18" charset="0"/>
              </a:rPr>
              <a:t>Cumini</a:t>
            </a:r>
            <a:r>
              <a:rPr lang="en-IN" sz="2000" dirty="0">
                <a:latin typeface="Times New Roman" panose="02020603050405020304" pitchFamily="18" charset="0"/>
                <a:cs typeface="Times New Roman" panose="02020603050405020304" pitchFamily="18" charset="0"/>
              </a:rPr>
              <a:t> </a:t>
            </a:r>
          </a:p>
          <a:p>
            <a:pPr marL="285750" indent="-285750">
              <a:lnSpc>
                <a:spcPct val="15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Binomial name: </a:t>
            </a:r>
            <a:r>
              <a:rPr lang="en-IN" sz="2000" dirty="0" err="1">
                <a:latin typeface="Times New Roman" panose="02020603050405020304" pitchFamily="18" charset="0"/>
                <a:cs typeface="Times New Roman" panose="02020603050405020304" pitchFamily="18" charset="0"/>
              </a:rPr>
              <a:t>Syzygium</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cumini</a:t>
            </a:r>
            <a:r>
              <a:rPr lang="en-IN" sz="2000" dirty="0">
                <a:latin typeface="Times New Roman" panose="02020603050405020304" pitchFamily="18" charset="0"/>
                <a:cs typeface="Times New Roman" panose="02020603050405020304" pitchFamily="18" charset="0"/>
              </a:rPr>
              <a:t> (L) Skeels. </a:t>
            </a:r>
          </a:p>
        </p:txBody>
      </p:sp>
    </p:spTree>
    <p:extLst>
      <p:ext uri="{BB962C8B-B14F-4D97-AF65-F5344CB8AC3E}">
        <p14:creationId xmlns:p14="http://schemas.microsoft.com/office/powerpoint/2010/main" val="895579952"/>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BD8F8-291D-E7E1-F931-8829FD8375FB}"/>
              </a:ext>
            </a:extLst>
          </p:cNvPr>
          <p:cNvSpPr>
            <a:spLocks noGrp="1"/>
          </p:cNvSpPr>
          <p:nvPr>
            <p:ph type="title"/>
          </p:nvPr>
        </p:nvSpPr>
        <p:spPr>
          <a:xfrm>
            <a:off x="402956" y="365125"/>
            <a:ext cx="11484244" cy="874739"/>
          </a:xfrm>
        </p:spPr>
        <p:txBody>
          <a:bodyPr>
            <a:normAutofit/>
          </a:bodyPr>
          <a:lstStyle/>
          <a:p>
            <a:pPr algn="ctr"/>
            <a:r>
              <a:rPr lang="en-US" sz="4000" b="1" dirty="0">
                <a:latin typeface="Times New Roman" panose="02020603050405020304" pitchFamily="18" charset="0"/>
                <a:cs typeface="Times New Roman" panose="02020603050405020304" pitchFamily="18" charset="0"/>
              </a:rPr>
              <a:t>ORIGIN OF JAMUN AND ITS DISTRIBUTION</a:t>
            </a:r>
            <a:endParaRPr lang="en-IN" sz="40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9F88609-72F6-B8B5-B99F-21342828B2E4}"/>
              </a:ext>
            </a:extLst>
          </p:cNvPr>
          <p:cNvSpPr txBox="1"/>
          <p:nvPr/>
        </p:nvSpPr>
        <p:spPr>
          <a:xfrm>
            <a:off x="402956" y="1441342"/>
            <a:ext cx="11484244" cy="4922951"/>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Being native to India, Ceylon and Burma and also to the Andaman Islands, it is available throughout Indian plains up to 1300 m of height.</a:t>
            </a:r>
          </a:p>
          <a:p>
            <a:pPr marL="342900" indent="-342900" algn="just">
              <a:lnSpc>
                <a:spcPct val="20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It is grown as a wild and semi-wild tree In different states of India including Uttar Pradesh, Punjab, Haryana, Gujarat, Maharashtra, Madhya Pradesh, Chhattisgarh, Bihar, Karnataka, Jharkhand, Andhra Pradesh and Tamil Nadu.</a:t>
            </a:r>
          </a:p>
          <a:p>
            <a:pPr marL="342900" indent="-342900" algn="just">
              <a:lnSpc>
                <a:spcPct val="20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In addition to S. </a:t>
            </a:r>
            <a:r>
              <a:rPr lang="en-IN" sz="2000" dirty="0" err="1">
                <a:latin typeface="Times New Roman" panose="02020603050405020304" pitchFamily="18" charset="0"/>
                <a:cs typeface="Times New Roman" panose="02020603050405020304" pitchFamily="18" charset="0"/>
              </a:rPr>
              <a:t>cumini</a:t>
            </a:r>
            <a:r>
              <a:rPr lang="en-IN" sz="2000" dirty="0">
                <a:latin typeface="Times New Roman" panose="02020603050405020304" pitchFamily="18" charset="0"/>
                <a:cs typeface="Times New Roman" panose="02020603050405020304" pitchFamily="18" charset="0"/>
              </a:rPr>
              <a:t> other major species of Jamun in India is </a:t>
            </a:r>
            <a:r>
              <a:rPr lang="en-IN" sz="2000" dirty="0" err="1">
                <a:latin typeface="Times New Roman" panose="02020603050405020304" pitchFamily="18" charset="0"/>
                <a:cs typeface="Times New Roman" panose="02020603050405020304" pitchFamily="18" charset="0"/>
              </a:rPr>
              <a:t>S.jumbos</a:t>
            </a:r>
            <a:r>
              <a:rPr lang="en-IN" sz="2000" dirty="0">
                <a:latin typeface="Times New Roman" panose="02020603050405020304" pitchFamily="18" charset="0"/>
                <a:cs typeface="Times New Roman" panose="02020603050405020304" pitchFamily="18" charset="0"/>
              </a:rPr>
              <a:t> known as rose apple or </a:t>
            </a:r>
            <a:r>
              <a:rPr lang="en-IN" sz="2000" dirty="0" err="1">
                <a:latin typeface="Times New Roman" panose="02020603050405020304" pitchFamily="18" charset="0"/>
                <a:cs typeface="Times New Roman" panose="02020603050405020304" pitchFamily="18" charset="0"/>
              </a:rPr>
              <a:t>safed</a:t>
            </a:r>
            <a:r>
              <a:rPr lang="en-IN" sz="2000" dirty="0">
                <a:latin typeface="Times New Roman" panose="02020603050405020304" pitchFamily="18" charset="0"/>
                <a:cs typeface="Times New Roman" panose="02020603050405020304" pitchFamily="18" charset="0"/>
              </a:rPr>
              <a:t> jamun which is found in South India, Assam and West Bengal. Other various species of minor importance include </a:t>
            </a:r>
            <a:r>
              <a:rPr lang="en-IN" sz="2000" dirty="0" err="1">
                <a:latin typeface="Times New Roman" panose="02020603050405020304" pitchFamily="18" charset="0"/>
                <a:cs typeface="Times New Roman" panose="02020603050405020304" pitchFamily="18" charset="0"/>
              </a:rPr>
              <a:t>S.javanica</a:t>
            </a:r>
            <a:r>
              <a:rPr lang="en-IN" sz="2000" dirty="0">
                <a:latin typeface="Times New Roman" panose="02020603050405020304" pitchFamily="18" charset="0"/>
                <a:cs typeface="Times New Roman" panose="02020603050405020304" pitchFamily="18" charset="0"/>
              </a:rPr>
              <a:t> (water apple), </a:t>
            </a:r>
            <a:r>
              <a:rPr lang="en-IN" sz="2000" dirty="0" err="1">
                <a:latin typeface="Times New Roman" panose="02020603050405020304" pitchFamily="18" charset="0"/>
                <a:cs typeface="Times New Roman" panose="02020603050405020304" pitchFamily="18" charset="0"/>
              </a:rPr>
              <a:t>S.fruticosum</a:t>
            </a:r>
            <a:r>
              <a:rPr lang="en-IN" sz="2000" dirty="0">
                <a:latin typeface="Times New Roman" panose="02020603050405020304" pitchFamily="18" charset="0"/>
                <a:cs typeface="Times New Roman" panose="02020603050405020304" pitchFamily="18" charset="0"/>
              </a:rPr>
              <a:t>, S. </a:t>
            </a:r>
            <a:r>
              <a:rPr lang="en-IN" sz="2000" dirty="0" err="1">
                <a:latin typeface="Times New Roman" panose="02020603050405020304" pitchFamily="18" charset="0"/>
                <a:cs typeface="Times New Roman" panose="02020603050405020304" pitchFamily="18" charset="0"/>
              </a:rPr>
              <a:t>densiflora</a:t>
            </a:r>
            <a:r>
              <a:rPr lang="en-IN" sz="2000" dirty="0">
                <a:latin typeface="Times New Roman" panose="02020603050405020304" pitchFamily="18" charset="0"/>
                <a:cs typeface="Times New Roman" panose="02020603050405020304" pitchFamily="18" charset="0"/>
              </a:rPr>
              <a:t> and S. </a:t>
            </a:r>
            <a:r>
              <a:rPr lang="en-IN" sz="2000" dirty="0" err="1">
                <a:latin typeface="Times New Roman" panose="02020603050405020304" pitchFamily="18" charset="0"/>
                <a:cs typeface="Times New Roman" panose="02020603050405020304" pitchFamily="18" charset="0"/>
              </a:rPr>
              <a:t>Uniflora</a:t>
            </a:r>
            <a:r>
              <a:rPr lang="en-IN" sz="20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620009572"/>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4E012-7191-FAAB-107E-9644DF15FF38}"/>
              </a:ext>
            </a:extLst>
          </p:cNvPr>
          <p:cNvSpPr>
            <a:spLocks noGrp="1"/>
          </p:cNvSpPr>
          <p:nvPr>
            <p:ph type="title"/>
          </p:nvPr>
        </p:nvSpPr>
        <p:spPr>
          <a:xfrm>
            <a:off x="356461" y="365125"/>
            <a:ext cx="11453247" cy="936733"/>
          </a:xfrm>
        </p:spPr>
        <p:txBody>
          <a:bodyPr>
            <a:normAutofit/>
          </a:bodyPr>
          <a:lstStyle/>
          <a:p>
            <a:pPr algn="ctr"/>
            <a:r>
              <a:rPr lang="en-IN" sz="4000" b="1" dirty="0">
                <a:latin typeface="Times New Roman" panose="02020603050405020304" pitchFamily="18" charset="0"/>
                <a:cs typeface="Times New Roman" panose="02020603050405020304" pitchFamily="18" charset="0"/>
              </a:rPr>
              <a:t>FLORAL BIOLOGY OF JAMUN</a:t>
            </a:r>
          </a:p>
        </p:txBody>
      </p:sp>
      <p:sp>
        <p:nvSpPr>
          <p:cNvPr id="4" name="TextBox 3">
            <a:extLst>
              <a:ext uri="{FF2B5EF4-FFF2-40B4-BE49-F238E27FC236}">
                <a16:creationId xmlns:a16="http://schemas.microsoft.com/office/drawing/2014/main" id="{791D4608-5662-EE88-63E5-282CE9C2B21D}"/>
              </a:ext>
            </a:extLst>
          </p:cNvPr>
          <p:cNvSpPr txBox="1"/>
          <p:nvPr/>
        </p:nvSpPr>
        <p:spPr>
          <a:xfrm>
            <a:off x="382292" y="1177871"/>
            <a:ext cx="11427416" cy="465364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err="1">
                <a:latin typeface="Times New Roman" panose="02020603050405020304" pitchFamily="18" charset="0"/>
                <a:cs typeface="Times New Roman" panose="02020603050405020304" pitchFamily="18" charset="0"/>
              </a:rPr>
              <a:t>Syzygium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cumini</a:t>
            </a:r>
            <a:r>
              <a:rPr lang="en-US" sz="2000" dirty="0">
                <a:latin typeface="Times New Roman" panose="02020603050405020304" pitchFamily="18" charset="0"/>
                <a:cs typeface="Times New Roman" panose="02020603050405020304" pitchFamily="18" charset="0"/>
              </a:rPr>
              <a:t> (Jamun tree botanical name) is generally seen that inflorescence in Jamun is borne in the axils of its leaves on the branch let and the flowering starts in the first week of March and can last upon the first week of April.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Jamun flowers are light yellow in </a:t>
            </a:r>
            <a:r>
              <a:rPr lang="en-US" sz="2000" dirty="0" err="1">
                <a:latin typeface="Times New Roman" panose="02020603050405020304" pitchFamily="18" charset="0"/>
                <a:cs typeface="Times New Roman" panose="02020603050405020304" pitchFamily="18" charset="0"/>
              </a:rPr>
              <a:t>colour</a:t>
            </a:r>
            <a:r>
              <a:rPr lang="en-US" sz="2000" dirty="0">
                <a:latin typeface="Times New Roman" panose="02020603050405020304" pitchFamily="18" charset="0"/>
                <a:cs typeface="Times New Roman" panose="02020603050405020304" pitchFamily="18" charset="0"/>
              </a:rPr>
              <a:t> and are hermaphrodite (that have complete or partial reproductive organs and can produce gamete</a:t>
            </a:r>
            <a:r>
              <a:rPr lang="en-US" dirty="0"/>
              <a:t>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maximum numbers of flowers open between 5 pm to 6 pm. In some flowers, anthesis could be seen between 5 am to 6 am in the morning.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jamun is a cross-pollinated crop and the pollination is performed by houseflies, honey bees and wind.</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It is seen that only 12-15 percent flowers reach the maturity stage and the flower and fruit drop are present in 3 stages.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1142086"/>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63B51D-3210-2086-C947-43B5889EFA94}"/>
              </a:ext>
            </a:extLst>
          </p:cNvPr>
          <p:cNvSpPr>
            <a:spLocks noGrp="1"/>
          </p:cNvSpPr>
          <p:nvPr>
            <p:ph type="title"/>
          </p:nvPr>
        </p:nvSpPr>
        <p:spPr>
          <a:xfrm>
            <a:off x="402955" y="365125"/>
            <a:ext cx="11422251" cy="952231"/>
          </a:xfrm>
        </p:spPr>
        <p:txBody>
          <a:bodyPr>
            <a:normAutofit/>
          </a:bodyPr>
          <a:lstStyle/>
          <a:p>
            <a:pPr algn="ctr"/>
            <a:r>
              <a:rPr lang="en-IN" sz="4000" b="1" dirty="0">
                <a:latin typeface="Times New Roman" panose="02020603050405020304" pitchFamily="18" charset="0"/>
                <a:cs typeface="Times New Roman" panose="02020603050405020304" pitchFamily="18" charset="0"/>
              </a:rPr>
              <a:t>PROPAGATION OF JAMUN</a:t>
            </a:r>
          </a:p>
        </p:txBody>
      </p:sp>
      <p:sp>
        <p:nvSpPr>
          <p:cNvPr id="4" name="TextBox 3">
            <a:extLst>
              <a:ext uri="{FF2B5EF4-FFF2-40B4-BE49-F238E27FC236}">
                <a16:creationId xmlns:a16="http://schemas.microsoft.com/office/drawing/2014/main" id="{47BDA576-3074-EEC3-F707-10B815F227D9}"/>
              </a:ext>
            </a:extLst>
          </p:cNvPr>
          <p:cNvSpPr txBox="1"/>
          <p:nvPr/>
        </p:nvSpPr>
        <p:spPr>
          <a:xfrm>
            <a:off x="402955" y="1317357"/>
            <a:ext cx="11422251" cy="4197944"/>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Propagation of Jamun can be done through seeds which are highly recalcitrant in nature.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freshly extracted seeds are generally sown for raising seedlings.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The seeds germinate within two weeks and these can then be transplanted during monsoon season in the field.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Also other methods of propagation such as budding methods are known to be successful and patch budding can be performed in the months of March in semiarid areas.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Using Biotechnology, the nodal segments, epicotyls segments and shoot apices of the plant have been used as the explants for micro propagation.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regenerated plantlets are then acclimatized and transferred to the soil successively.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5468043"/>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544BDF-4CCC-E5F7-4BDF-AC301C9C9B6D}"/>
              </a:ext>
            </a:extLst>
          </p:cNvPr>
          <p:cNvSpPr>
            <a:spLocks noGrp="1"/>
          </p:cNvSpPr>
          <p:nvPr>
            <p:ph type="title"/>
          </p:nvPr>
        </p:nvSpPr>
        <p:spPr>
          <a:xfrm>
            <a:off x="356461" y="365125"/>
            <a:ext cx="11515241" cy="1325563"/>
          </a:xfrm>
        </p:spPr>
        <p:txBody>
          <a:bodyPr>
            <a:normAutofit/>
          </a:bodyPr>
          <a:lstStyle/>
          <a:p>
            <a:pPr algn="ctr"/>
            <a:r>
              <a:rPr lang="en-US" sz="4000" b="1" dirty="0">
                <a:latin typeface="Times New Roman" panose="02020603050405020304" pitchFamily="18" charset="0"/>
                <a:cs typeface="Times New Roman" panose="02020603050405020304" pitchFamily="18" charset="0"/>
              </a:rPr>
              <a:t>BREEDING OBJECTIVE OF SYZYGIUM CUMINI (JAMUN TREE BOTANICAL NAME)</a:t>
            </a:r>
            <a:endParaRPr lang="en-IN" sz="40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013F752-485F-36CC-3701-A03F634F7BC5}"/>
              </a:ext>
            </a:extLst>
          </p:cNvPr>
          <p:cNvSpPr txBox="1"/>
          <p:nvPr/>
        </p:nvSpPr>
        <p:spPr>
          <a:xfrm>
            <a:off x="356462" y="1952786"/>
            <a:ext cx="10895308" cy="3037819"/>
          </a:xfrm>
          <a:prstGeom prst="rect">
            <a:avLst/>
          </a:prstGeom>
          <a:noFill/>
        </p:spPr>
        <p:txBody>
          <a:bodyPr wrap="square">
            <a:spAutoFit/>
          </a:bodyPr>
          <a:lstStyle/>
          <a:p>
            <a:pPr marL="285750" indent="-285750" algn="just">
              <a:lnSpc>
                <a:spcPct val="2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It is performed to achieve a high yielding variety of the plant.</a:t>
            </a:r>
          </a:p>
          <a:p>
            <a:pPr marL="342900" indent="-342900" algn="just">
              <a:lnSpc>
                <a:spcPct val="2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For attaining early maturing varieties.</a:t>
            </a:r>
          </a:p>
          <a:p>
            <a:pPr marL="342900" indent="-342900" algn="just">
              <a:lnSpc>
                <a:spcPct val="2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It also improves </a:t>
            </a:r>
            <a:r>
              <a:rPr lang="en-US" sz="2000" dirty="0" err="1">
                <a:latin typeface="Times New Roman" panose="02020603050405020304" pitchFamily="18" charset="0"/>
                <a:cs typeface="Times New Roman" panose="02020603050405020304" pitchFamily="18" charset="0"/>
              </a:rPr>
              <a:t>physico</a:t>
            </a:r>
            <a:r>
              <a:rPr lang="en-US" sz="2000" dirty="0">
                <a:latin typeface="Times New Roman" panose="02020603050405020304" pitchFamily="18" charset="0"/>
                <a:cs typeface="Times New Roman" panose="02020603050405020304" pitchFamily="18" charset="0"/>
              </a:rPr>
              <a:t>-chemical properties such as fruit weight, pulp content, acidity, TSS, etc.</a:t>
            </a:r>
          </a:p>
          <a:p>
            <a:pPr marL="342900" indent="-342900" algn="just">
              <a:lnSpc>
                <a:spcPct val="2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To achieve resistance against flower and fruit drop.</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1918597"/>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8C75CC-B107-7087-A658-B225B2BEDD88}"/>
              </a:ext>
            </a:extLst>
          </p:cNvPr>
          <p:cNvSpPr>
            <a:spLocks noGrp="1"/>
          </p:cNvSpPr>
          <p:nvPr>
            <p:ph type="title"/>
          </p:nvPr>
        </p:nvSpPr>
        <p:spPr>
          <a:xfrm>
            <a:off x="402955" y="365126"/>
            <a:ext cx="11422251" cy="890238"/>
          </a:xfrm>
        </p:spPr>
        <p:txBody>
          <a:bodyPr>
            <a:normAutofit/>
          </a:bodyPr>
          <a:lstStyle/>
          <a:p>
            <a:pPr algn="ctr"/>
            <a:r>
              <a:rPr lang="en-IN" sz="4000" b="1" dirty="0">
                <a:latin typeface="Times New Roman" panose="02020603050405020304" pitchFamily="18" charset="0"/>
                <a:cs typeface="Times New Roman" panose="02020603050405020304" pitchFamily="18" charset="0"/>
              </a:rPr>
              <a:t>SELECTION</a:t>
            </a:r>
          </a:p>
        </p:txBody>
      </p:sp>
      <p:sp>
        <p:nvSpPr>
          <p:cNvPr id="4" name="TextBox 3">
            <a:extLst>
              <a:ext uri="{FF2B5EF4-FFF2-40B4-BE49-F238E27FC236}">
                <a16:creationId xmlns:a16="http://schemas.microsoft.com/office/drawing/2014/main" id="{B2ADB08B-8D77-7BA0-AFCE-53420EF2D6B3}"/>
              </a:ext>
            </a:extLst>
          </p:cNvPr>
          <p:cNvSpPr txBox="1"/>
          <p:nvPr/>
        </p:nvSpPr>
        <p:spPr>
          <a:xfrm>
            <a:off x="402956" y="1255364"/>
            <a:ext cx="11220774" cy="3076291"/>
          </a:xfrm>
          <a:prstGeom prst="rect">
            <a:avLst/>
          </a:prstGeom>
          <a:noFill/>
        </p:spPr>
        <p:txBody>
          <a:bodyPr wrap="square">
            <a:spAutoFit/>
          </a:bodyPr>
          <a:lstStyle/>
          <a:p>
            <a:pPr algn="just">
              <a:lnSpc>
                <a:spcPct val="200000"/>
              </a:lnSpc>
            </a:pPr>
            <a:endParaRPr lang="en-US" sz="2000" dirty="0">
              <a:latin typeface="Times New Roman" panose="02020603050405020304" pitchFamily="18" charset="0"/>
              <a:cs typeface="Times New Roman" panose="02020603050405020304" pitchFamily="18" charset="0"/>
            </a:endParaRPr>
          </a:p>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Today, there are numerous seedling strains of Jamun available in India that provides a great scope for selection of better cultivars.</a:t>
            </a:r>
          </a:p>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An important criterion for selection is the oval/oblong fruit shape, deep purple or bluish black </a:t>
            </a:r>
            <a:r>
              <a:rPr lang="en-US" sz="2000" dirty="0" err="1">
                <a:latin typeface="Times New Roman" panose="02020603050405020304" pitchFamily="18" charset="0"/>
                <a:cs typeface="Times New Roman" panose="02020603050405020304" pitchFamily="18" charset="0"/>
              </a:rPr>
              <a:t>colour</a:t>
            </a:r>
            <a:r>
              <a:rPr lang="en-US" sz="2000" dirty="0">
                <a:latin typeface="Times New Roman" panose="02020603050405020304" pitchFamily="18" charset="0"/>
                <a:cs typeface="Times New Roman" panose="02020603050405020304" pitchFamily="18" charset="0"/>
              </a:rPr>
              <a:t>, more pulp, larger size, small stone, earliness, sweetness and juiciness.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1546490"/>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34FB7-8CE8-BFBB-8CC8-529F71F52196}"/>
              </a:ext>
            </a:extLst>
          </p:cNvPr>
          <p:cNvSpPr>
            <a:spLocks noGrp="1"/>
          </p:cNvSpPr>
          <p:nvPr>
            <p:ph type="title"/>
          </p:nvPr>
        </p:nvSpPr>
        <p:spPr>
          <a:xfrm>
            <a:off x="464949" y="365125"/>
            <a:ext cx="11344759" cy="874739"/>
          </a:xfrm>
        </p:spPr>
        <p:txBody>
          <a:bodyPr>
            <a:normAutofit/>
          </a:bodyPr>
          <a:lstStyle/>
          <a:p>
            <a:pPr algn="ctr"/>
            <a:r>
              <a:rPr lang="en-IN" sz="4000" b="1" dirty="0">
                <a:latin typeface="Times New Roman" panose="02020603050405020304" pitchFamily="18" charset="0"/>
                <a:cs typeface="Times New Roman" panose="02020603050405020304" pitchFamily="18" charset="0"/>
              </a:rPr>
              <a:t>CONCLUSION</a:t>
            </a:r>
          </a:p>
        </p:txBody>
      </p:sp>
      <p:sp>
        <p:nvSpPr>
          <p:cNvPr id="4" name="TextBox 3">
            <a:extLst>
              <a:ext uri="{FF2B5EF4-FFF2-40B4-BE49-F238E27FC236}">
                <a16:creationId xmlns:a16="http://schemas.microsoft.com/office/drawing/2014/main" id="{CD572CCC-BEEE-241D-CC65-DEE19BCE2860}"/>
              </a:ext>
            </a:extLst>
          </p:cNvPr>
          <p:cNvSpPr txBox="1"/>
          <p:nvPr/>
        </p:nvSpPr>
        <p:spPr>
          <a:xfrm>
            <a:off x="382292" y="1239864"/>
            <a:ext cx="11344758" cy="465364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err="1">
                <a:latin typeface="Times New Roman" panose="02020603050405020304" pitchFamily="18" charset="0"/>
                <a:cs typeface="Times New Roman" panose="02020603050405020304" pitchFamily="18" charset="0"/>
              </a:rPr>
              <a:t>Syzygium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cumini</a:t>
            </a:r>
            <a:r>
              <a:rPr lang="en-US" sz="2000" dirty="0">
                <a:latin typeface="Times New Roman" panose="02020603050405020304" pitchFamily="18" charset="0"/>
                <a:cs typeface="Times New Roman" panose="02020603050405020304" pitchFamily="18" charset="0"/>
              </a:rPr>
              <a:t> is widely used by the traditional healers for the treatment of various diseases.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In recent years, </a:t>
            </a:r>
            <a:r>
              <a:rPr lang="en-US" sz="2000" dirty="0" err="1">
                <a:latin typeface="Times New Roman" panose="02020603050405020304" pitchFamily="18" charset="0"/>
                <a:cs typeface="Times New Roman" panose="02020603050405020304" pitchFamily="18" charset="0"/>
              </a:rPr>
              <a:t>ethno</a:t>
            </a:r>
            <a:r>
              <a:rPr lang="en-US" sz="2000" dirty="0">
                <a:latin typeface="Times New Roman" panose="02020603050405020304" pitchFamily="18" charset="0"/>
                <a:cs typeface="Times New Roman" panose="02020603050405020304" pitchFamily="18" charset="0"/>
              </a:rPr>
              <a:t> medicinal studies received much attention as this brings to light the numerous little known and unknown medicinal virtues especially of plant origin which needs evaluation on modern scientific lines such as phytochemical analysis, pharmacological screening and clinical trials 89.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In the present review, the literature about botanical, </a:t>
            </a:r>
            <a:r>
              <a:rPr lang="en-US" sz="2000" dirty="0" err="1">
                <a:latin typeface="Times New Roman" panose="02020603050405020304" pitchFamily="18" charset="0"/>
                <a:cs typeface="Times New Roman" panose="02020603050405020304" pitchFamily="18" charset="0"/>
              </a:rPr>
              <a:t>pharmacognistical</a:t>
            </a:r>
            <a:r>
              <a:rPr lang="en-US" sz="2000" dirty="0">
                <a:latin typeface="Times New Roman" panose="02020603050405020304" pitchFamily="18" charset="0"/>
                <a:cs typeface="Times New Roman" panose="02020603050405020304" pitchFamily="18" charset="0"/>
              </a:rPr>
              <a:t>, phytochemical and pharmacological activities have been given comprehensively.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plant is having antidiabetic, antioxidant, antiviral, neuropsychological, antifertility, </a:t>
            </a:r>
            <a:r>
              <a:rPr lang="en-US" sz="2000" dirty="0" err="1">
                <a:latin typeface="Times New Roman" panose="02020603050405020304" pitchFamily="18" charset="0"/>
                <a:cs typeface="Times New Roman" panose="02020603050405020304" pitchFamily="18" charset="0"/>
              </a:rPr>
              <a:t>antiinflammatory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antidiarrhoeal</a:t>
            </a:r>
            <a:r>
              <a:rPr lang="en-US" sz="2000" dirty="0">
                <a:latin typeface="Times New Roman" panose="02020603050405020304" pitchFamily="18" charset="0"/>
                <a:cs typeface="Times New Roman" panose="02020603050405020304" pitchFamily="18" charset="0"/>
              </a:rPr>
              <a:t> activity, hepatoprotective, anti-allergic activity, and gastroprotective activity.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Therefore, it is imperative that more clinical and pharmacological studies should be conducted to investigate the unexploited potential of this plasma.</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3959444"/>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C03F09-CC78-6E97-049D-D75FFE893E44}"/>
              </a:ext>
            </a:extLst>
          </p:cNvPr>
          <p:cNvSpPr>
            <a:spLocks noGrp="1"/>
          </p:cNvSpPr>
          <p:nvPr>
            <p:ph type="title"/>
          </p:nvPr>
        </p:nvSpPr>
        <p:spPr>
          <a:xfrm>
            <a:off x="356461" y="365126"/>
            <a:ext cx="11468746" cy="846770"/>
          </a:xfrm>
        </p:spPr>
        <p:txBody>
          <a:bodyPr>
            <a:normAutofit fontScale="90000"/>
          </a:bodyPr>
          <a:lstStyle/>
          <a:p>
            <a:pPr algn="ctr"/>
            <a:br>
              <a:rPr lang="en-IN" dirty="0"/>
            </a:br>
            <a:r>
              <a:rPr lang="en-IN" b="1" dirty="0">
                <a:latin typeface="Times New Roman" panose="02020603050405020304" pitchFamily="18" charset="0"/>
                <a:cs typeface="Times New Roman" panose="02020603050405020304" pitchFamily="18" charset="0"/>
              </a:rPr>
              <a:t>REFRENCES</a:t>
            </a:r>
            <a:br>
              <a:rPr lang="en-IN" b="1" dirty="0">
                <a:latin typeface="Times New Roman" panose="02020603050405020304" pitchFamily="18" charset="0"/>
                <a:cs typeface="Times New Roman" panose="02020603050405020304" pitchFamily="18" charset="0"/>
              </a:rPr>
            </a:br>
            <a:endParaRPr lang="en-IN"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C7902FE-BB9F-BDE0-35CA-DA5B2EC80348}"/>
              </a:ext>
            </a:extLst>
          </p:cNvPr>
          <p:cNvSpPr txBox="1"/>
          <p:nvPr/>
        </p:nvSpPr>
        <p:spPr>
          <a:xfrm>
            <a:off x="356461" y="1211896"/>
            <a:ext cx="11468746" cy="5576976"/>
          </a:xfrm>
          <a:prstGeom prst="rect">
            <a:avLst/>
          </a:prstGeom>
          <a:noFill/>
        </p:spPr>
        <p:txBody>
          <a:bodyPr wrap="square">
            <a:spAutoFit/>
          </a:bodyPr>
          <a:lstStyle/>
          <a:p>
            <a:pPr marL="457200" indent="-457200" algn="just">
              <a:lnSpc>
                <a:spcPct val="15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Jadhav V.M., </a:t>
            </a:r>
            <a:r>
              <a:rPr lang="en-IN" sz="2000" dirty="0" err="1">
                <a:latin typeface="Times New Roman" panose="02020603050405020304" pitchFamily="18" charset="0"/>
                <a:cs typeface="Times New Roman" panose="02020603050405020304" pitchFamily="18" charset="0"/>
              </a:rPr>
              <a:t>Kamble</a:t>
            </a:r>
            <a:r>
              <a:rPr lang="en-IN" sz="2000" dirty="0">
                <a:latin typeface="Times New Roman" panose="02020603050405020304" pitchFamily="18" charset="0"/>
                <a:cs typeface="Times New Roman" panose="02020603050405020304" pitchFamily="18" charset="0"/>
              </a:rPr>
              <a:t> S.S. and Kadam V.J. Herbal medicine, </a:t>
            </a:r>
            <a:r>
              <a:rPr lang="en-IN" sz="2000" dirty="0" err="1">
                <a:latin typeface="Times New Roman" panose="02020603050405020304" pitchFamily="18" charset="0"/>
                <a:cs typeface="Times New Roman" panose="02020603050405020304" pitchFamily="18" charset="0"/>
              </a:rPr>
              <a:t>Syzygium</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cumini</a:t>
            </a:r>
            <a:r>
              <a:rPr lang="en-IN" sz="2000" dirty="0">
                <a:latin typeface="Times New Roman" panose="02020603050405020304" pitchFamily="18" charset="0"/>
                <a:cs typeface="Times New Roman" panose="02020603050405020304" pitchFamily="18" charset="0"/>
              </a:rPr>
              <a:t> a review. Res J. Pharmacy, 2009; 2(8): 1212-1219.</a:t>
            </a:r>
          </a:p>
          <a:p>
            <a:pPr marL="457200" indent="-457200" algn="just">
              <a:lnSpc>
                <a:spcPct val="15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Janick Jules and Paull </a:t>
            </a:r>
            <a:r>
              <a:rPr lang="en-IN" sz="2000" dirty="0" err="1">
                <a:latin typeface="Times New Roman" panose="02020603050405020304" pitchFamily="18" charset="0"/>
                <a:cs typeface="Times New Roman" panose="02020603050405020304" pitchFamily="18" charset="0"/>
              </a:rPr>
              <a:t>sd</a:t>
            </a:r>
            <a:r>
              <a:rPr lang="en-IN" sz="2000" dirty="0">
                <a:latin typeface="Times New Roman" panose="02020603050405020304" pitchFamily="18" charset="0"/>
                <a:cs typeface="Times New Roman" panose="02020603050405020304" pitchFamily="18" charset="0"/>
              </a:rPr>
              <a:t> fb Robert E. (2008). The </a:t>
            </a:r>
            <a:r>
              <a:rPr lang="en-IN" sz="2000" dirty="0" err="1">
                <a:latin typeface="Times New Roman" panose="02020603050405020304" pitchFamily="18" charset="0"/>
                <a:cs typeface="Times New Roman" panose="02020603050405020304" pitchFamily="18" charset="0"/>
              </a:rPr>
              <a:t>Encyclopedia</a:t>
            </a:r>
            <a:r>
              <a:rPr lang="en-IN" sz="2000" dirty="0">
                <a:latin typeface="Times New Roman" panose="02020603050405020304" pitchFamily="18" charset="0"/>
                <a:cs typeface="Times New Roman" panose="02020603050405020304" pitchFamily="18" charset="0"/>
              </a:rPr>
              <a:t> of Fruit &amp; Nuts. CABI International, United Kingdom, 1-160. ISBN: 978-0-85199-638-7.</a:t>
            </a:r>
          </a:p>
          <a:p>
            <a:pPr marL="457200" indent="-457200" algn="just">
              <a:lnSpc>
                <a:spcPct val="15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Chen Jie and Craven Lyn A. (2017). </a:t>
            </a:r>
            <a:r>
              <a:rPr lang="en-IN" sz="2000" dirty="0" err="1">
                <a:latin typeface="Times New Roman" panose="02020603050405020304" pitchFamily="18" charset="0"/>
                <a:cs typeface="Times New Roman" panose="02020603050405020304" pitchFamily="18" charset="0"/>
              </a:rPr>
              <a:t>Syzygium</a:t>
            </a:r>
            <a:r>
              <a:rPr lang="en-IN" sz="2000" dirty="0">
                <a:latin typeface="Times New Roman" panose="02020603050405020304" pitchFamily="18" charset="0"/>
                <a:cs typeface="Times New Roman" panose="02020603050405020304" pitchFamily="18" charset="0"/>
              </a:rPr>
              <a:t> in Wu, Zhengyi; Raven, Peter H. &amp; Hong, </a:t>
            </a:r>
            <a:r>
              <a:rPr lang="en-IN" sz="2000" dirty="0" err="1">
                <a:latin typeface="Times New Roman" panose="02020603050405020304" pitchFamily="18" charset="0"/>
                <a:cs typeface="Times New Roman" panose="02020603050405020304" pitchFamily="18" charset="0"/>
              </a:rPr>
              <a:t>Deyuan</a:t>
            </a:r>
            <a:r>
              <a:rPr lang="en-IN" sz="2000" dirty="0">
                <a:latin typeface="Times New Roman" panose="02020603050405020304" pitchFamily="18" charset="0"/>
                <a:cs typeface="Times New Roman" panose="02020603050405020304" pitchFamily="18" charset="0"/>
              </a:rPr>
              <a:t>, Flora of China (online), eFloras.org, retrieved 2015-08-13.</a:t>
            </a:r>
          </a:p>
          <a:p>
            <a:pPr marL="457200" indent="-457200" algn="just">
              <a:lnSpc>
                <a:spcPct val="15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Patel </a:t>
            </a:r>
            <a:r>
              <a:rPr lang="en-IN" sz="2000" dirty="0" err="1">
                <a:latin typeface="Times New Roman" panose="02020603050405020304" pitchFamily="18" charset="0"/>
                <a:cs typeface="Times New Roman" panose="02020603050405020304" pitchFamily="18" charset="0"/>
              </a:rPr>
              <a:t>Soncharan</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Shanmugarajan</a:t>
            </a:r>
            <a:r>
              <a:rPr lang="en-IN" sz="2000" dirty="0">
                <a:latin typeface="Times New Roman" panose="02020603050405020304" pitchFamily="18" charset="0"/>
                <a:cs typeface="Times New Roman" panose="02020603050405020304" pitchFamily="18" charset="0"/>
              </a:rPr>
              <a:t> T.S., Somasundaram. and </a:t>
            </a:r>
            <a:r>
              <a:rPr lang="en-IN" sz="2000" dirty="0" err="1">
                <a:latin typeface="Times New Roman" panose="02020603050405020304" pitchFamily="18" charset="0"/>
                <a:cs typeface="Times New Roman" panose="02020603050405020304" pitchFamily="18" charset="0"/>
              </a:rPr>
              <a:t>Maity</a:t>
            </a:r>
            <a:r>
              <a:rPr lang="en-IN" sz="2000" dirty="0">
                <a:latin typeface="Times New Roman" panose="02020603050405020304" pitchFamily="18" charset="0"/>
                <a:cs typeface="Times New Roman" panose="02020603050405020304" pitchFamily="18" charset="0"/>
              </a:rPr>
              <a:t> Niladri, Protective effect of </a:t>
            </a:r>
            <a:r>
              <a:rPr lang="en-IN" sz="2000" dirty="0" err="1">
                <a:latin typeface="Times New Roman" panose="02020603050405020304" pitchFamily="18" charset="0"/>
                <a:cs typeface="Times New Roman" panose="02020603050405020304" pitchFamily="18" charset="0"/>
              </a:rPr>
              <a:t>Syzygium</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cumini</a:t>
            </a:r>
            <a:r>
              <a:rPr lang="en-IN" sz="2000" dirty="0">
                <a:latin typeface="Times New Roman" panose="02020603050405020304" pitchFamily="18" charset="0"/>
                <a:cs typeface="Times New Roman" panose="02020603050405020304" pitchFamily="18" charset="0"/>
              </a:rPr>
              <a:t> seeds against doxorubicin induced cardio toxicity in rats International Journal Of Pharmacy &amp; Life .2010;1(2):23</a:t>
            </a:r>
          </a:p>
          <a:p>
            <a:pPr marL="457200" indent="-457200" algn="just">
              <a:lnSpc>
                <a:spcPct val="150000"/>
              </a:lnSpc>
              <a:buFont typeface="Wingdings" panose="05000000000000000000" pitchFamily="2" charset="2"/>
              <a:buChar char="q"/>
            </a:pPr>
            <a:r>
              <a:rPr lang="en-IN" sz="2000" dirty="0" err="1">
                <a:latin typeface="Times New Roman" panose="02020603050405020304" pitchFamily="18" charset="0"/>
                <a:cs typeface="Times New Roman" panose="02020603050405020304" pitchFamily="18" charset="0"/>
              </a:rPr>
              <a:t>Bhanumathy</a:t>
            </a:r>
            <a:r>
              <a:rPr lang="en-IN" sz="2000" dirty="0">
                <a:latin typeface="Times New Roman" panose="02020603050405020304" pitchFamily="18" charset="0"/>
                <a:cs typeface="Times New Roman" panose="02020603050405020304" pitchFamily="18" charset="0"/>
              </a:rPr>
              <a:t>, M., </a:t>
            </a:r>
            <a:r>
              <a:rPr lang="en-IN" sz="2000" dirty="0" err="1">
                <a:latin typeface="Times New Roman" panose="02020603050405020304" pitchFamily="18" charset="0"/>
                <a:cs typeface="Times New Roman" panose="02020603050405020304" pitchFamily="18" charset="0"/>
              </a:rPr>
              <a:t>Shivaprasad</a:t>
            </a:r>
            <a:r>
              <a:rPr lang="en-IN" sz="2000" dirty="0">
                <a:latin typeface="Times New Roman" panose="02020603050405020304" pitchFamily="18" charset="0"/>
                <a:cs typeface="Times New Roman" panose="02020603050405020304" pitchFamily="18" charset="0"/>
              </a:rPr>
              <a:t>, H.N., Manohar, D., and </a:t>
            </a:r>
            <a:r>
              <a:rPr lang="en-IN" sz="2000" dirty="0" err="1">
                <a:latin typeface="Times New Roman" panose="02020603050405020304" pitchFamily="18" charset="0"/>
                <a:cs typeface="Times New Roman" panose="02020603050405020304" pitchFamily="18" charset="0"/>
              </a:rPr>
              <a:t>Nargund</a:t>
            </a:r>
            <a:r>
              <a:rPr lang="en-IN" sz="2000" dirty="0">
                <a:latin typeface="Times New Roman" panose="02020603050405020304" pitchFamily="18" charset="0"/>
                <a:cs typeface="Times New Roman" panose="02020603050405020304" pitchFamily="18" charset="0"/>
              </a:rPr>
              <a:t>, L.V.G. Anti-fatigue Activity of Extracts of </a:t>
            </a:r>
            <a:r>
              <a:rPr lang="en-IN" sz="2000" dirty="0" err="1">
                <a:latin typeface="Times New Roman" panose="02020603050405020304" pitchFamily="18" charset="0"/>
                <a:cs typeface="Times New Roman" panose="02020603050405020304" pitchFamily="18" charset="0"/>
              </a:rPr>
              <a:t>Syzygium</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cumini</a:t>
            </a:r>
            <a:r>
              <a:rPr lang="en-IN" sz="2000" dirty="0">
                <a:latin typeface="Times New Roman" panose="02020603050405020304" pitchFamily="18" charset="0"/>
                <a:cs typeface="Times New Roman" panose="02020603050405020304" pitchFamily="18" charset="0"/>
              </a:rPr>
              <a:t> Leaves. International Journal </a:t>
            </a:r>
            <a:r>
              <a:rPr lang="en-IN" sz="2000" dirty="0" err="1">
                <a:latin typeface="Times New Roman" panose="02020603050405020304" pitchFamily="18" charset="0"/>
                <a:cs typeface="Times New Roman" panose="02020603050405020304" pitchFamily="18" charset="0"/>
              </a:rPr>
              <a:t>forPharmaceutical</a:t>
            </a:r>
            <a:r>
              <a:rPr lang="en-IN" sz="2000" dirty="0">
                <a:latin typeface="Times New Roman" panose="02020603050405020304" pitchFamily="18" charset="0"/>
                <a:cs typeface="Times New Roman" panose="02020603050405020304" pitchFamily="18" charset="0"/>
              </a:rPr>
              <a:t> Research Scholars, 2013; 2 (1):24-29</a:t>
            </a:r>
          </a:p>
        </p:txBody>
      </p:sp>
    </p:spTree>
    <p:extLst>
      <p:ext uri="{BB962C8B-B14F-4D97-AF65-F5344CB8AC3E}">
        <p14:creationId xmlns:p14="http://schemas.microsoft.com/office/powerpoint/2010/main" val="1070520227"/>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4906D-D807-9365-6E6B-C5E3B303AAD2}"/>
              </a:ext>
            </a:extLst>
          </p:cNvPr>
          <p:cNvSpPr>
            <a:spLocks noGrp="1"/>
          </p:cNvSpPr>
          <p:nvPr>
            <p:ph type="title"/>
          </p:nvPr>
        </p:nvSpPr>
        <p:spPr>
          <a:xfrm>
            <a:off x="1066800" y="642593"/>
            <a:ext cx="10058400" cy="5711711"/>
          </a:xfrm>
        </p:spPr>
        <p:txBody>
          <a:bodyPr>
            <a:normAutofit/>
          </a:bodyPr>
          <a:lstStyle/>
          <a:p>
            <a:pPr algn="ctr"/>
            <a:r>
              <a:rPr lang="en-US" sz="5000" b="1" dirty="0">
                <a:latin typeface="Times New Roman" panose="02020603050405020304" pitchFamily="18" charset="0"/>
                <a:cs typeface="Times New Roman" panose="02020603050405020304" pitchFamily="18" charset="0"/>
              </a:rPr>
              <a:t>THANK YOU </a:t>
            </a:r>
            <a:endParaRPr lang="en-IN" sz="5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5287388"/>
      </p:ext>
    </p:extLst>
  </p:cSld>
  <p:clrMapOvr>
    <a:masterClrMapping/>
  </p:clrMapOvr>
  <p:transition spd="slow">
    <p:wip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Savon</Template>
  <TotalTime>107</TotalTime>
  <Words>1195</Words>
  <Application>Microsoft Office PowerPoint</Application>
  <PresentationFormat>Widescreen</PresentationFormat>
  <Paragraphs>64</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Century Gothic</vt:lpstr>
      <vt:lpstr>Garamond</vt:lpstr>
      <vt:lpstr>Times New Roman</vt:lpstr>
      <vt:lpstr>Wingdings</vt:lpstr>
      <vt:lpstr>Savon</vt:lpstr>
      <vt:lpstr>PHARMACOLOGICAL POTENTIALS OF AQUEOUS EXTRACT OF SYZYGIUM CUMINI: A REVIEW</vt:lpstr>
      <vt:lpstr>INTRODUCTION</vt:lpstr>
      <vt:lpstr>BOTANICAL DESCRIPTION AND TAXONOMY</vt:lpstr>
      <vt:lpstr>SCIENTIFIC CLASSIFICATION</vt:lpstr>
      <vt:lpstr>ORIGIN OF JAMUN AND ITS DISTRIBUTION</vt:lpstr>
      <vt:lpstr>FLORAL BIOLOGY OF JAMUN</vt:lpstr>
      <vt:lpstr>PROPAGATION OF JAMUN</vt:lpstr>
      <vt:lpstr>BREEDING OBJECTIVE OF SYZYGIUM CUMINI (JAMUN TREE BOTANICAL NAME)</vt:lpstr>
      <vt:lpstr>SELECTION</vt:lpstr>
      <vt:lpstr>CONCLUSION</vt:lpstr>
      <vt:lpstr> REFRENCES </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4</cp:revision>
  <dcterms:created xsi:type="dcterms:W3CDTF">2025-01-17T08:17:03Z</dcterms:created>
  <dcterms:modified xsi:type="dcterms:W3CDTF">2025-01-17T10:04:39Z</dcterms:modified>
</cp:coreProperties>
</file>