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p:scale>
          <a:sx n="70" d="100"/>
          <a:sy n="70" d="100"/>
        </p:scale>
        <p:origin x="246" y="6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Before GIS (%)</c:v>
                </c:pt>
              </c:strCache>
            </c:strRef>
          </c:tx>
          <c:spPr>
            <a:solidFill>
              <a:schemeClr val="accent1"/>
            </a:solidFill>
            <a:ln>
              <a:noFill/>
            </a:ln>
            <a:effectLst/>
          </c:spPr>
          <c:invertIfNegative val="0"/>
          <c:cat>
            <c:strRef>
              <c:f>Sheet1!$A$2:$A$5</c:f>
              <c:strCache>
                <c:ptCount val="4"/>
                <c:pt idx="0">
                  <c:v>Transmission Line Outages</c:v>
                </c:pt>
                <c:pt idx="1">
                  <c:v>Substation Equipment Failures</c:v>
                </c:pt>
                <c:pt idx="2">
                  <c:v>Protection Failures</c:v>
                </c:pt>
                <c:pt idx="3">
                  <c:v>Other Causes</c:v>
                </c:pt>
              </c:strCache>
            </c:strRef>
          </c:cat>
          <c:val>
            <c:numRef>
              <c:f>Sheet1!$B$2:$B$5</c:f>
              <c:numCache>
                <c:formatCode>0%</c:formatCode>
                <c:ptCount val="4"/>
                <c:pt idx="0">
                  <c:v>0.25</c:v>
                </c:pt>
                <c:pt idx="1">
                  <c:v>0.30000000000000016</c:v>
                </c:pt>
                <c:pt idx="2">
                  <c:v>0.2</c:v>
                </c:pt>
                <c:pt idx="3">
                  <c:v>0.25</c:v>
                </c:pt>
              </c:numCache>
            </c:numRef>
          </c:val>
          <c:extLst>
            <c:ext xmlns:c16="http://schemas.microsoft.com/office/drawing/2014/chart" uri="{C3380CC4-5D6E-409C-BE32-E72D297353CC}">
              <c16:uniqueId val="{00000000-7146-45A2-850E-CDB291F9FDF3}"/>
            </c:ext>
          </c:extLst>
        </c:ser>
        <c:ser>
          <c:idx val="1"/>
          <c:order val="1"/>
          <c:tx>
            <c:strRef>
              <c:f>Sheet1!$C$1</c:f>
              <c:strCache>
                <c:ptCount val="1"/>
                <c:pt idx="0">
                  <c:v>After GIS (%)</c:v>
                </c:pt>
              </c:strCache>
            </c:strRef>
          </c:tx>
          <c:spPr>
            <a:solidFill>
              <a:schemeClr val="accent2"/>
            </a:solidFill>
            <a:ln>
              <a:noFill/>
            </a:ln>
            <a:effectLst/>
          </c:spPr>
          <c:invertIfNegative val="0"/>
          <c:cat>
            <c:strRef>
              <c:f>Sheet1!$A$2:$A$5</c:f>
              <c:strCache>
                <c:ptCount val="4"/>
                <c:pt idx="0">
                  <c:v>Transmission Line Outages</c:v>
                </c:pt>
                <c:pt idx="1">
                  <c:v>Substation Equipment Failures</c:v>
                </c:pt>
                <c:pt idx="2">
                  <c:v>Protection Failures</c:v>
                </c:pt>
                <c:pt idx="3">
                  <c:v>Other Causes</c:v>
                </c:pt>
              </c:strCache>
            </c:strRef>
          </c:cat>
          <c:val>
            <c:numRef>
              <c:f>Sheet1!$C$2:$C$5</c:f>
              <c:numCache>
                <c:formatCode>0%</c:formatCode>
                <c:ptCount val="4"/>
                <c:pt idx="0">
                  <c:v>0.12000000000000002</c:v>
                </c:pt>
                <c:pt idx="1">
                  <c:v>0.14000000000000001</c:v>
                </c:pt>
                <c:pt idx="2">
                  <c:v>8.0000000000000057E-2</c:v>
                </c:pt>
                <c:pt idx="3">
                  <c:v>0.1</c:v>
                </c:pt>
              </c:numCache>
            </c:numRef>
          </c:val>
          <c:extLst>
            <c:ext xmlns:c16="http://schemas.microsoft.com/office/drawing/2014/chart" uri="{C3380CC4-5D6E-409C-BE32-E72D297353CC}">
              <c16:uniqueId val="{00000001-7146-45A2-850E-CDB291F9FDF3}"/>
            </c:ext>
          </c:extLst>
        </c:ser>
        <c:ser>
          <c:idx val="2"/>
          <c:order val="2"/>
          <c:tx>
            <c:strRef>
              <c:f>Sheet1!$D$1</c:f>
              <c:strCache>
                <c:ptCount val="1"/>
                <c:pt idx="0">
                  <c:v>Reduction (%)</c:v>
                </c:pt>
              </c:strCache>
            </c:strRef>
          </c:tx>
          <c:spPr>
            <a:solidFill>
              <a:schemeClr val="accent3"/>
            </a:solidFill>
            <a:ln>
              <a:noFill/>
            </a:ln>
            <a:effectLst/>
          </c:spPr>
          <c:invertIfNegative val="0"/>
          <c:cat>
            <c:strRef>
              <c:f>Sheet1!$A$2:$A$5</c:f>
              <c:strCache>
                <c:ptCount val="4"/>
                <c:pt idx="0">
                  <c:v>Transmission Line Outages</c:v>
                </c:pt>
                <c:pt idx="1">
                  <c:v>Substation Equipment Failures</c:v>
                </c:pt>
                <c:pt idx="2">
                  <c:v>Protection Failures</c:v>
                </c:pt>
                <c:pt idx="3">
                  <c:v>Other Causes</c:v>
                </c:pt>
              </c:strCache>
            </c:strRef>
          </c:cat>
          <c:val>
            <c:numRef>
              <c:f>Sheet1!$D$2:$D$5</c:f>
              <c:numCache>
                <c:formatCode>0%</c:formatCode>
                <c:ptCount val="4"/>
                <c:pt idx="0">
                  <c:v>0.52</c:v>
                </c:pt>
                <c:pt idx="1">
                  <c:v>0.53</c:v>
                </c:pt>
                <c:pt idx="2">
                  <c:v>0.60000000000000031</c:v>
                </c:pt>
                <c:pt idx="3">
                  <c:v>0.60000000000000031</c:v>
                </c:pt>
              </c:numCache>
            </c:numRef>
          </c:val>
          <c:extLst>
            <c:ext xmlns:c16="http://schemas.microsoft.com/office/drawing/2014/chart" uri="{C3380CC4-5D6E-409C-BE32-E72D297353CC}">
              <c16:uniqueId val="{00000002-7146-45A2-850E-CDB291F9FDF3}"/>
            </c:ext>
          </c:extLst>
        </c:ser>
        <c:dLbls>
          <c:showLegendKey val="0"/>
          <c:showVal val="0"/>
          <c:showCatName val="0"/>
          <c:showSerName val="0"/>
          <c:showPercent val="0"/>
          <c:showBubbleSize val="0"/>
        </c:dLbls>
        <c:gapWidth val="219"/>
        <c:overlap val="-27"/>
        <c:axId val="38588416"/>
        <c:axId val="67804160"/>
      </c:barChart>
      <c:catAx>
        <c:axId val="38588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1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67804160"/>
        <c:crosses val="autoZero"/>
        <c:auto val="1"/>
        <c:lblAlgn val="ctr"/>
        <c:lblOffset val="100"/>
        <c:noMultiLvlLbl val="0"/>
      </c:catAx>
      <c:valAx>
        <c:axId val="6780416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lang="en-US" sz="11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38588416"/>
        <c:crosses val="autoZero"/>
        <c:crossBetween val="between"/>
      </c:valAx>
      <c:spPr>
        <a:noFill/>
        <a:ln>
          <a:noFill/>
        </a:ln>
        <a:effectLst/>
      </c:spPr>
    </c:plotArea>
    <c:legend>
      <c:legendPos val="b"/>
      <c:layout>
        <c:manualLayout>
          <c:xMode val="edge"/>
          <c:yMode val="edge"/>
          <c:x val="0.22748437373163416"/>
          <c:y val="0.87751335863893509"/>
          <c:w val="0.63208738082997351"/>
          <c:h val="9.5926216394265518E-2"/>
        </c:manualLayout>
      </c:layout>
      <c:overlay val="0"/>
      <c:spPr>
        <a:noFill/>
        <a:ln>
          <a:noFill/>
        </a:ln>
        <a:effectLst/>
      </c:spPr>
      <c:txPr>
        <a:bodyPr rot="0" spcFirstLastPara="1" vertOverflow="ellipsis" vert="horz" wrap="square" anchor="ctr" anchorCtr="1"/>
        <a:lstStyle/>
        <a:p>
          <a:pPr>
            <a:defRPr lang="en-US" sz="11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sz="11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C88D931-8EB7-467C-9C50-9E86EEA205CF}" type="datetimeFigureOut">
              <a:rPr lang="en-US" smtClean="0"/>
              <a:pPr/>
              <a:t>20-Mar-25</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322113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88D931-8EB7-467C-9C50-9E86EEA205CF}" type="datetimeFigureOut">
              <a:rPr lang="en-US" smtClean="0"/>
              <a:pPr/>
              <a:t>20-Mar-25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1730227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2C88D931-8EB7-467C-9C50-9E86EEA205CF}" type="datetimeFigureOut">
              <a:rPr lang="en-US" smtClean="0"/>
              <a:pPr/>
              <a:t>20-Mar-25</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2272471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3882839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88D931-8EB7-467C-9C50-9E86EEA205CF}" type="datetimeFigureOut">
              <a:rPr lang="en-US" smtClean="0"/>
              <a:pPr/>
              <a:t>20-Mar-25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3104866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88D931-8EB7-467C-9C50-9E86EEA205CF}" type="datetimeFigureOut">
              <a:rPr lang="en-US" smtClean="0"/>
              <a:pPr/>
              <a:t>20-Mar-25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4077245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88D931-8EB7-467C-9C50-9E86EEA205CF}" type="datetimeFigureOut">
              <a:rPr lang="en-US" smtClean="0"/>
              <a:pPr/>
              <a:t>20-Mar-25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2633690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2082499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4245667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820626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10373057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9EC1E828-E1C1-420F-A304-6686E72A22DC}" type="slidenum">
              <a:rPr lang="en-US" smtClean="0"/>
              <a:pPr/>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82489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2C88D931-8EB7-467C-9C50-9E86EEA205CF}" type="datetimeFigureOut">
              <a:rPr lang="en-US" smtClean="0"/>
              <a:pPr/>
              <a:t>20-Mar-25</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2117384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C88D931-8EB7-467C-9C50-9E86EEA205CF}" type="datetimeFigureOut">
              <a:rPr lang="en-US" smtClean="0"/>
              <a:pPr/>
              <a:t>20-Mar-25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1373437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C88D931-8EB7-467C-9C50-9E86EEA205CF}" type="datetimeFigureOut">
              <a:rPr lang="en-US" smtClean="0"/>
              <a:pPr/>
              <a:t>20-Mar-25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22373904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88D931-8EB7-467C-9C50-9E86EEA205CF}" type="datetimeFigureOut">
              <a:rPr lang="en-US" smtClean="0"/>
              <a:pPr/>
              <a:t>20-Mar-25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1965774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2C88D931-8EB7-467C-9C50-9E86EEA205CF}" type="datetimeFigureOut">
              <a:rPr lang="en-US" smtClean="0"/>
              <a:pPr/>
              <a:t>20-Mar-25</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9EC1E828-E1C1-420F-A304-6686E72A22DC}" type="slidenum">
              <a:rPr lang="en-US" smtClean="0"/>
              <a:pPr/>
              <a:t>‹#›</a:t>
            </a:fld>
            <a:endParaRPr lang="en-US"/>
          </a:p>
        </p:txBody>
      </p:sp>
    </p:spTree>
    <p:extLst>
      <p:ext uri="{BB962C8B-B14F-4D97-AF65-F5344CB8AC3E}">
        <p14:creationId xmlns:p14="http://schemas.microsoft.com/office/powerpoint/2010/main" val="1336727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C88D931-8EB7-467C-9C50-9E86EEA205CF}" type="datetimeFigureOut">
              <a:rPr lang="en-US" smtClean="0"/>
              <a:pPr/>
              <a:t>20-Mar-25</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EC1E828-E1C1-420F-A304-6686E72A22DC}" type="slidenum">
              <a:rPr lang="en-US" smtClean="0"/>
              <a:pPr/>
              <a:t>‹#›</a:t>
            </a:fld>
            <a:endParaRPr lang="en-US"/>
          </a:p>
        </p:txBody>
      </p:sp>
    </p:spTree>
    <p:extLst>
      <p:ext uri="{BB962C8B-B14F-4D97-AF65-F5344CB8AC3E}">
        <p14:creationId xmlns:p14="http://schemas.microsoft.com/office/powerpoint/2010/main" val="415905526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40149DD-9F7F-B648-67D0-76D3D65BA881}"/>
              </a:ext>
            </a:extLst>
          </p:cNvPr>
          <p:cNvSpPr txBox="1"/>
          <p:nvPr/>
        </p:nvSpPr>
        <p:spPr>
          <a:xfrm>
            <a:off x="656823" y="1478444"/>
            <a:ext cx="11372045" cy="2862322"/>
          </a:xfrm>
          <a:prstGeom prst="rect">
            <a:avLst/>
          </a:prstGeom>
          <a:noFill/>
        </p:spPr>
        <p:txBody>
          <a:bodyPr wrap="square">
            <a:spAutoFit/>
          </a:bodyPr>
          <a:lstStyle/>
          <a:p>
            <a:pPr algn="ctr"/>
            <a:r>
              <a:rPr lang="en-US" sz="3600" b="1" dirty="0">
                <a:latin typeface="Times New Roman" panose="02020603050405020304" pitchFamily="18" charset="0"/>
                <a:cs typeface="Times New Roman" panose="02020603050405020304" pitchFamily="18" charset="0"/>
              </a:rPr>
              <a:t>ADVANCEMENT OF GAS INSULATED TECHNOLOGY (GIS) AND ITS INTEGRATION WITH PROTECTION COORDINATION FOR ENHANCEMENT, RELIABILITY OF POWER SYSTEM NETWORK</a:t>
            </a:r>
          </a:p>
        </p:txBody>
      </p:sp>
    </p:spTree>
    <p:extLst>
      <p:ext uri="{BB962C8B-B14F-4D97-AF65-F5344CB8AC3E}">
        <p14:creationId xmlns:p14="http://schemas.microsoft.com/office/powerpoint/2010/main" val="2268647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66BD4D7-ACE7-BC8B-95A9-09A7EF02F551}"/>
              </a:ext>
            </a:extLst>
          </p:cNvPr>
          <p:cNvSpPr txBox="1"/>
          <p:nvPr/>
        </p:nvSpPr>
        <p:spPr>
          <a:xfrm>
            <a:off x="3332408" y="504353"/>
            <a:ext cx="6098146" cy="769441"/>
          </a:xfrm>
          <a:prstGeom prst="rect">
            <a:avLst/>
          </a:prstGeom>
          <a:noFill/>
        </p:spPr>
        <p:txBody>
          <a:bodyPr wrap="square">
            <a:spAutoFit/>
          </a:bodyPr>
          <a:lstStyle/>
          <a:p>
            <a:pPr algn="ctr"/>
            <a:r>
              <a:rPr lang="en-US" sz="4400" b="1" u="sng" dirty="0">
                <a:latin typeface="Times New Roman" panose="02020603050405020304" pitchFamily="18" charset="0"/>
                <a:cs typeface="Times New Roman" panose="02020603050405020304" pitchFamily="18" charset="0"/>
              </a:rPr>
              <a:t>INTRODUCTION </a:t>
            </a:r>
          </a:p>
        </p:txBody>
      </p:sp>
      <p:sp>
        <p:nvSpPr>
          <p:cNvPr id="9" name="TextBox 8">
            <a:extLst>
              <a:ext uri="{FF2B5EF4-FFF2-40B4-BE49-F238E27FC236}">
                <a16:creationId xmlns:a16="http://schemas.microsoft.com/office/drawing/2014/main" id="{56395642-1E65-15B3-8E93-5B586C75DF89}"/>
              </a:ext>
            </a:extLst>
          </p:cNvPr>
          <p:cNvSpPr txBox="1"/>
          <p:nvPr/>
        </p:nvSpPr>
        <p:spPr>
          <a:xfrm>
            <a:off x="231818" y="1389704"/>
            <a:ext cx="11706897"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growing complexity of contemporary power systems, along with the increased international demand for consistent and high-grade electricity, has made it obligatory to upgrade technology in power distribution and transmission networks.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Gas Insulated Switchgear (GIS) has become the revolutionary answer that solves some fundamental issues like reduced space availability, environmental factors, and system efficiency.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contrast to Air-Insulated Switchgear (AIS), which necessitates big clearances between phases and equipment, GIS employs small, enclosed gas-filled compartments that offer better insulation and protection from external contaminants like dust, moisture, and pollution.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leads to greater operating efficiency, less maintenance requirements, and longer system life. In addition, GIS reduces the risk of electrical faults and arc flash events to a minimum, providing a safer working environment for staff and a more robust power infrastructure.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features make GIS especially ideal for urban substations, offshore wind farms, underground installations, and locations with harsh climatic conditions, where reliability and space efficiency are critical.</a:t>
            </a:r>
          </a:p>
        </p:txBody>
      </p:sp>
    </p:spTree>
    <p:extLst>
      <p:ext uri="{BB962C8B-B14F-4D97-AF65-F5344CB8AC3E}">
        <p14:creationId xmlns:p14="http://schemas.microsoft.com/office/powerpoint/2010/main" val="3134591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7DDAB67-7F8C-48E8-1C68-01A55904B4CA}"/>
              </a:ext>
            </a:extLst>
          </p:cNvPr>
          <p:cNvSpPr txBox="1"/>
          <p:nvPr/>
        </p:nvSpPr>
        <p:spPr>
          <a:xfrm>
            <a:off x="2946041" y="594505"/>
            <a:ext cx="7369935" cy="769441"/>
          </a:xfrm>
          <a:prstGeom prst="rect">
            <a:avLst/>
          </a:prstGeom>
          <a:noFill/>
        </p:spPr>
        <p:txBody>
          <a:bodyPr wrap="square">
            <a:spAutoFit/>
          </a:bodyPr>
          <a:lstStyle/>
          <a:p>
            <a:pPr algn="ctr"/>
            <a:r>
              <a:rPr lang="en-US" sz="4400" b="1" u="sng" dirty="0">
                <a:latin typeface="Times New Roman" panose="02020603050405020304" pitchFamily="18" charset="0"/>
                <a:cs typeface="Times New Roman" panose="02020603050405020304" pitchFamily="18" charset="0"/>
              </a:rPr>
              <a:t>LITERATURE REVIEW </a:t>
            </a:r>
          </a:p>
        </p:txBody>
      </p:sp>
      <p:sp>
        <p:nvSpPr>
          <p:cNvPr id="7" name="TextBox 6">
            <a:extLst>
              <a:ext uri="{FF2B5EF4-FFF2-40B4-BE49-F238E27FC236}">
                <a16:creationId xmlns:a16="http://schemas.microsoft.com/office/drawing/2014/main" id="{B7D3873E-36BA-45A2-5F45-DECA69581EDB}"/>
              </a:ext>
            </a:extLst>
          </p:cNvPr>
          <p:cNvSpPr txBox="1"/>
          <p:nvPr/>
        </p:nvSpPr>
        <p:spPr>
          <a:xfrm>
            <a:off x="138446" y="1363946"/>
            <a:ext cx="11722995" cy="5444054"/>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b="1" dirty="0">
                <a:latin typeface="Times New Roman" panose="02020603050405020304" pitchFamily="18" charset="0"/>
                <a:cs typeface="Times New Roman" panose="02020603050405020304" pitchFamily="18" charset="0"/>
              </a:rPr>
              <a:t>James (2022) </a:t>
            </a:r>
            <a:r>
              <a:rPr lang="en-US" dirty="0">
                <a:latin typeface="Times New Roman" panose="02020603050405020304" pitchFamily="18" charset="0"/>
                <a:cs typeface="Times New Roman" panose="02020603050405020304" pitchFamily="18" charset="0"/>
              </a:rPr>
              <a:t>carried out a thorough research into transient and safety phenomena in Gas Insulated Systems (GIS), focusing on the substantive challenges presented by insulation failure, switching transient, and system weakness. The research pointed out that transient phenomenon, like voltage surge, very fast transient overvoltage's (VFTO's), and electromagnetic interferences, significantly affect GIS performance, resulting in possible equipment degradation, insulation failure, and operational inefficiencies.</a:t>
            </a:r>
          </a:p>
          <a:p>
            <a:pPr marL="285750" indent="-285750" algn="just">
              <a:lnSpc>
                <a:spcPct val="150000"/>
              </a:lnSpc>
              <a:buFont typeface="Courier New" panose="02070309020205020404" pitchFamily="49" charset="0"/>
              <a:buChar char="o"/>
            </a:pPr>
            <a:r>
              <a:rPr lang="en-US" b="1" dirty="0">
                <a:latin typeface="Times New Roman" panose="02020603050405020304" pitchFamily="18" charset="0"/>
                <a:cs typeface="Times New Roman" panose="02020603050405020304" pitchFamily="18" charset="0"/>
              </a:rPr>
              <a:t>Li et al. (2022) </a:t>
            </a:r>
            <a:r>
              <a:rPr lang="en-US" dirty="0">
                <a:latin typeface="Times New Roman" panose="02020603050405020304" pitchFamily="18" charset="0"/>
                <a:cs typeface="Times New Roman" panose="02020603050405020304" pitchFamily="18" charset="0"/>
              </a:rPr>
              <a:t>analyzed China's development in DC gas-insulated equipment for the last decade, providing an insight into the shift from fundamental studies to large industrial applications. Their findings indicated significant improvements in internal GIS technology, especially in high-performance insulating materials development, improved fault detection functionality, enhanced overall efficiency of operation, and so forth. </a:t>
            </a:r>
          </a:p>
          <a:p>
            <a:pPr marL="285750" indent="-285750" algn="just">
              <a:lnSpc>
                <a:spcPct val="150000"/>
              </a:lnSpc>
              <a:buFont typeface="Courier New" panose="02070309020205020404" pitchFamily="49" charset="0"/>
              <a:buChar char="o"/>
            </a:pPr>
            <a:r>
              <a:rPr lang="en-US" b="1" dirty="0">
                <a:latin typeface="Times New Roman" panose="02020603050405020304" pitchFamily="18" charset="0"/>
                <a:cs typeface="Times New Roman" panose="02020603050405020304" pitchFamily="18" charset="0"/>
              </a:rPr>
              <a:t>Khan et al. (2019) </a:t>
            </a:r>
            <a:r>
              <a:rPr lang="en-US" dirty="0">
                <a:latin typeface="Times New Roman" panose="02020603050405020304" pitchFamily="18" charset="0"/>
                <a:cs typeface="Times New Roman" panose="02020603050405020304" pitchFamily="18" charset="0"/>
              </a:rPr>
              <a:t>carried out a detailed survey of partial discharge (PD) detection and diagnosis in Gas Insulated Systems (GIS), considering it as a key parameter to evaluate system health and avoid unexpected failures. The research pointed out those partial discharges, frequently due to insulation faults, contamination, or mechanical stress, may progressively degrade GIS components, causing serious breakdowns if not detect. </a:t>
            </a:r>
          </a:p>
        </p:txBody>
      </p:sp>
    </p:spTree>
    <p:extLst>
      <p:ext uri="{BB962C8B-B14F-4D97-AF65-F5344CB8AC3E}">
        <p14:creationId xmlns:p14="http://schemas.microsoft.com/office/powerpoint/2010/main" val="2262424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8737BAD-D01D-5356-7070-158133FEC069}"/>
              </a:ext>
            </a:extLst>
          </p:cNvPr>
          <p:cNvSpPr txBox="1"/>
          <p:nvPr/>
        </p:nvSpPr>
        <p:spPr>
          <a:xfrm>
            <a:off x="3383923" y="542990"/>
            <a:ext cx="8335851" cy="769441"/>
          </a:xfrm>
          <a:prstGeom prst="rect">
            <a:avLst/>
          </a:prstGeom>
          <a:noFill/>
        </p:spPr>
        <p:txBody>
          <a:bodyPr wrap="square">
            <a:spAutoFit/>
          </a:bodyPr>
          <a:lstStyle/>
          <a:p>
            <a:pPr algn="ctr"/>
            <a:r>
              <a:rPr lang="en-US" sz="4400" b="1" u="sng" dirty="0">
                <a:latin typeface="Times New Roman" panose="02020603050405020304" pitchFamily="18" charset="0"/>
                <a:cs typeface="Times New Roman" panose="02020603050405020304" pitchFamily="18" charset="0"/>
              </a:rPr>
              <a:t>RESEARCH METHODOLOGY</a:t>
            </a:r>
          </a:p>
        </p:txBody>
      </p:sp>
      <p:sp>
        <p:nvSpPr>
          <p:cNvPr id="7" name="TextBox 6">
            <a:extLst>
              <a:ext uri="{FF2B5EF4-FFF2-40B4-BE49-F238E27FC236}">
                <a16:creationId xmlns:a16="http://schemas.microsoft.com/office/drawing/2014/main" id="{0540004A-C761-A2BE-D8A5-3662D23EC237}"/>
              </a:ext>
            </a:extLst>
          </p:cNvPr>
          <p:cNvSpPr txBox="1"/>
          <p:nvPr/>
        </p:nvSpPr>
        <p:spPr>
          <a:xfrm>
            <a:off x="99810" y="1312431"/>
            <a:ext cx="11967693" cy="5859553"/>
          </a:xfrm>
          <a:prstGeom prst="rect">
            <a:avLst/>
          </a:prstGeom>
          <a:noFill/>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This research employs quantitative comparative design in evaluating the effects of Gas Insulated Switchgear (GIS) on power system reliability through analyzing fault and outage reductions. Outage and fault reductions were assessed through data drawn from historical reports, operational documentation, and fault logs, then analyzed through percentage-based comparisons using graphical interpretations.</a:t>
            </a:r>
          </a:p>
          <a:p>
            <a:pPr algn="just">
              <a:lnSpc>
                <a:spcPct val="150000"/>
              </a:lnSpc>
            </a:pPr>
            <a:r>
              <a:rPr lang="en-US" b="1" dirty="0">
                <a:latin typeface="Times New Roman" panose="02020603050405020304" pitchFamily="18" charset="0"/>
                <a:cs typeface="Times New Roman" panose="02020603050405020304" pitchFamily="18" charset="0"/>
              </a:rPr>
              <a:t>1. Research Design</a:t>
            </a:r>
          </a:p>
          <a:p>
            <a:pPr algn="just">
              <a:lnSpc>
                <a:spcPct val="150000"/>
              </a:lnSpc>
            </a:pPr>
            <a:r>
              <a:rPr lang="en-US" dirty="0">
                <a:latin typeface="Times New Roman" panose="02020603050405020304" pitchFamily="18" charset="0"/>
                <a:cs typeface="Times New Roman" panose="02020603050405020304" pitchFamily="18" charset="0"/>
              </a:rPr>
              <a:t>This research utilizes quantitative research design with comparative strategy to assess the contribution of Gas Insulated Switchgear (GIS) to power system reliability. Power outage rates and faults experienced prior to and after GIS installation are compared in the study. Descriptive and analytical strategy is applied to explain the decrease in outages and faults, noting GIS's contribution towards improved system stability.</a:t>
            </a:r>
          </a:p>
          <a:p>
            <a:pPr algn="just">
              <a:lnSpc>
                <a:spcPct val="150000"/>
              </a:lnSpc>
            </a:pPr>
            <a:r>
              <a:rPr lang="en-US" b="1" dirty="0">
                <a:latin typeface="Times New Roman" panose="02020603050405020304" pitchFamily="18" charset="0"/>
                <a:cs typeface="Times New Roman" panose="02020603050405020304" pitchFamily="18" charset="0"/>
              </a:rPr>
              <a:t>2. Data Collection</a:t>
            </a:r>
          </a:p>
          <a:p>
            <a:pPr algn="just">
              <a:lnSpc>
                <a:spcPct val="150000"/>
              </a:lnSpc>
            </a:pPr>
            <a:r>
              <a:rPr lang="en-US" dirty="0">
                <a:latin typeface="Times New Roman" panose="02020603050405020304" pitchFamily="18" charset="0"/>
                <a:cs typeface="Times New Roman" panose="02020603050405020304" pitchFamily="18" charset="0"/>
              </a:rPr>
              <a:t>Information was gathered from fault logs, operational reports, and history from power utilities that had switched from Air-Insulated Switchgear (AIS) to GIS. Primary data was collected from substation performance reports, and secondary data were collected from technical studies and industry reports.</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6637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35501648"/>
              </p:ext>
            </p:extLst>
          </p:nvPr>
        </p:nvGraphicFramePr>
        <p:xfrm>
          <a:off x="193049" y="1451611"/>
          <a:ext cx="6083300" cy="1743075"/>
        </p:xfrm>
        <a:graphic>
          <a:graphicData uri="http://schemas.openxmlformats.org/drawingml/2006/table">
            <a:tbl>
              <a:tblPr/>
              <a:tblGrid>
                <a:gridCol w="2032000">
                  <a:extLst>
                    <a:ext uri="{9D8B030D-6E8A-4147-A177-3AD203B41FA5}">
                      <a16:colId xmlns:a16="http://schemas.microsoft.com/office/drawing/2014/main" val="20000"/>
                    </a:ext>
                  </a:extLst>
                </a:gridCol>
                <a:gridCol w="1270000">
                  <a:extLst>
                    <a:ext uri="{9D8B030D-6E8A-4147-A177-3AD203B41FA5}">
                      <a16:colId xmlns:a16="http://schemas.microsoft.com/office/drawing/2014/main" val="20001"/>
                    </a:ext>
                  </a:extLst>
                </a:gridCol>
                <a:gridCol w="1266825">
                  <a:extLst>
                    <a:ext uri="{9D8B030D-6E8A-4147-A177-3AD203B41FA5}">
                      <a16:colId xmlns:a16="http://schemas.microsoft.com/office/drawing/2014/main" val="20002"/>
                    </a:ext>
                  </a:extLst>
                </a:gridCol>
                <a:gridCol w="1514475">
                  <a:extLst>
                    <a:ext uri="{9D8B030D-6E8A-4147-A177-3AD203B41FA5}">
                      <a16:colId xmlns:a16="http://schemas.microsoft.com/office/drawing/2014/main" val="20003"/>
                    </a:ext>
                  </a:extLst>
                </a:gridCol>
              </a:tblGrid>
              <a:tr h="348615">
                <a:tc>
                  <a:txBody>
                    <a:bodyPr/>
                    <a:lstStyle/>
                    <a:p>
                      <a:pPr algn="ctr">
                        <a:lnSpc>
                          <a:spcPct val="150000"/>
                        </a:lnSpc>
                        <a:spcAft>
                          <a:spcPts val="0"/>
                        </a:spcAft>
                      </a:pPr>
                      <a:r>
                        <a:rPr lang="en-US" sz="1200" b="1" kern="100" dirty="0">
                          <a:latin typeface="Times New Roman"/>
                          <a:ea typeface="Calibri"/>
                          <a:cs typeface="Mangal"/>
                        </a:rPr>
                        <a:t>Outage Type</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b="1" kern="100">
                          <a:latin typeface="Times New Roman"/>
                          <a:ea typeface="Calibri"/>
                          <a:cs typeface="Mangal"/>
                        </a:rPr>
                        <a:t>Before GIS (%)</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b="1" kern="100">
                          <a:latin typeface="Times New Roman"/>
                          <a:ea typeface="Calibri"/>
                          <a:cs typeface="Mangal"/>
                        </a:rPr>
                        <a:t>After GIS (%)</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b="1" kern="100">
                          <a:latin typeface="Times New Roman"/>
                          <a:ea typeface="Calibri"/>
                          <a:cs typeface="Mangal"/>
                        </a:rPr>
                        <a:t>Reduction (%)</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48615">
                <a:tc>
                  <a:txBody>
                    <a:bodyPr/>
                    <a:lstStyle/>
                    <a:p>
                      <a:pPr algn="ctr">
                        <a:lnSpc>
                          <a:spcPct val="150000"/>
                        </a:lnSpc>
                        <a:spcAft>
                          <a:spcPts val="0"/>
                        </a:spcAft>
                      </a:pPr>
                      <a:r>
                        <a:rPr lang="en-US" sz="1200" kern="100" dirty="0">
                          <a:latin typeface="Times New Roman"/>
                          <a:ea typeface="Calibri"/>
                          <a:cs typeface="Mangal"/>
                        </a:rPr>
                        <a:t>Transmission Line Outages</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25%</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12%</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a:latin typeface="Times New Roman"/>
                          <a:ea typeface="Calibri"/>
                          <a:cs typeface="Mangal"/>
                        </a:rPr>
                        <a:t>52%</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48615">
                <a:tc>
                  <a:txBody>
                    <a:bodyPr/>
                    <a:lstStyle/>
                    <a:p>
                      <a:pPr algn="ctr">
                        <a:lnSpc>
                          <a:spcPct val="150000"/>
                        </a:lnSpc>
                        <a:spcAft>
                          <a:spcPts val="0"/>
                        </a:spcAft>
                      </a:pPr>
                      <a:r>
                        <a:rPr lang="en-US" sz="1200" kern="100" dirty="0">
                          <a:latin typeface="Times New Roman"/>
                          <a:ea typeface="Calibri"/>
                          <a:cs typeface="Mangal"/>
                        </a:rPr>
                        <a:t>Substation Equipment Failures</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a:latin typeface="Times New Roman"/>
                          <a:ea typeface="Calibri"/>
                          <a:cs typeface="Mangal"/>
                        </a:rPr>
                        <a:t>30%</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14%</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a:latin typeface="Times New Roman"/>
                          <a:ea typeface="Calibri"/>
                          <a:cs typeface="Mangal"/>
                        </a:rPr>
                        <a:t>53%</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48615">
                <a:tc>
                  <a:txBody>
                    <a:bodyPr/>
                    <a:lstStyle/>
                    <a:p>
                      <a:pPr algn="ctr">
                        <a:lnSpc>
                          <a:spcPct val="150000"/>
                        </a:lnSpc>
                        <a:spcAft>
                          <a:spcPts val="0"/>
                        </a:spcAft>
                      </a:pPr>
                      <a:r>
                        <a:rPr lang="en-US" sz="1200" kern="100">
                          <a:latin typeface="Times New Roman"/>
                          <a:ea typeface="Calibri"/>
                          <a:cs typeface="Mangal"/>
                        </a:rPr>
                        <a:t>Protection Failures</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20%</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8%</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60%</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48615">
                <a:tc>
                  <a:txBody>
                    <a:bodyPr/>
                    <a:lstStyle/>
                    <a:p>
                      <a:pPr algn="ctr">
                        <a:lnSpc>
                          <a:spcPct val="150000"/>
                        </a:lnSpc>
                        <a:spcAft>
                          <a:spcPts val="0"/>
                        </a:spcAft>
                      </a:pPr>
                      <a:r>
                        <a:rPr lang="en-US" sz="1200" kern="100" dirty="0">
                          <a:latin typeface="Times New Roman"/>
                          <a:ea typeface="Calibri"/>
                          <a:cs typeface="Mangal"/>
                        </a:rPr>
                        <a:t>Other Causes</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a:latin typeface="Times New Roman"/>
                          <a:ea typeface="Calibri"/>
                          <a:cs typeface="Mangal"/>
                        </a:rPr>
                        <a:t>25%</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a:latin typeface="Times New Roman"/>
                          <a:ea typeface="Calibri"/>
                          <a:cs typeface="Mangal"/>
                        </a:rPr>
                        <a:t>10%</a:t>
                      </a:r>
                      <a:endParaRPr lang="en-IN" sz="1100" kern="10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200" kern="100" dirty="0">
                          <a:latin typeface="Times New Roman"/>
                          <a:ea typeface="Calibri"/>
                          <a:cs typeface="Mangal"/>
                        </a:rPr>
                        <a:t>60%</a:t>
                      </a:r>
                      <a:endParaRPr lang="en-IN" sz="1100" kern="100" dirty="0">
                        <a:latin typeface="Calibri"/>
                        <a:ea typeface="Calibri"/>
                        <a:cs typeface="Mang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025" name="Rectangle 1"/>
          <p:cNvSpPr>
            <a:spLocks noChangeArrowheads="1"/>
          </p:cNvSpPr>
          <p:nvPr/>
        </p:nvSpPr>
        <p:spPr bwMode="auto">
          <a:xfrm>
            <a:off x="485776" y="466726"/>
            <a:ext cx="11439524" cy="9848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3" algn="ctr" defTabSz="914400" eaLnBrk="0" fontAlgn="base" hangingPunct="0">
              <a:spcBef>
                <a:spcPct val="0"/>
              </a:spcBef>
              <a:spcAft>
                <a:spcPct val="0"/>
              </a:spcAft>
            </a:pPr>
            <a:r>
              <a:rPr kumimoji="0" lang="en-GB" sz="4000" b="1" i="0" u="sng" strike="noStrike" cap="none" normalizeH="0" baseline="0" dirty="0">
                <a:ln>
                  <a:noFill/>
                </a:ln>
                <a:solidFill>
                  <a:schemeClr val="tx1"/>
                </a:solidFill>
                <a:effectLst/>
                <a:latin typeface="Times New Roman" pitchFamily="18" charset="0"/>
                <a:ea typeface="Calibri" pitchFamily="34" charset="0"/>
                <a:cs typeface="Times New Roman" pitchFamily="18" charset="0"/>
              </a:rPr>
              <a:t>DATA ANALYSIS AND INTERPRETATION </a:t>
            </a:r>
            <a:endParaRPr kumimoji="0" lang="en-GB" sz="4000" b="0" i="0" u="sng"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graphicFrame>
        <p:nvGraphicFramePr>
          <p:cNvPr id="6" name="Chart 5">
            <a:extLst>
              <a:ext uri="{FF2B5EF4-FFF2-40B4-BE49-F238E27FC236}">
                <a16:creationId xmlns:a16="http://schemas.microsoft.com/office/drawing/2014/main" id="{BC1CD51D-4099-AD78-6990-A33838CDB6BF}"/>
              </a:ext>
            </a:extLst>
          </p:cNvPr>
          <p:cNvGraphicFramePr/>
          <p:nvPr>
            <p:extLst>
              <p:ext uri="{D42A27DB-BD31-4B8C-83A1-F6EECF244321}">
                <p14:modId xmlns:p14="http://schemas.microsoft.com/office/powerpoint/2010/main" val="3064400144"/>
              </p:ext>
            </p:extLst>
          </p:nvPr>
        </p:nvGraphicFramePr>
        <p:xfrm>
          <a:off x="6600823" y="1395413"/>
          <a:ext cx="5334001" cy="2033587"/>
        </p:xfrm>
        <a:graphic>
          <a:graphicData uri="http://schemas.openxmlformats.org/drawingml/2006/chart">
            <c:chart xmlns:c="http://schemas.openxmlformats.org/drawingml/2006/chart" xmlns:r="http://schemas.openxmlformats.org/officeDocument/2006/relationships" r:id="rId2"/>
          </a:graphicData>
        </a:graphic>
      </p:graphicFrame>
      <p:sp>
        <p:nvSpPr>
          <p:cNvPr id="1026" name="Rectangle 2"/>
          <p:cNvSpPr>
            <a:spLocks noChangeArrowheads="1"/>
          </p:cNvSpPr>
          <p:nvPr/>
        </p:nvSpPr>
        <p:spPr bwMode="auto">
          <a:xfrm>
            <a:off x="1323976" y="3259723"/>
            <a:ext cx="432435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Table 1: </a:t>
            </a:r>
            <a:r>
              <a:rPr kumimoji="0" lang="en-US" sz="16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Reduction in Power Outages with GIS</a:t>
            </a:r>
            <a:endParaRPr kumimoji="0" lang="en-US" sz="2400" b="0" i="0" u="none" strike="noStrike" cap="none" normalizeH="0" baseline="0" dirty="0">
              <a:ln>
                <a:noFill/>
              </a:ln>
              <a:solidFill>
                <a:schemeClr val="tx1"/>
              </a:solidFill>
              <a:effectLst/>
              <a:latin typeface="Arial" pitchFamily="34" charset="0"/>
              <a:cs typeface="Arial" pitchFamily="34" charset="0"/>
            </a:endParaRPr>
          </a:p>
        </p:txBody>
      </p:sp>
      <p:sp>
        <p:nvSpPr>
          <p:cNvPr id="1027" name="Rectangle 3"/>
          <p:cNvSpPr>
            <a:spLocks noChangeArrowheads="1"/>
          </p:cNvSpPr>
          <p:nvPr/>
        </p:nvSpPr>
        <p:spPr bwMode="auto">
          <a:xfrm>
            <a:off x="6524624" y="3429000"/>
            <a:ext cx="5334001"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Figure 1:</a:t>
            </a:r>
            <a:r>
              <a:rPr kumimoji="0" lang="en-GB" sz="16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Graphical representation of </a:t>
            </a:r>
            <a:r>
              <a:rPr kumimoji="0" lang="en-US" sz="16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Reduction in Power Outages with GIS</a:t>
            </a:r>
            <a:endParaRPr kumimoji="0" lang="en-US" sz="2400" b="0" i="0" u="none" strike="noStrike" cap="none" normalizeH="0" baseline="0" dirty="0">
              <a:ln>
                <a:noFill/>
              </a:ln>
              <a:solidFill>
                <a:schemeClr val="tx1"/>
              </a:solidFill>
              <a:effectLst/>
              <a:latin typeface="Arial" pitchFamily="34" charset="0"/>
              <a:cs typeface="Arial" pitchFamily="34" charset="0"/>
            </a:endParaRPr>
          </a:p>
        </p:txBody>
      </p:sp>
      <p:sp>
        <p:nvSpPr>
          <p:cNvPr id="1028" name="Rectangle 4"/>
          <p:cNvSpPr>
            <a:spLocks noChangeArrowheads="1"/>
          </p:cNvSpPr>
          <p:nvPr/>
        </p:nvSpPr>
        <p:spPr bwMode="auto">
          <a:xfrm>
            <a:off x="66674" y="3720698"/>
            <a:ext cx="6083299" cy="29619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Table 1 displays the decrease in power outages following the adoption of Gas Insulated Switchgear (GIS) technology. Outages on the transmission lines decreased from 25% to 12% (52% decline), and substation equipment faults declined from 30% to 14% (53% decline) as a result of enhanced insulation and space-saving design. Protection failures experienced the greatest decline of 60% (from 20% to 8%), indicating enhanced fault detection. Other outage causes also decreased by 60% (from 25% to 10%), which reflects improved grid reliability. Generally, GIS substantially minimizes failures, enhancing power system stability and efficiency.</a:t>
            </a:r>
            <a:endParaRPr kumimoji="0" lang="en-US" sz="2000" b="0" i="0" u="none" strike="noStrike" cap="none" normalizeH="0" baseline="0" dirty="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6149973" y="3963070"/>
            <a:ext cx="5708652" cy="26387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Figure 1 graphically depicts the dramatic reduction in power outages following GIS installation. The graph indicates significant decreases in protection failures and other reasons (60%), then substation and transmission failures. The steep decline in outage percentages verifies GIS's efficacy in improving fault tolerance, minimizing operational risks, and maintaining stable power supply. The statistics attest to GIS as a better option compared to Air-Insulated Switchgear (AIS), with improved insulation, reliability, and lower maintenance requirements.</a:t>
            </a:r>
            <a:endParaRPr kumimoji="0" lang="en-US" sz="20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2657475" y="361950"/>
            <a:ext cx="8077200" cy="10464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tabLst/>
            </a:pPr>
            <a:r>
              <a:rPr kumimoji="0" lang="en-GB" sz="4400" b="1" i="0" u="sng" strike="noStrike" cap="none" normalizeH="0" baseline="0" dirty="0">
                <a:ln>
                  <a:noFill/>
                </a:ln>
                <a:solidFill>
                  <a:schemeClr val="tx1"/>
                </a:solidFill>
                <a:effectLst/>
                <a:latin typeface="Times New Roman" pitchFamily="18" charset="0"/>
                <a:ea typeface="Calibri" pitchFamily="34" charset="0"/>
                <a:cs typeface="Times New Roman" pitchFamily="18" charset="0"/>
              </a:rPr>
              <a:t>CONCLUSION </a:t>
            </a:r>
            <a:endParaRPr kumimoji="0" lang="en-GB" sz="4400" b="0" i="0" u="sng"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
        <p:nvSpPr>
          <p:cNvPr id="24579" name="Rectangle 3"/>
          <p:cNvSpPr>
            <a:spLocks noChangeArrowheads="1"/>
          </p:cNvSpPr>
          <p:nvPr/>
        </p:nvSpPr>
        <p:spPr bwMode="auto">
          <a:xfrm>
            <a:off x="68821" y="1408390"/>
            <a:ext cx="11793961" cy="50282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85750" marR="0" lvl="0" indent="-285750" algn="just" defTabSz="914400" rtl="0" eaLnBrk="1" fontAlgn="base" latinLnBrk="0" hangingPunct="1">
              <a:lnSpc>
                <a:spcPct val="150000"/>
              </a:lnSpc>
              <a:spcBef>
                <a:spcPct val="0"/>
              </a:spcBef>
              <a:spcAft>
                <a:spcPct val="0"/>
              </a:spcAft>
              <a:buClrTx/>
              <a:buSzTx/>
              <a:buFont typeface="Courier New" panose="02070309020205020404" pitchFamily="49" charset="0"/>
              <a:buChar char="o"/>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 use of Gas Insulated Switchgear (GIS) has been shown to register a significant leap in the quality and efficiency of power system networks. </a:t>
            </a:r>
            <a:endParaRPr lang="en-US" dirty="0">
              <a:latin typeface="Times New Roman" pitchFamily="18" charset="0"/>
              <a:ea typeface="Calibri" pitchFamily="34" charset="0"/>
              <a:cs typeface="Times New Roman" pitchFamily="18" charset="0"/>
            </a:endParaRPr>
          </a:p>
          <a:p>
            <a:pPr marL="285750" marR="0" lvl="0" indent="-285750" algn="just" defTabSz="914400" rtl="0" eaLnBrk="1" fontAlgn="base" latinLnBrk="0" hangingPunct="1">
              <a:lnSpc>
                <a:spcPct val="150000"/>
              </a:lnSpc>
              <a:spcBef>
                <a:spcPct val="0"/>
              </a:spcBef>
              <a:spcAft>
                <a:spcPct val="0"/>
              </a:spcAft>
              <a:buClrTx/>
              <a:buSzTx/>
              <a:buFont typeface="Courier New" panose="02070309020205020404" pitchFamily="49" charset="0"/>
              <a:buChar char="o"/>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 difference in power failure and fault episodes prior to, and subsequent to, GIS use indicates its positive impact on curbing failures, improving fault detecting capabilities, as well as promoting insulation performance. </a:t>
            </a:r>
          </a:p>
          <a:p>
            <a:pPr marL="285750" marR="0" lvl="0" indent="-285750" algn="just" defTabSz="914400" rtl="0" eaLnBrk="1" fontAlgn="base" latinLnBrk="0" hangingPunct="1">
              <a:lnSpc>
                <a:spcPct val="150000"/>
              </a:lnSpc>
              <a:spcBef>
                <a:spcPct val="0"/>
              </a:spcBef>
              <a:spcAft>
                <a:spcPct val="0"/>
              </a:spcAft>
              <a:buClrTx/>
              <a:buSzTx/>
              <a:buFont typeface="Courier New" panose="02070309020205020404" pitchFamily="49" charset="0"/>
              <a:buChar char="o"/>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 substantial decrease in transmission line faults, substation equipment failure, protection failures, and other reasons certifies GIS as a better option compared to Air-Insulated Switchgear (AIS). </a:t>
            </a:r>
          </a:p>
          <a:p>
            <a:pPr marL="285750" marR="0" lvl="0" indent="-285750" algn="just" defTabSz="914400" rtl="0" eaLnBrk="1" fontAlgn="base" latinLnBrk="0" hangingPunct="1">
              <a:lnSpc>
                <a:spcPct val="150000"/>
              </a:lnSpc>
              <a:spcBef>
                <a:spcPct val="0"/>
              </a:spcBef>
              <a:spcAft>
                <a:spcPct val="0"/>
              </a:spcAft>
              <a:buClrTx/>
              <a:buSzTx/>
              <a:buFont typeface="Courier New" panose="02070309020205020404" pitchFamily="49" charset="0"/>
              <a:buChar char="o"/>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Moreover, the drastic reduction in short-circuit faults, insulation faults, relay faults, and equipment overload faults further emphasizes GIS's use in enhancing the grid stability and minimizing operating risks. </a:t>
            </a:r>
          </a:p>
          <a:p>
            <a:pPr marL="285750" marR="0" lvl="0" indent="-285750" algn="just" defTabSz="914400" rtl="0" eaLnBrk="1" fontAlgn="base" latinLnBrk="0" hangingPunct="1">
              <a:lnSpc>
                <a:spcPct val="150000"/>
              </a:lnSpc>
              <a:spcBef>
                <a:spcPct val="0"/>
              </a:spcBef>
              <a:spcAft>
                <a:spcPct val="0"/>
              </a:spcAft>
              <a:buClrTx/>
              <a:buSzTx/>
              <a:buFont typeface="Courier New" panose="02070309020205020404" pitchFamily="49" charset="0"/>
              <a:buChar char="o"/>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By combining GIS with sophisticated protection coordination schemes, utilities can attain improved fault isolation, adaptive relay configuration, and predictive maintenance, leading to a more robust and future-proof power infrastructure. </a:t>
            </a:r>
          </a:p>
          <a:p>
            <a:pPr marL="285750" marR="0" lvl="0" indent="-285750" algn="just" defTabSz="914400" rtl="0" eaLnBrk="1" fontAlgn="base" latinLnBrk="0" hangingPunct="1">
              <a:lnSpc>
                <a:spcPct val="150000"/>
              </a:lnSpc>
              <a:spcBef>
                <a:spcPct val="0"/>
              </a:spcBef>
              <a:spcAft>
                <a:spcPct val="0"/>
              </a:spcAft>
              <a:buClrTx/>
              <a:buSzTx/>
              <a:buFont typeface="Courier New" panose="02070309020205020404" pitchFamily="49" charset="0"/>
              <a:buChar char="o"/>
              <a:tabLst/>
            </a:pPr>
            <a:r>
              <a:rPr kumimoji="0" lang="en-US"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Therefore, GIS technology is a critical enabler in the modernization of power networks, facilitating the shift towards smarter, safer, and more efficient electricity distribution systems.</a:t>
            </a:r>
            <a:endParaRPr kumimoji="0" lang="en-US"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3686175" y="581025"/>
            <a:ext cx="4120039" cy="76944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4400" b="1" u="sng" strike="noStrike" cap="none" normalizeH="0" baseline="0" dirty="0">
                <a:ln>
                  <a:noFill/>
                </a:ln>
                <a:solidFill>
                  <a:schemeClr val="tx1"/>
                </a:solidFill>
                <a:effectLst/>
                <a:latin typeface="Times New Roman" pitchFamily="18" charset="0"/>
                <a:ea typeface="Calibri" pitchFamily="34" charset="0"/>
                <a:cs typeface="Times New Roman" pitchFamily="18" charset="0"/>
              </a:rPr>
              <a:t>REFERENCES </a:t>
            </a:r>
            <a:endParaRPr kumimoji="0" lang="en-GB" sz="4400" b="0" u="sng" strike="noStrike" cap="none" normalizeH="0" baseline="0" dirty="0">
              <a:ln>
                <a:noFill/>
              </a:ln>
              <a:solidFill>
                <a:schemeClr val="tx1"/>
              </a:solidFill>
              <a:effectLst/>
              <a:latin typeface="Arial" pitchFamily="34" charset="0"/>
              <a:cs typeface="Arial" pitchFamily="34" charset="0"/>
            </a:endParaRPr>
          </a:p>
        </p:txBody>
      </p:sp>
      <p:sp>
        <p:nvSpPr>
          <p:cNvPr id="25602" name="Rectangle 2"/>
          <p:cNvSpPr>
            <a:spLocks noChangeArrowheads="1"/>
          </p:cNvSpPr>
          <p:nvPr/>
        </p:nvSpPr>
        <p:spPr bwMode="auto">
          <a:xfrm>
            <a:off x="214111" y="1350467"/>
            <a:ext cx="11660210" cy="550753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 typeface="Wingdings" pitchFamily="2" charset="2"/>
              <a:buChar char="ü"/>
              <a:tabLst/>
            </a:pP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Al-</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Shetwi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 Q.,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Hannan</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M. A., Al-</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Masri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H. M., &amp;</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Sujod</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M. Z. (2024). Latest advancements in smart grid technologies and their transformative role in shaping the power systems of tomorrow: An overview.</a:t>
            </a:r>
            <a:r>
              <a:rPr kumimoji="0" lang="en-GB" b="0" i="1" u="none" strike="noStrike" cap="none" normalizeH="0" baseline="0" dirty="0">
                <a:ln>
                  <a:noFill/>
                </a:ln>
                <a:solidFill>
                  <a:schemeClr val="tx1"/>
                </a:solidFill>
                <a:effectLst/>
                <a:latin typeface="Calibri"/>
                <a:ea typeface="Calibri" pitchFamily="34" charset="0"/>
                <a:cs typeface="Times New Roman" pitchFamily="18" charset="0"/>
              </a:rPr>
              <a:t> </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Progress in Energy.</a:t>
            </a:r>
            <a:endParaRPr lang="en-GB" dirty="0">
              <a:latin typeface="Calibri" pitchFamily="34" charset="0"/>
              <a:ea typeface="Calibri" pitchFamily="34" charset="0"/>
              <a:cs typeface="Mangal" pitchFamily="18"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ü"/>
              <a:tabLst/>
            </a:pP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Bagchi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S., &amp;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Rastogi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R. K. (2018, April). A holistic approach to develop a robust distribution network with integrated protection and automation management system for a next generation electric utility. In</a:t>
            </a:r>
            <a:r>
              <a:rPr kumimoji="0" lang="en-GB" b="0" i="1" u="none" strike="noStrike" cap="none" normalizeH="0" baseline="0" dirty="0">
                <a:ln>
                  <a:noFill/>
                </a:ln>
                <a:solidFill>
                  <a:schemeClr val="tx1"/>
                </a:solidFill>
                <a:effectLst/>
                <a:latin typeface="Calibri"/>
                <a:ea typeface="Calibri" pitchFamily="34" charset="0"/>
                <a:cs typeface="Times New Roman" pitchFamily="18" charset="0"/>
              </a:rPr>
              <a:t> </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2018 International Conference on Power Energy, Environment and Intelligent Control (PEEIC)</a:t>
            </a:r>
            <a:r>
              <a:rPr kumimoji="0" lang="en-GB" b="0" i="1" u="none" strike="noStrike" cap="none" normalizeH="0" baseline="0" dirty="0">
                <a:ln>
                  <a:noFill/>
                </a:ln>
                <a:solidFill>
                  <a:schemeClr val="tx1"/>
                </a:solidFill>
                <a:effectLst/>
                <a:latin typeface="Calibri"/>
                <a:ea typeface="Calibri" pitchFamily="34" charset="0"/>
                <a:cs typeface="Times New Roman" pitchFamily="18" charset="0"/>
              </a:rPr>
              <a:t> </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(pp. 473-481). IEEE.</a:t>
            </a:r>
            <a:endParaRPr kumimoji="0" lang="en-GB" b="0" i="0" u="none" strike="noStrike" cap="none" normalizeH="0" baseline="0" dirty="0">
              <a:ln>
                <a:noFill/>
              </a:ln>
              <a:solidFill>
                <a:schemeClr val="tx1"/>
              </a:solidFill>
              <a:effectLst/>
              <a:latin typeface="Calibri" pitchFamily="34" charset="0"/>
              <a:ea typeface="Calibri" pitchFamily="34" charset="0"/>
              <a:cs typeface="Mangal" pitchFamily="18"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ü"/>
              <a:tabLst/>
            </a:pP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Bhanu</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C. V. K. Optimizing Performance and Overvoltage Resilience in 765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Kv</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Gas Insulated Substations: A Multi-Faceted Insulation Coordination Analysis.</a:t>
            </a:r>
            <a:endParaRPr kumimoji="0" lang="en-GB" b="0" i="0" u="none" strike="noStrike" cap="none" normalizeH="0" baseline="0" dirty="0">
              <a:ln>
                <a:noFill/>
              </a:ln>
              <a:solidFill>
                <a:schemeClr val="tx1"/>
              </a:solidFill>
              <a:effectLst/>
              <a:latin typeface="Calibri" pitchFamily="34" charset="0"/>
              <a:ea typeface="Calibri" pitchFamily="34" charset="0"/>
              <a:cs typeface="Mangal" pitchFamily="18"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ü"/>
              <a:tabLst/>
            </a:pP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Dwivedi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D.,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Mitikiri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S. B.,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Babu</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K. V. S. M.,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Yemula</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P. K.,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Srininvas</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V. L.,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Chakraborty</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P., &amp; Pal, M. (2023). Advancements in enhancing resilience of electrical distribution systems: A review on frameworks, metrics, and technological innovations.</a:t>
            </a:r>
            <a:r>
              <a:rPr kumimoji="0" lang="en-GB" b="0" i="1" u="none" strike="noStrike" cap="none" normalizeH="0" baseline="0" dirty="0">
                <a:ln>
                  <a:noFill/>
                </a:ln>
                <a:solidFill>
                  <a:schemeClr val="tx1"/>
                </a:solidFill>
                <a:effectLst/>
                <a:latin typeface="Calibri"/>
                <a:ea typeface="Calibri" pitchFamily="34" charset="0"/>
                <a:cs typeface="Times New Roman" pitchFamily="18" charset="0"/>
              </a:rPr>
              <a:t>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arXiv</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preprint arXiv:2311.07050.</a:t>
            </a:r>
            <a:endParaRPr kumimoji="0" lang="en-GB" b="0" i="0" u="none" strike="noStrike" cap="none" normalizeH="0" baseline="0" dirty="0">
              <a:ln>
                <a:noFill/>
              </a:ln>
              <a:solidFill>
                <a:schemeClr val="tx1"/>
              </a:solidFill>
              <a:effectLst/>
              <a:latin typeface="Calibri" pitchFamily="34" charset="0"/>
              <a:ea typeface="Calibri" pitchFamily="34" charset="0"/>
              <a:cs typeface="Mangal" pitchFamily="18" charset="0"/>
            </a:endParaRP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ü"/>
              <a:tabLst/>
            </a:pP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Elsisi</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M., Tran, M. Q.,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Mahmoud</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K.,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Mansour</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D. E. A.,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Lehtonen</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M., &amp;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Darwish</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M. M. (2021). Towards secured online monitoring for digitalized GIS against cyber-attacks based on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IoT</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and machine learning.</a:t>
            </a:r>
            <a:r>
              <a:rPr kumimoji="0" lang="en-GB" b="0" i="1" u="none" strike="noStrike" cap="none" normalizeH="0" baseline="0" dirty="0">
                <a:ln>
                  <a:noFill/>
                </a:ln>
                <a:solidFill>
                  <a:schemeClr val="tx1"/>
                </a:solidFill>
                <a:effectLst/>
                <a:latin typeface="Calibri"/>
                <a:ea typeface="Calibri" pitchFamily="34" charset="0"/>
                <a:cs typeface="Times New Roman" pitchFamily="18" charset="0"/>
              </a:rPr>
              <a:t> </a:t>
            </a:r>
            <a:r>
              <a:rPr kumimoji="0" lang="en-GB" b="0" i="1"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Ieee</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Access,</a:t>
            </a:r>
            <a:r>
              <a:rPr kumimoji="0" lang="en-GB" b="0" i="1" u="none" strike="noStrike" cap="none" normalizeH="0" baseline="0" dirty="0">
                <a:ln>
                  <a:noFill/>
                </a:ln>
                <a:solidFill>
                  <a:schemeClr val="tx1"/>
                </a:solidFill>
                <a:effectLst/>
                <a:latin typeface="Calibri"/>
                <a:ea typeface="Calibri" pitchFamily="34" charset="0"/>
                <a:cs typeface="Times New Roman" pitchFamily="18" charset="0"/>
              </a:rPr>
              <a:t> </a:t>
            </a:r>
            <a:r>
              <a:rPr kumimoji="0" lang="en-GB" b="0" i="1"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9, 78415-78427.</a:t>
            </a:r>
            <a:endParaRPr kumimoji="0" lang="en-GB"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Thank you text Vector Images ..."/>
          <p:cNvPicPr>
            <a:picLocks noChangeAspect="1" noChangeArrowheads="1"/>
          </p:cNvPicPr>
          <p:nvPr/>
        </p:nvPicPr>
        <p:blipFill>
          <a:blip r:embed="rId2"/>
          <a:srcRect/>
          <a:stretch>
            <a:fillRect/>
          </a:stretch>
        </p:blipFill>
        <p:spPr bwMode="auto">
          <a:xfrm>
            <a:off x="2686050" y="1246187"/>
            <a:ext cx="6867525" cy="3961536"/>
          </a:xfrm>
          <a:prstGeom prst="rect">
            <a:avLst/>
          </a:prstGeom>
          <a:noFill/>
        </p:spPr>
      </p:pic>
    </p:spTree>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Vapor Trail</Template>
  <TotalTime>27</TotalTime>
  <Words>1345</Words>
  <Application>Microsoft Office PowerPoint</Application>
  <PresentationFormat>Widescreen</PresentationFormat>
  <Paragraphs>55</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Century Gothic</vt:lpstr>
      <vt:lpstr>Courier New</vt:lpstr>
      <vt:lpstr>Times New Roman</vt:lpstr>
      <vt:lpstr>Wingdings</vt:lpstr>
      <vt:lpstr>Vapor Trail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intel</dc:creator>
  <cp:lastModifiedBy>intel</cp:lastModifiedBy>
  <cp:revision>4</cp:revision>
  <dcterms:created xsi:type="dcterms:W3CDTF">2025-03-20T12:14:35Z</dcterms:created>
  <dcterms:modified xsi:type="dcterms:W3CDTF">2025-03-20T12:50:39Z</dcterms:modified>
</cp:coreProperties>
</file>