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6" r:id="rId2"/>
    <p:sldId id="262" r:id="rId3"/>
    <p:sldId id="257" r:id="rId4"/>
    <p:sldId id="258" r:id="rId5"/>
    <p:sldId id="261" r:id="rId6"/>
    <p:sldId id="259" r:id="rId7"/>
    <p:sldId id="260"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87" d="100"/>
          <a:sy n="87" d="100"/>
        </p:scale>
        <p:origin x="1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4A6F7B5-CA74-46CB-9E2E-4AC3E5D571B2}"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63746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6F7B5-CA74-46CB-9E2E-4AC3E5D571B2}" type="slidenum">
              <a:rPr lang="en-US" smtClean="0"/>
              <a:t>‹#›</a:t>
            </a:fld>
            <a:endParaRPr lang="en-US"/>
          </a:p>
        </p:txBody>
      </p:sp>
    </p:spTree>
    <p:extLst>
      <p:ext uri="{BB962C8B-B14F-4D97-AF65-F5344CB8AC3E}">
        <p14:creationId xmlns:p14="http://schemas.microsoft.com/office/powerpoint/2010/main" val="93692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6F7B5-CA74-46CB-9E2E-4AC3E5D571B2}"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0573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397821-6BC1-442D-9E8C-1372D987B6BB}"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A6F7B5-CA74-46CB-9E2E-4AC3E5D571B2}" type="slidenum">
              <a:rPr lang="en-US" smtClean="0"/>
              <a:t>‹#›</a:t>
            </a:fld>
            <a:endParaRPr lang="en-US"/>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65129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397821-6BC1-442D-9E8C-1372D987B6BB}" type="datetimeFigureOut">
              <a:rPr lang="en-US" smtClean="0"/>
              <a:t>5/30/2024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A6F7B5-CA74-46CB-9E2E-4AC3E5D571B2}"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2591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397821-6BC1-442D-9E8C-1372D987B6BB}" type="datetimeFigureOut">
              <a:rPr lang="en-US" smtClean="0"/>
              <a:t>5/30/2024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A6F7B5-CA74-46CB-9E2E-4AC3E5D571B2}"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2747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97821-6BC1-442D-9E8C-1372D987B6BB}" type="datetimeFigureOut">
              <a:rPr lang="en-US" smtClean="0"/>
              <a:t>5/30/2024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A6F7B5-CA74-46CB-9E2E-4AC3E5D571B2}" type="slidenum">
              <a:rPr lang="en-US" smtClean="0"/>
              <a:t>‹#›</a:t>
            </a:fld>
            <a:endParaRPr lang="en-US"/>
          </a:p>
        </p:txBody>
      </p:sp>
    </p:spTree>
    <p:extLst>
      <p:ext uri="{BB962C8B-B14F-4D97-AF65-F5344CB8AC3E}">
        <p14:creationId xmlns:p14="http://schemas.microsoft.com/office/powerpoint/2010/main" val="3332696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397821-6BC1-442D-9E8C-1372D987B6BB}"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A6F7B5-CA74-46CB-9E2E-4AC3E5D571B2}"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7234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397821-6BC1-442D-9E8C-1372D987B6BB}"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A6F7B5-CA74-46CB-9E2E-4AC3E5D571B2}" type="slidenum">
              <a:rPr lang="en-US" smtClean="0"/>
              <a:t>‹#›</a:t>
            </a:fld>
            <a:endParaRPr lang="en-US"/>
          </a:p>
        </p:txBody>
      </p:sp>
    </p:spTree>
    <p:extLst>
      <p:ext uri="{BB962C8B-B14F-4D97-AF65-F5344CB8AC3E}">
        <p14:creationId xmlns:p14="http://schemas.microsoft.com/office/powerpoint/2010/main" val="3986920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397821-6BC1-442D-9E8C-1372D987B6BB}"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A6F7B5-CA74-46CB-9E2E-4AC3E5D571B2}" type="slidenum">
              <a:rPr lang="en-US" smtClean="0"/>
              <a:t>‹#›</a:t>
            </a:fld>
            <a:endParaRPr lang="en-US"/>
          </a:p>
        </p:txBody>
      </p:sp>
    </p:spTree>
    <p:extLst>
      <p:ext uri="{BB962C8B-B14F-4D97-AF65-F5344CB8AC3E}">
        <p14:creationId xmlns:p14="http://schemas.microsoft.com/office/powerpoint/2010/main" val="582812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6F7B5-CA74-46CB-9E2E-4AC3E5D571B2}"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4937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6F7B5-CA74-46CB-9E2E-4AC3E5D571B2}"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346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6F7B5-CA74-46CB-9E2E-4AC3E5D571B2}" type="slidenum">
              <a:rPr lang="en-US" smtClean="0"/>
              <a:t>‹#›</a:t>
            </a:fld>
            <a:endParaRPr lang="en-US"/>
          </a:p>
        </p:txBody>
      </p:sp>
    </p:spTree>
    <p:extLst>
      <p:ext uri="{BB962C8B-B14F-4D97-AF65-F5344CB8AC3E}">
        <p14:creationId xmlns:p14="http://schemas.microsoft.com/office/powerpoint/2010/main" val="14177964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6F7B5-CA74-46CB-9E2E-4AC3E5D571B2}"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014538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6F7B5-CA74-46CB-9E2E-4AC3E5D571B2}"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6751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6F7B5-CA74-46CB-9E2E-4AC3E5D571B2}"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9597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97821-6BC1-442D-9E8C-1372D987B6BB}"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A6F7B5-CA74-46CB-9E2E-4AC3E5D571B2}"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4711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E397821-6BC1-442D-9E8C-1372D987B6BB}" type="datetimeFigureOut">
              <a:rPr lang="en-US" smtClean="0"/>
              <a:t>5/30/2024</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4A6F7B5-CA74-46CB-9E2E-4AC3E5D571B2}" type="slidenum">
              <a:rPr lang="en-US" smtClean="0"/>
              <a:t>‹#›</a:t>
            </a:fld>
            <a:endParaRPr lang="en-US"/>
          </a:p>
        </p:txBody>
      </p:sp>
    </p:spTree>
    <p:extLst>
      <p:ext uri="{BB962C8B-B14F-4D97-AF65-F5344CB8AC3E}">
        <p14:creationId xmlns:p14="http://schemas.microsoft.com/office/powerpoint/2010/main" val="1776972819"/>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8A964E4-72C8-5587-0D87-F6883D41666A}"/>
              </a:ext>
            </a:extLst>
          </p:cNvPr>
          <p:cNvSpPr txBox="1"/>
          <p:nvPr/>
        </p:nvSpPr>
        <p:spPr>
          <a:xfrm>
            <a:off x="467710" y="2047179"/>
            <a:ext cx="11256579" cy="2763642"/>
          </a:xfrm>
          <a:prstGeom prst="rect">
            <a:avLst/>
          </a:prstGeom>
          <a:noFill/>
        </p:spPr>
        <p:txBody>
          <a:bodyPr wrap="square">
            <a:spAutoFit/>
          </a:bodyPr>
          <a:lstStyle/>
          <a:p>
            <a:pPr marL="0" marR="0" algn="ctr">
              <a:lnSpc>
                <a:spcPct val="150000"/>
              </a:lnSpc>
              <a:spcBef>
                <a:spcPts val="0"/>
              </a:spcBef>
              <a:spcAft>
                <a:spcPts val="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AN OVERVIEW OF MUSIC AND MUSIC THERAPY WITH SPECIAL FOCUS TO MUSIC BENEFITS FOR BRAIN</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6741548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1A3E56-4FBE-AFD2-B996-FBBB49E3E85C}"/>
              </a:ext>
            </a:extLst>
          </p:cNvPr>
          <p:cNvSpPr txBox="1"/>
          <p:nvPr/>
        </p:nvSpPr>
        <p:spPr>
          <a:xfrm>
            <a:off x="1199002" y="1828799"/>
            <a:ext cx="9793995" cy="2308324"/>
          </a:xfrm>
          <a:prstGeom prst="rect">
            <a:avLst/>
          </a:prstGeom>
          <a:noFill/>
        </p:spPr>
        <p:txBody>
          <a:bodyPr wrap="square">
            <a:spAutoFit/>
          </a:bodyPr>
          <a:lstStyle/>
          <a:p>
            <a:pPr marL="0" marR="0" algn="ctr">
              <a:spcBef>
                <a:spcPts val="0"/>
              </a:spcBef>
              <a:spcAft>
                <a:spcPts val="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SOHAN CHAKRABOTY</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ctr">
              <a:spcBef>
                <a:spcPts val="0"/>
              </a:spcBef>
              <a:spcAft>
                <a:spcPts val="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Research Scholar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ctr">
              <a:spcBef>
                <a:spcPts val="0"/>
              </a:spcBef>
              <a:spcAft>
                <a:spcPts val="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AH/Psycho/04 (21AHM10PPC110007)</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ctr">
              <a:spcBef>
                <a:spcPts val="0"/>
              </a:spcBef>
              <a:spcAft>
                <a:spcPts val="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Enrollment No.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ctr">
              <a:spcBef>
                <a:spcPts val="0"/>
              </a:spcBef>
              <a:spcAft>
                <a:spcPts val="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PSYCHOLOGY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ctr">
              <a:spcBef>
                <a:spcPts val="0"/>
              </a:spcBef>
              <a:spcAft>
                <a:spcPts val="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Dr.  SINDHU SINGHAI</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ctr">
              <a:spcBef>
                <a:spcPts val="0"/>
              </a:spcBef>
              <a:spcAft>
                <a:spcPts val="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Supervisor</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ctr">
              <a:spcBef>
                <a:spcPts val="0"/>
              </a:spcBef>
              <a:spcAft>
                <a:spcPts val="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EKLAVYA UNIVERSITY, DAMOH</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001043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C4E0CE6-4686-038D-698E-6F91620711CD}"/>
              </a:ext>
            </a:extLst>
          </p:cNvPr>
          <p:cNvSpPr txBox="1"/>
          <p:nvPr/>
        </p:nvSpPr>
        <p:spPr>
          <a:xfrm>
            <a:off x="1137744" y="871344"/>
            <a:ext cx="9916512" cy="5115311"/>
          </a:xfrm>
          <a:prstGeom prst="rect">
            <a:avLst/>
          </a:prstGeom>
          <a:noFill/>
        </p:spPr>
        <p:txBody>
          <a:bodyPr wrap="square">
            <a:spAutoFit/>
          </a:bodyPr>
          <a:lstStyle/>
          <a:p>
            <a:pPr marL="0" marR="0" algn="ctr">
              <a:lnSpc>
                <a:spcPct val="150000"/>
              </a:lnSpc>
              <a:spcBef>
                <a:spcPts val="0"/>
              </a:spcBef>
              <a:spcAft>
                <a:spcPts val="0"/>
              </a:spcAft>
            </a:pPr>
            <a:r>
              <a:rPr lang="en-IN" sz="4000" b="1" u="sng" dirty="0">
                <a:effectLst/>
                <a:latin typeface="Times New Roman" panose="02020603050405020304" pitchFamily="18" charset="0"/>
                <a:ea typeface="Calibri" panose="020F0502020204030204" pitchFamily="34" charset="0"/>
                <a:cs typeface="Times New Roman" panose="02020603050405020304" pitchFamily="18" charset="0"/>
              </a:rPr>
              <a:t>INTRODUCTION</a:t>
            </a:r>
            <a:endParaRPr lang="en-US" sz="4000"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IN" sz="2000" dirty="0">
                <a:solidFill>
                  <a:srgbClr val="252525"/>
                </a:solidFill>
                <a:effectLst/>
                <a:latin typeface="Times New Roman" panose="02020603050405020304" pitchFamily="18" charset="0"/>
                <a:ea typeface="Calibri" panose="020F0502020204030204" pitchFamily="34" charset="0"/>
                <a:cs typeface="Times New Roman" panose="02020603050405020304" pitchFamily="18" charset="0"/>
              </a:rPr>
              <a:t>One may argue that music is life itself. Music is fundamentally sound, and vibration is the source of sound. We experience physical and psychological changes as a result of these vibrations. "Organised sounds and silences in a flow of time" is how described music. The impact of vibrations from external sounds on our auditory system and brain varies depending on the type of sound. These unique qualities of music help set it apart from other forms of therapy and treatment. When it is manipulated in different ways, music can have a variety of effects on our mood and general well-being. Some of these characteristics include rhythm, melody, harmony, tempo, loudness, softness, and other aspects. These are the main components that are used in various forms of music therapy</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8974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0C297E-DCFC-229B-5934-C90D0E4C4E38}"/>
              </a:ext>
            </a:extLst>
          </p:cNvPr>
          <p:cNvSpPr txBox="1"/>
          <p:nvPr/>
        </p:nvSpPr>
        <p:spPr>
          <a:xfrm>
            <a:off x="509750" y="470369"/>
            <a:ext cx="5898936" cy="5675272"/>
          </a:xfrm>
          <a:prstGeom prst="rect">
            <a:avLst/>
          </a:prstGeom>
          <a:noFill/>
        </p:spPr>
        <p:txBody>
          <a:bodyPr wrap="square">
            <a:spAutoFit/>
          </a:bodyPr>
          <a:lstStyle/>
          <a:p>
            <a:pPr marL="0" marR="0" algn="ctr">
              <a:lnSpc>
                <a:spcPct val="150000"/>
              </a:lnSpc>
              <a:spcBef>
                <a:spcPts val="0"/>
              </a:spcBef>
              <a:spcAft>
                <a:spcPts val="0"/>
              </a:spcAft>
            </a:pPr>
            <a:r>
              <a:rPr lang="en-IN" sz="2400" b="1" u="sng" dirty="0">
                <a:effectLst/>
                <a:latin typeface="Times New Roman" panose="02020603050405020304" pitchFamily="18" charset="0"/>
                <a:ea typeface="Calibri" panose="020F0502020204030204" pitchFamily="34" charset="0"/>
                <a:cs typeface="Mangal" panose="02040503050203030202" pitchFamily="18" charset="0"/>
              </a:rPr>
              <a:t>MUSIC AND MUSIC THERAPY</a:t>
            </a:r>
          </a:p>
          <a:p>
            <a:pPr marL="342900" marR="0" indent="-342900" algn="just">
              <a:lnSpc>
                <a:spcPct val="150000"/>
              </a:lnSpc>
              <a:spcBef>
                <a:spcPts val="0"/>
              </a:spcBef>
              <a:spcAft>
                <a:spcPts val="0"/>
              </a:spcAft>
              <a:buFont typeface="Arial" panose="020B0604020202020204" pitchFamily="34" charset="0"/>
              <a:buChar char="•"/>
            </a:pPr>
            <a:r>
              <a:rPr lang="en-IN" sz="2000" dirty="0">
                <a:solidFill>
                  <a:srgbClr val="252525"/>
                </a:solidFill>
                <a:effectLst/>
                <a:latin typeface="Times New Roman" panose="02020603050405020304" pitchFamily="18" charset="0"/>
                <a:ea typeface="Calibri" panose="020F0502020204030204" pitchFamily="34" charset="0"/>
                <a:cs typeface="Times New Roman" panose="02020603050405020304" pitchFamily="18" charset="0"/>
              </a:rPr>
              <a:t>In 1985, Boxill provided an explanation of music therapy to special education students. Music therapy involves using music as a therapeutic tool to improve, maintain, and restore psychological, mental, and physical health, as well as to maintain, rehabilitate, and enhance behavioural, developmental, physical, and social skills.</a:t>
            </a:r>
          </a:p>
          <a:p>
            <a:pPr marL="342900" marR="0" indent="-342900" algn="just">
              <a:lnSpc>
                <a:spcPct val="150000"/>
              </a:lnSpc>
              <a:spcBef>
                <a:spcPts val="0"/>
              </a:spcBef>
              <a:spcAft>
                <a:spcPts val="0"/>
              </a:spcAft>
              <a:buFont typeface="Arial" panose="020B0604020202020204" pitchFamily="34" charset="0"/>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Music has existed since the beginning of human history. It can be claimed that music and emotions are related because both are produced by the right hemisphere.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8A710339-48E6-225F-8AE1-D296B5DE30D4}"/>
              </a:ext>
            </a:extLst>
          </p:cNvPr>
          <p:cNvSpPr txBox="1"/>
          <p:nvPr/>
        </p:nvSpPr>
        <p:spPr>
          <a:xfrm>
            <a:off x="6408686" y="470369"/>
            <a:ext cx="5273564" cy="3822650"/>
          </a:xfrm>
          <a:prstGeom prst="rect">
            <a:avLst/>
          </a:prstGeom>
          <a:noFill/>
        </p:spPr>
        <p:txBody>
          <a:bodyPr wrap="square">
            <a:spAutoFit/>
          </a:bodyPr>
          <a:lstStyle/>
          <a:p>
            <a:pPr marL="0" marR="0" algn="ctr">
              <a:lnSpc>
                <a:spcPct val="150000"/>
              </a:lnSpc>
              <a:spcBef>
                <a:spcPts val="0"/>
              </a:spcBef>
              <a:spcAft>
                <a:spcPts val="0"/>
              </a:spcAft>
            </a:pPr>
            <a:r>
              <a:rPr lang="en-IN" sz="2400" b="1" u="sng" dirty="0">
                <a:effectLst/>
                <a:latin typeface="Times New Roman" panose="02020603050405020304" pitchFamily="18" charset="0"/>
                <a:ea typeface="Calibri" panose="020F0502020204030204" pitchFamily="34" charset="0"/>
                <a:cs typeface="Times New Roman" panose="02020603050405020304" pitchFamily="18" charset="0"/>
              </a:rPr>
              <a:t>TYPES OF MUSIC THERAPY:</a:t>
            </a:r>
            <a:endParaRPr lang="en-US" sz="2400"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Singing and writing songs.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Improvising the songs and musical pieces.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Playing different musical instrument.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Uses different technology and musical devices.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Listening music.</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Exchanging the information through music.</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62464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437431-442C-516B-2655-34CA83CC559F}"/>
              </a:ext>
            </a:extLst>
          </p:cNvPr>
          <p:cNvSpPr txBox="1"/>
          <p:nvPr/>
        </p:nvSpPr>
        <p:spPr>
          <a:xfrm>
            <a:off x="1024760" y="1021661"/>
            <a:ext cx="10184524" cy="4284314"/>
          </a:xfrm>
          <a:prstGeom prst="rect">
            <a:avLst/>
          </a:prstGeom>
          <a:noFill/>
        </p:spPr>
        <p:txBody>
          <a:bodyPr wrap="square">
            <a:spAutoFit/>
          </a:bodyPr>
          <a:lstStyle/>
          <a:p>
            <a:pPr marR="0" algn="ctr">
              <a:lnSpc>
                <a:spcPct val="150000"/>
              </a:lnSpc>
              <a:spcBef>
                <a:spcPts val="0"/>
              </a:spcBef>
              <a:spcAft>
                <a:spcPts val="0"/>
              </a:spcAft>
            </a:pPr>
            <a:r>
              <a:rPr lang="en-IN" sz="2400" b="1" dirty="0">
                <a:effectLst/>
                <a:latin typeface="Times New Roman" panose="02020603050405020304" pitchFamily="18" charset="0"/>
                <a:ea typeface="Calibri" panose="020F0502020204030204" pitchFamily="34" charset="0"/>
                <a:cs typeface="Mangal" panose="02040503050203030202" pitchFamily="18" charset="0"/>
              </a:rPr>
              <a:t>MUSIC BENEFITS FOR BRAIN</a:t>
            </a:r>
          </a:p>
          <a:p>
            <a:pPr marL="342900" indent="-342900" algn="just">
              <a:lnSpc>
                <a:spcPct val="150000"/>
              </a:lnSpc>
              <a:buFont typeface="Arial" panose="020B0604020202020204" pitchFamily="34" charset="0"/>
              <a:buChar char="•"/>
            </a:pPr>
            <a:r>
              <a:rPr lang="en-IN" sz="2000" dirty="0">
                <a:solidFill>
                  <a:srgbClr val="252525"/>
                </a:solidFill>
                <a:effectLst/>
                <a:latin typeface="Times New Roman" panose="02020603050405020304" pitchFamily="18" charset="0"/>
                <a:ea typeface="Times New Roman" panose="02020603050405020304" pitchFamily="18" charset="0"/>
                <a:cs typeface="Times New Roman" panose="02020603050405020304" pitchFamily="18" charset="0"/>
              </a:rPr>
              <a:t>Music therapy aims to improve a range of behaviours as well as human characteristics such as motivation, impulse control, social functioning, self-expression, awareness, receptivity, and self-worth. Thus, systematic interferences in music therapy may cause aberrations in a client's musical </a:t>
            </a:r>
            <a:r>
              <a:rPr lang="en-IN" sz="2000" dirty="0" err="1">
                <a:solidFill>
                  <a:srgbClr val="252525"/>
                </a:solidFill>
                <a:effectLst/>
                <a:latin typeface="Times New Roman" panose="02020603050405020304" pitchFamily="18" charset="0"/>
                <a:ea typeface="Times New Roman" panose="02020603050405020304" pitchFamily="18" charset="0"/>
                <a:cs typeface="Times New Roman" panose="02020603050405020304" pitchFamily="18" charset="0"/>
              </a:rPr>
              <a:t>behavior</a:t>
            </a:r>
            <a:r>
              <a:rPr lang="en-IN" sz="2000" dirty="0">
                <a:solidFill>
                  <a:srgbClr val="252525"/>
                </a:solidFill>
                <a:effectLst/>
                <a:latin typeface="Times New Roman" panose="02020603050405020304" pitchFamily="18" charset="0"/>
                <a:ea typeface="Times New Roman" panose="02020603050405020304" pitchFamily="18" charset="0"/>
                <a:cs typeface="Times New Roman" panose="02020603050405020304" pitchFamily="18" charset="0"/>
              </a:rPr>
              <a:t>, which may result in psychological and physiological alterations.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indent="-342900" algn="just">
              <a:lnSpc>
                <a:spcPct val="150000"/>
              </a:lnSpc>
              <a:spcBef>
                <a:spcPts val="0"/>
              </a:spcBef>
              <a:spcAft>
                <a:spcPts val="0"/>
              </a:spcAft>
              <a:buFont typeface="Arial" panose="020B0604020202020204" pitchFamily="34" charset="0"/>
              <a:buChar char="•"/>
            </a:pPr>
            <a:r>
              <a:rPr lang="en-IN" sz="2000" dirty="0">
                <a:solidFill>
                  <a:srgbClr val="252525"/>
                </a:solidFill>
                <a:effectLst/>
                <a:latin typeface="Times New Roman" panose="02020603050405020304" pitchFamily="18" charset="0"/>
                <a:ea typeface="Calibri" panose="020F0502020204030204" pitchFamily="34" charset="0"/>
                <a:cs typeface="Times New Roman" panose="02020603050405020304" pitchFamily="18" charset="0"/>
              </a:rPr>
              <a:t>The study examined the effects that learning to play an instrument has on a child's brain; the results are displayed in the picture below. Enlarged cortex, increased intellect, brain activation, improved memory that raises scores, increased IQ in spatial reasoning, and stress relief are the key advantages of music for the brain.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988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9098E2-3D58-5980-48C0-C7D2C2122BB5}"/>
              </a:ext>
            </a:extLst>
          </p:cNvPr>
          <p:cNvSpPr txBox="1"/>
          <p:nvPr/>
        </p:nvSpPr>
        <p:spPr>
          <a:xfrm>
            <a:off x="961697" y="1453546"/>
            <a:ext cx="10263351" cy="3730317"/>
          </a:xfrm>
          <a:prstGeom prst="rect">
            <a:avLst/>
          </a:prstGeom>
          <a:noFill/>
        </p:spPr>
        <p:txBody>
          <a:bodyPr wrap="square">
            <a:spAutoFit/>
          </a:bodyPr>
          <a:lstStyle/>
          <a:p>
            <a:pPr marL="0" marR="0" algn="ctr">
              <a:lnSpc>
                <a:spcPct val="150000"/>
              </a:lnSpc>
              <a:spcBef>
                <a:spcPts val="0"/>
              </a:spcBef>
              <a:spcAft>
                <a:spcPts val="0"/>
              </a:spcAft>
            </a:pPr>
            <a:r>
              <a:rPr lang="en-IN" sz="4000" b="1" u="sng" dirty="0">
                <a:solidFill>
                  <a:srgbClr val="252525"/>
                </a:solidFill>
                <a:effectLst/>
                <a:latin typeface="Times New Roman" panose="02020603050405020304" pitchFamily="18" charset="0"/>
                <a:ea typeface="Times New Roman" panose="02020603050405020304" pitchFamily="18" charset="0"/>
              </a:rPr>
              <a:t>CONCLUSION</a:t>
            </a:r>
            <a:endParaRPr lang="en-US" sz="4000" u="sng"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IN" sz="2000" dirty="0">
                <a:solidFill>
                  <a:srgbClr val="252525"/>
                </a:solidFill>
                <a:effectLst/>
                <a:latin typeface="Times New Roman" panose="02020603050405020304" pitchFamily="18" charset="0"/>
                <a:ea typeface="Times New Roman" panose="02020603050405020304" pitchFamily="18" charset="0"/>
              </a:rPr>
              <a:t>Exhaustive study examine how the brain functions when people play and listen to music. The results showed that when people play an instrument, their brains are active in a variety of ways. The advantages of music for the human brain are depicted in the figure below. Both the left and right hemispheres of the brain are activated when we play or listen to music. The left half of the brain handles precision in language and mathematics, whereas the right side of the brain handles matters connected to the creative process.</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53506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9788E7-7ACE-AAA1-1582-612C71FFA601}"/>
              </a:ext>
            </a:extLst>
          </p:cNvPr>
          <p:cNvSpPr txBox="1"/>
          <p:nvPr/>
        </p:nvSpPr>
        <p:spPr>
          <a:xfrm>
            <a:off x="987972" y="1420540"/>
            <a:ext cx="10216055" cy="3571940"/>
          </a:xfrm>
          <a:prstGeom prst="rect">
            <a:avLst/>
          </a:prstGeom>
          <a:noFill/>
        </p:spPr>
        <p:txBody>
          <a:bodyPr wrap="square">
            <a:spAutoFit/>
          </a:bodyPr>
          <a:lstStyle/>
          <a:p>
            <a:pPr marL="0" marR="0" algn="ctr">
              <a:spcBef>
                <a:spcPts val="0"/>
              </a:spcBef>
              <a:spcAft>
                <a:spcPts val="0"/>
              </a:spcAft>
            </a:pPr>
            <a:r>
              <a:rPr lang="en-IN" sz="4000" b="1" u="sng" dirty="0">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US" sz="4000"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gn="just">
              <a:lnSpc>
                <a:spcPct val="150000"/>
              </a:lnSpc>
              <a:spcBef>
                <a:spcPts val="0"/>
              </a:spcBef>
              <a:spcAft>
                <a:spcPts val="0"/>
              </a:spcAft>
              <a:buFont typeface="+mj-lt"/>
              <a:buAutoNum type="arabicPeriod"/>
            </a:pPr>
            <a:r>
              <a:rPr lang="en-IN" sz="1800" b="1"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Eren</a:t>
            </a:r>
            <a:r>
              <a:rPr lang="en-IN" sz="1800" dirty="0">
                <a:effectLst/>
                <a:latin typeface="Times New Roman" panose="02020603050405020304" pitchFamily="18" charset="0"/>
                <a:ea typeface="Calibri" panose="020F0502020204030204" pitchFamily="34" charset="0"/>
                <a:cs typeface="Mangal" panose="02040503050203030202" pitchFamily="18" charset="0"/>
              </a:rPr>
              <a:t>, B. (2017). Music and Dyslexia: The Therapeutic Use of Instrument (Piano) Training with a Child with Dyslexia (A Case Study). Online Submission, 8(23), 97-108.</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342900" marR="0" indent="-342900" algn="just">
              <a:lnSpc>
                <a:spcPct val="150000"/>
              </a:lnSpc>
              <a:spcBef>
                <a:spcPts val="0"/>
              </a:spcBef>
              <a:spcAft>
                <a:spcPts val="0"/>
              </a:spcAft>
              <a:buFont typeface="+mj-lt"/>
              <a:buAutoNum type="arabicPeriod"/>
            </a:pPr>
            <a:r>
              <a:rPr lang="en-IN" sz="1800" b="1"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Bull, L. (2009). Survey of complementary and alternative therapies used by children with specific learning difficulties (dyslexia). International Journal of Language &amp; Communication Disorder. 44(2), 224-235.</a:t>
            </a:r>
          </a:p>
          <a:p>
            <a:pPr marL="342900" marR="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 Jackson, N. A. (2003). A survey of music therapy methods and their role in the treatment of early elementary school children with ADHD. Journal of music therapy. 40(4), 302-23.</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74189831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21</TotalTime>
  <Words>652</Words>
  <Application>Microsoft Office PowerPoint</Application>
  <PresentationFormat>Widescreen</PresentationFormat>
  <Paragraphs>30</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Garamond</vt:lpstr>
      <vt:lpstr>Times New Roman</vt:lpstr>
      <vt:lpstr>Wingdings</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2</cp:revision>
  <dcterms:created xsi:type="dcterms:W3CDTF">2024-05-30T10:33:47Z</dcterms:created>
  <dcterms:modified xsi:type="dcterms:W3CDTF">2024-05-31T01:42:27Z</dcterms:modified>
</cp:coreProperties>
</file>