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60"/>
  </p:normalViewPr>
  <p:slideViewPr>
    <p:cSldViewPr snapToGrid="0">
      <p:cViewPr varScale="1">
        <p:scale>
          <a:sx n="61" d="100"/>
          <a:sy n="61" d="100"/>
        </p:scale>
        <p:origin x="108" y="264"/>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3BA94C-6372-4D92-A3A3-79810CA53039}" type="datetimeFigureOut">
              <a:rPr lang="en-US" smtClean="0"/>
              <a:t>28-Nov-24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80393F-B397-423B-9D06-4F43BBA8B1A5}" type="slidenum">
              <a:rPr lang="en-US" smtClean="0"/>
              <a:t>‹#›</a:t>
            </a:fld>
            <a:endParaRPr lang="en-US"/>
          </a:p>
        </p:txBody>
      </p:sp>
    </p:spTree>
    <p:extLst>
      <p:ext uri="{BB962C8B-B14F-4D97-AF65-F5344CB8AC3E}">
        <p14:creationId xmlns:p14="http://schemas.microsoft.com/office/powerpoint/2010/main" val="37705295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80393F-B397-423B-9D06-4F43BBA8B1A5}" type="slidenum">
              <a:rPr lang="en-US" smtClean="0"/>
              <a:t>1</a:t>
            </a:fld>
            <a:endParaRPr lang="en-US"/>
          </a:p>
        </p:txBody>
      </p:sp>
    </p:spTree>
    <p:extLst>
      <p:ext uri="{BB962C8B-B14F-4D97-AF65-F5344CB8AC3E}">
        <p14:creationId xmlns:p14="http://schemas.microsoft.com/office/powerpoint/2010/main" val="8054232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28-Nov-24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28-Nov-24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28-Nov-24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28-Nov-24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28-Nov-24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28-Nov-24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28-Nov-24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28-Nov-24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neethu.va@g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E9467A-89EC-45F1-9F09-737D1F1B9525}"/>
              </a:ext>
            </a:extLst>
          </p:cNvPr>
          <p:cNvSpPr/>
          <p:nvPr/>
        </p:nvSpPr>
        <p:spPr>
          <a:xfrm>
            <a:off x="712076" y="2557511"/>
            <a:ext cx="10767848" cy="1490729"/>
          </a:xfrm>
          <a:prstGeom prst="rect">
            <a:avLst/>
          </a:prstGeom>
        </p:spPr>
        <p:txBody>
          <a:bodyPr wrap="square">
            <a:spAutoFit/>
          </a:bodyPr>
          <a:lstStyle/>
          <a:p>
            <a:pPr algn="ctr">
              <a:lnSpc>
                <a:spcPct val="150000"/>
              </a:lnSpc>
              <a:spcAft>
                <a:spcPts val="800"/>
              </a:spcAft>
            </a:pPr>
            <a:r>
              <a:rPr lang="en-IN" sz="3200" b="1" dirty="0">
                <a:latin typeface="Times New Roman" panose="02020603050405020304" pitchFamily="18" charset="0"/>
                <a:ea typeface="Calibri" panose="020F0502020204030204" pitchFamily="34" charset="0"/>
                <a:cs typeface="Mangal" panose="02040503050203030202" pitchFamily="18" charset="0"/>
              </a:rPr>
              <a:t>PHYTOCHEMICAL PROFILE OF LEAVES OF </a:t>
            </a:r>
            <a:r>
              <a:rPr lang="en-IN" sz="3200" b="1" i="1" dirty="0">
                <a:latin typeface="Times New Roman" panose="02020603050405020304" pitchFamily="18" charset="0"/>
                <a:ea typeface="Calibri" panose="020F0502020204030204" pitchFamily="34" charset="0"/>
                <a:cs typeface="Mangal" panose="02040503050203030202" pitchFamily="18" charset="0"/>
              </a:rPr>
              <a:t>IPOMOEA OBSCURA</a:t>
            </a:r>
            <a:endParaRPr lang="en-US" sz="2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63A5F61D-38C0-422B-BBA9-F4A61334958A}"/>
              </a:ext>
            </a:extLst>
          </p:cNvPr>
          <p:cNvSpPr/>
          <p:nvPr/>
        </p:nvSpPr>
        <p:spPr>
          <a:xfrm>
            <a:off x="4753302" y="4773454"/>
            <a:ext cx="7196959" cy="1815882"/>
          </a:xfrm>
          <a:prstGeom prst="rect">
            <a:avLst/>
          </a:prstGeom>
        </p:spPr>
        <p:txBody>
          <a:bodyPr wrap="square">
            <a:spAutoFit/>
          </a:bodyPr>
          <a:lstStyle/>
          <a:p>
            <a:pPr algn="r">
              <a:spcAft>
                <a:spcPts val="0"/>
              </a:spcAft>
            </a:pPr>
            <a:r>
              <a:rPr lang="en-IN" sz="1600" b="1" dirty="0">
                <a:latin typeface="Times New Roman" panose="02020603050405020304" pitchFamily="18" charset="0"/>
              </a:rPr>
              <a:t>Neethu Varghese</a:t>
            </a:r>
            <a:r>
              <a:rPr lang="en-IN" sz="1600" b="1" baseline="30000" dirty="0">
                <a:latin typeface="Times New Roman" panose="02020603050405020304" pitchFamily="18" charset="0"/>
              </a:rPr>
              <a:t>*1</a:t>
            </a:r>
            <a:r>
              <a:rPr lang="en-IN" sz="1600" b="1" dirty="0">
                <a:latin typeface="Times New Roman" panose="02020603050405020304" pitchFamily="18" charset="0"/>
              </a:rPr>
              <a:t>, </a:t>
            </a:r>
            <a:r>
              <a:rPr lang="en-IN" sz="1600" b="1" dirty="0" err="1">
                <a:latin typeface="Times New Roman" panose="02020603050405020304" pitchFamily="18" charset="0"/>
              </a:rPr>
              <a:t>Mythreyi</a:t>
            </a:r>
            <a:r>
              <a:rPr lang="en-IN" sz="1600" b="1" dirty="0">
                <a:latin typeface="Times New Roman" panose="02020603050405020304" pitchFamily="18" charset="0"/>
              </a:rPr>
              <a:t> R</a:t>
            </a:r>
            <a:r>
              <a:rPr lang="en-IN" sz="1600" b="1" baseline="30000" dirty="0">
                <a:latin typeface="Times New Roman" panose="02020603050405020304" pitchFamily="18" charset="0"/>
              </a:rPr>
              <a:t>1</a:t>
            </a:r>
            <a:r>
              <a:rPr lang="en-IN" sz="1600" b="1" dirty="0">
                <a:latin typeface="Times New Roman" panose="02020603050405020304" pitchFamily="18" charset="0"/>
              </a:rPr>
              <a:t>, Arun Rasheed</a:t>
            </a:r>
            <a:r>
              <a:rPr lang="en-IN" sz="1600" b="1" baseline="30000" dirty="0">
                <a:latin typeface="Times New Roman" panose="02020603050405020304" pitchFamily="18" charset="0"/>
              </a:rPr>
              <a:t>2</a:t>
            </a:r>
            <a:endParaRPr lang="en-US" sz="1600" dirty="0"/>
          </a:p>
          <a:p>
            <a:pPr algn="r">
              <a:spcAft>
                <a:spcPts val="0"/>
              </a:spcAft>
            </a:pPr>
            <a:r>
              <a:rPr lang="en-IN" sz="1600" baseline="30000" dirty="0">
                <a:latin typeface="Times New Roman" panose="02020603050405020304" pitchFamily="18" charset="0"/>
              </a:rPr>
              <a:t>1</a:t>
            </a:r>
            <a:r>
              <a:rPr lang="en-IN" sz="1600" dirty="0">
                <a:latin typeface="Times New Roman" panose="02020603050405020304" pitchFamily="18" charset="0"/>
              </a:rPr>
              <a:t>Chettinad School of Pharmaceutical Sciences, </a:t>
            </a:r>
            <a:r>
              <a:rPr lang="en-IN" sz="1600" dirty="0" err="1">
                <a:latin typeface="Times New Roman" panose="02020603050405020304" pitchFamily="18" charset="0"/>
              </a:rPr>
              <a:t>Chettinad</a:t>
            </a:r>
            <a:r>
              <a:rPr lang="en-IN" sz="1600" dirty="0">
                <a:latin typeface="Times New Roman" panose="02020603050405020304" pitchFamily="18" charset="0"/>
              </a:rPr>
              <a:t> Hospital and Research Institute, </a:t>
            </a:r>
            <a:r>
              <a:rPr lang="en-IN" sz="1600" dirty="0" err="1">
                <a:latin typeface="Times New Roman" panose="02020603050405020304" pitchFamily="18" charset="0"/>
              </a:rPr>
              <a:t>Chettinad</a:t>
            </a:r>
            <a:r>
              <a:rPr lang="en-IN" sz="1600" dirty="0">
                <a:latin typeface="Times New Roman" panose="02020603050405020304" pitchFamily="18" charset="0"/>
              </a:rPr>
              <a:t> Academy of Research and Education, </a:t>
            </a:r>
            <a:r>
              <a:rPr lang="en-IN" sz="1600" dirty="0" err="1">
                <a:latin typeface="Times New Roman" panose="02020603050405020304" pitchFamily="18" charset="0"/>
              </a:rPr>
              <a:t>Kelambakkam</a:t>
            </a:r>
            <a:r>
              <a:rPr lang="en-IN" sz="1600" dirty="0">
                <a:latin typeface="Times New Roman" panose="02020603050405020304" pitchFamily="18" charset="0"/>
              </a:rPr>
              <a:t>, </a:t>
            </a:r>
            <a:r>
              <a:rPr lang="en-IN" sz="1600" dirty="0" err="1">
                <a:latin typeface="Times New Roman" panose="02020603050405020304" pitchFamily="18" charset="0"/>
              </a:rPr>
              <a:t>Tamilnadu</a:t>
            </a:r>
            <a:r>
              <a:rPr lang="en-IN" sz="1600" dirty="0">
                <a:latin typeface="Times New Roman" panose="02020603050405020304" pitchFamily="18" charset="0"/>
              </a:rPr>
              <a:t> 603103.</a:t>
            </a:r>
            <a:endParaRPr lang="en-US" sz="1600" dirty="0"/>
          </a:p>
          <a:p>
            <a:pPr algn="r">
              <a:spcAft>
                <a:spcPts val="0"/>
              </a:spcAft>
            </a:pPr>
            <a:r>
              <a:rPr lang="en-IN" sz="1600" baseline="30000" dirty="0">
                <a:latin typeface="Times New Roman" panose="02020603050405020304" pitchFamily="18" charset="0"/>
              </a:rPr>
              <a:t>2</a:t>
            </a:r>
            <a:r>
              <a:rPr lang="en-IN" sz="1600" dirty="0">
                <a:latin typeface="Times New Roman" panose="02020603050405020304" pitchFamily="18" charset="0"/>
              </a:rPr>
              <a:t> Department of pharmaceutical chemistry, Al </a:t>
            </a:r>
            <a:r>
              <a:rPr lang="en-IN" sz="1600" dirty="0" err="1">
                <a:latin typeface="Times New Roman" panose="02020603050405020304" pitchFamily="18" charset="0"/>
              </a:rPr>
              <a:t>Shifa</a:t>
            </a:r>
            <a:r>
              <a:rPr lang="en-IN" sz="1600" dirty="0">
                <a:latin typeface="Times New Roman" panose="02020603050405020304" pitchFamily="18" charset="0"/>
              </a:rPr>
              <a:t> College of Pharmacy, </a:t>
            </a:r>
            <a:r>
              <a:rPr lang="en-IN" sz="1600" dirty="0" err="1">
                <a:latin typeface="Times New Roman" panose="02020603050405020304" pitchFamily="18" charset="0"/>
              </a:rPr>
              <a:t>Perinthalmanna</a:t>
            </a:r>
            <a:r>
              <a:rPr lang="en-IN" sz="1600" dirty="0">
                <a:latin typeface="Times New Roman" panose="02020603050405020304" pitchFamily="18" charset="0"/>
              </a:rPr>
              <a:t>, Malappuram</a:t>
            </a:r>
            <a:endParaRPr lang="en-US" sz="1600" dirty="0"/>
          </a:p>
          <a:p>
            <a:pPr algn="r">
              <a:spcAft>
                <a:spcPts val="0"/>
              </a:spcAft>
            </a:pPr>
            <a:r>
              <a:rPr lang="en-IN" sz="1600" b="1" baseline="30000" dirty="0">
                <a:latin typeface="Times New Roman" panose="02020603050405020304" pitchFamily="18" charset="0"/>
              </a:rPr>
              <a:t>*</a:t>
            </a:r>
            <a:r>
              <a:rPr lang="en-IN" sz="1600" b="1" baseline="30000" dirty="0">
                <a:solidFill>
                  <a:schemeClr val="tx1">
                    <a:lumMod val="95000"/>
                    <a:lumOff val="5000"/>
                  </a:schemeClr>
                </a:solidFill>
                <a:latin typeface="Times New Roman" panose="02020603050405020304" pitchFamily="18" charset="0"/>
              </a:rPr>
              <a:t>1</a:t>
            </a:r>
            <a:r>
              <a:rPr lang="en-IN" sz="1600" b="1" dirty="0">
                <a:solidFill>
                  <a:schemeClr val="tx1">
                    <a:lumMod val="95000"/>
                    <a:lumOff val="5000"/>
                  </a:schemeClr>
                </a:solidFill>
                <a:latin typeface="Times New Roman" panose="02020603050405020304" pitchFamily="18" charset="0"/>
              </a:rPr>
              <a:t>Presenting author: </a:t>
            </a:r>
            <a:r>
              <a:rPr lang="en-IN" sz="1600" b="1" u="sng" dirty="0">
                <a:solidFill>
                  <a:schemeClr val="tx1">
                    <a:lumMod val="95000"/>
                    <a:lumOff val="5000"/>
                  </a:schemeClr>
                </a:solidFill>
                <a:latin typeface="Times New Roman" panose="02020603050405020304" pitchFamily="18" charset="0"/>
                <a:hlinkClick r:id="rId3">
                  <a:extLst>
                    <a:ext uri="{A12FA001-AC4F-418D-AE19-62706E023703}">
                      <ahyp:hlinkClr xmlns:ahyp="http://schemas.microsoft.com/office/drawing/2018/hyperlinkcolor" val="tx"/>
                    </a:ext>
                  </a:extLst>
                </a:hlinkClick>
              </a:rPr>
              <a:t>neethu.va@gmail.com</a:t>
            </a:r>
            <a:endParaRPr lang="en-US" sz="1600" dirty="0">
              <a:solidFill>
                <a:schemeClr val="tx1">
                  <a:lumMod val="95000"/>
                  <a:lumOff val="5000"/>
                </a:schemeClr>
              </a:solidFill>
              <a:effectLst/>
            </a:endParaRPr>
          </a:p>
        </p:txBody>
      </p:sp>
    </p:spTree>
    <p:extLst>
      <p:ext uri="{BB962C8B-B14F-4D97-AF65-F5344CB8AC3E}">
        <p14:creationId xmlns:p14="http://schemas.microsoft.com/office/powerpoint/2010/main" val="2099122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8625893-26E7-4898-A667-766D94CBCF12}"/>
              </a:ext>
            </a:extLst>
          </p:cNvPr>
          <p:cNvSpPr/>
          <p:nvPr/>
        </p:nvSpPr>
        <p:spPr>
          <a:xfrm>
            <a:off x="649013" y="296447"/>
            <a:ext cx="11146221" cy="905056"/>
          </a:xfrm>
          <a:prstGeom prst="rect">
            <a:avLst/>
          </a:prstGeom>
        </p:spPr>
        <p:txBody>
          <a:bodyPr wrap="square">
            <a:spAutoFit/>
          </a:bodyPr>
          <a:lstStyle/>
          <a:p>
            <a:pPr algn="ctr">
              <a:lnSpc>
                <a:spcPct val="150000"/>
              </a:lnSpc>
              <a:spcAft>
                <a:spcPts val="800"/>
              </a:spcAft>
            </a:pPr>
            <a:r>
              <a:rPr lang="en-IN" sz="4000" b="1" dirty="0">
                <a:latin typeface="Times New Roman" panose="02020603050405020304" pitchFamily="18" charset="0"/>
                <a:ea typeface="Calibri" panose="020F0502020204030204" pitchFamily="34" charset="0"/>
                <a:cs typeface="Mangal" panose="02040503050203030202" pitchFamily="18" charset="0"/>
              </a:rPr>
              <a:t>INTRODUCTION</a:t>
            </a:r>
            <a:r>
              <a:rPr lang="en-IN" b="1" dirty="0">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8970A75E-3D65-42E4-938E-AB66BDF018C8}"/>
              </a:ext>
            </a:extLst>
          </p:cNvPr>
          <p:cNvSpPr/>
          <p:nvPr/>
        </p:nvSpPr>
        <p:spPr>
          <a:xfrm>
            <a:off x="396766" y="1201503"/>
            <a:ext cx="11006959" cy="5442965"/>
          </a:xfrm>
          <a:prstGeom prst="rect">
            <a:avLst/>
          </a:prstGeom>
        </p:spPr>
        <p:txBody>
          <a:bodyPr wrap="square">
            <a:spAutoFit/>
          </a:bodyPr>
          <a:lstStyle/>
          <a:p>
            <a:pPr marL="285750" indent="-285750" algn="just">
              <a:lnSpc>
                <a:spcPct val="150000"/>
              </a:lnSpc>
              <a:spcAft>
                <a:spcPts val="800"/>
              </a:spcAft>
              <a:buFont typeface="Courier New" panose="02070309020205020404" pitchFamily="49" charset="0"/>
              <a:buChar char="o"/>
            </a:pPr>
            <a:r>
              <a:rPr lang="en-IN" dirty="0">
                <a:latin typeface="Times New Roman" panose="02020603050405020304" pitchFamily="18" charset="0"/>
                <a:ea typeface="Calibri" panose="020F0502020204030204" pitchFamily="34" charset="0"/>
                <a:cs typeface="Mangal" panose="02040503050203030202" pitchFamily="18" charset="0"/>
              </a:rPr>
              <a:t>Ipomoea is a diverse genus within the family Convolvulaceae, consisting of approximately 600 to 800 species that are primarily distributed across tropical and subtropical regions worldwide. </a:t>
            </a:r>
          </a:p>
          <a:p>
            <a:pPr marL="285750" indent="-285750" algn="just">
              <a:lnSpc>
                <a:spcPct val="150000"/>
              </a:lnSpc>
              <a:spcAft>
                <a:spcPts val="800"/>
              </a:spcAft>
              <a:buFont typeface="Courier New" panose="02070309020205020404" pitchFamily="49" charset="0"/>
              <a:buChar char="o"/>
            </a:pPr>
            <a:r>
              <a:rPr lang="en-IN" dirty="0">
                <a:latin typeface="Times New Roman" panose="02020603050405020304" pitchFamily="18" charset="0"/>
                <a:ea typeface="Calibri" panose="020F0502020204030204" pitchFamily="34" charset="0"/>
                <a:cs typeface="Mangal" panose="02040503050203030202" pitchFamily="18" charset="0"/>
              </a:rPr>
              <a:t>This genus includes a variety of growth forms such as herbs, shrubs, lianas, and small trees, with many species characterized by their twining or climbing habits. </a:t>
            </a:r>
          </a:p>
          <a:p>
            <a:pPr marL="285750" indent="-285750" algn="just">
              <a:lnSpc>
                <a:spcPct val="150000"/>
              </a:lnSpc>
              <a:spcAft>
                <a:spcPts val="800"/>
              </a:spcAft>
              <a:buFont typeface="Courier New" panose="02070309020205020404" pitchFamily="49" charset="0"/>
              <a:buChar char="o"/>
            </a:pPr>
            <a:r>
              <a:rPr lang="en-IN" dirty="0">
                <a:latin typeface="Times New Roman" panose="02020603050405020304" pitchFamily="18" charset="0"/>
                <a:ea typeface="Calibri" panose="020F0502020204030204" pitchFamily="34" charset="0"/>
                <a:cs typeface="Mangal" panose="02040503050203030202" pitchFamily="18" charset="0"/>
              </a:rPr>
              <a:t>Commonly known as morning glories, Ipomoea species are admired for their striking funnel-shaped flowers, which display a variety of colors, including violet, blue, pink, and red. </a:t>
            </a:r>
          </a:p>
          <a:p>
            <a:pPr marL="285750" indent="-285750" algn="just">
              <a:lnSpc>
                <a:spcPct val="150000"/>
              </a:lnSpc>
              <a:spcAft>
                <a:spcPts val="800"/>
              </a:spcAft>
              <a:buFont typeface="Courier New" panose="02070309020205020404" pitchFamily="49" charset="0"/>
              <a:buChar char="o"/>
            </a:pPr>
            <a:r>
              <a:rPr lang="en-IN" dirty="0">
                <a:latin typeface="Times New Roman" panose="02020603050405020304" pitchFamily="18" charset="0"/>
                <a:ea typeface="Calibri" panose="020F0502020204030204" pitchFamily="34" charset="0"/>
                <a:cs typeface="Mangal" panose="02040503050203030202" pitchFamily="18" charset="0"/>
              </a:rPr>
              <a:t>Notable members include economically important crops such as sweet potato (</a:t>
            </a:r>
            <a:r>
              <a:rPr lang="en-IN" i="1" dirty="0">
                <a:latin typeface="Times New Roman" panose="02020603050405020304" pitchFamily="18" charset="0"/>
                <a:ea typeface="Calibri" panose="020F0502020204030204" pitchFamily="34" charset="0"/>
                <a:cs typeface="Mangal" panose="02040503050203030202" pitchFamily="18" charset="0"/>
              </a:rPr>
              <a:t>Ipomoea batatas</a:t>
            </a:r>
            <a:r>
              <a:rPr lang="en-IN" dirty="0">
                <a:latin typeface="Times New Roman" panose="02020603050405020304" pitchFamily="18" charset="0"/>
                <a:ea typeface="Calibri" panose="020F0502020204030204" pitchFamily="34" charset="0"/>
                <a:cs typeface="Mangal" panose="02040503050203030202" pitchFamily="18" charset="0"/>
              </a:rPr>
              <a:t>) and water spinach (</a:t>
            </a:r>
            <a:r>
              <a:rPr lang="en-IN" i="1" dirty="0">
                <a:latin typeface="Times New Roman" panose="02020603050405020304" pitchFamily="18" charset="0"/>
                <a:ea typeface="Calibri" panose="020F0502020204030204" pitchFamily="34" charset="0"/>
                <a:cs typeface="Mangal" panose="02040503050203030202" pitchFamily="18" charset="0"/>
              </a:rPr>
              <a:t>Ipomoea </a:t>
            </a:r>
            <a:r>
              <a:rPr lang="en-IN" i="1" dirty="0" err="1">
                <a:latin typeface="Times New Roman" panose="02020603050405020304" pitchFamily="18" charset="0"/>
                <a:ea typeface="Calibri" panose="020F0502020204030204" pitchFamily="34" charset="0"/>
                <a:cs typeface="Mangal" panose="02040503050203030202" pitchFamily="18" charset="0"/>
              </a:rPr>
              <a:t>aquatica</a:t>
            </a:r>
            <a:r>
              <a:rPr lang="en-IN" dirty="0">
                <a:latin typeface="Times New Roman" panose="02020603050405020304" pitchFamily="18" charset="0"/>
                <a:ea typeface="Calibri" panose="020F0502020204030204" pitchFamily="34" charset="0"/>
                <a:cs typeface="Mangal" panose="02040503050203030202" pitchFamily="18" charset="0"/>
              </a:rPr>
              <a:t>), both of which have significant culinary uses worldwide. Furthermore, numerous Ipomoea species are grown as ornamental plants for their appealing blooms.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285750" indent="-285750">
              <a:lnSpc>
                <a:spcPct val="150000"/>
              </a:lnSpc>
              <a:buFont typeface="Courier New" panose="02070309020205020404" pitchFamily="49" charset="0"/>
              <a:buChar char="o"/>
            </a:pPr>
            <a:r>
              <a:rPr lang="en-IN" dirty="0">
                <a:latin typeface="Times New Roman" panose="02020603050405020304" pitchFamily="18" charset="0"/>
                <a:ea typeface="Calibri" panose="020F0502020204030204" pitchFamily="34" charset="0"/>
              </a:rPr>
              <a:t>However, some species have become invasive in various regions, posing ecological threats. The genus also holds potential for medicinal applications, with various species traditionally used in herbal remedies for ailments ranging from diabetes to inflammation.</a:t>
            </a:r>
            <a:endParaRPr lang="en-US" dirty="0"/>
          </a:p>
        </p:txBody>
      </p:sp>
    </p:spTree>
    <p:extLst>
      <p:ext uri="{BB962C8B-B14F-4D97-AF65-F5344CB8AC3E}">
        <p14:creationId xmlns:p14="http://schemas.microsoft.com/office/powerpoint/2010/main" val="1643914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EE153D-4B68-470F-A295-ACD25532D10D}"/>
              </a:ext>
            </a:extLst>
          </p:cNvPr>
          <p:cNvSpPr/>
          <p:nvPr/>
        </p:nvSpPr>
        <p:spPr>
          <a:xfrm>
            <a:off x="620112" y="183865"/>
            <a:ext cx="11225048" cy="916982"/>
          </a:xfrm>
          <a:prstGeom prst="rect">
            <a:avLst/>
          </a:prstGeom>
        </p:spPr>
        <p:txBody>
          <a:bodyPr wrap="square">
            <a:spAutoFit/>
          </a:bodyPr>
          <a:lstStyle/>
          <a:p>
            <a:pPr algn="ctr">
              <a:lnSpc>
                <a:spcPct val="150000"/>
              </a:lnSpc>
              <a:spcAft>
                <a:spcPts val="800"/>
              </a:spcAft>
            </a:pPr>
            <a:r>
              <a:rPr lang="en-IN" sz="4000" b="1" dirty="0">
                <a:latin typeface="Times New Roman" panose="02020603050405020304" pitchFamily="18" charset="0"/>
                <a:ea typeface="Calibri" panose="020F0502020204030204" pitchFamily="34" charset="0"/>
                <a:cs typeface="Mangal" panose="02040503050203030202" pitchFamily="18" charset="0"/>
              </a:rPr>
              <a:t>MATERIALS AND METHODS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F90E4A0-2FDD-4BBE-9293-5A7A1A9F2AF4}"/>
              </a:ext>
            </a:extLst>
          </p:cNvPr>
          <p:cNvSpPr/>
          <p:nvPr/>
        </p:nvSpPr>
        <p:spPr>
          <a:xfrm>
            <a:off x="346840" y="1100847"/>
            <a:ext cx="11361683" cy="5757153"/>
          </a:xfrm>
          <a:prstGeom prst="rect">
            <a:avLst/>
          </a:prstGeom>
        </p:spPr>
        <p:txBody>
          <a:bodyPr wrap="square">
            <a:spAutoFit/>
          </a:bodyPr>
          <a:lstStyle/>
          <a:p>
            <a:pPr algn="just">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2.1. Reagents and solution preparations</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IN" dirty="0">
                <a:latin typeface="Times New Roman" panose="02020603050405020304" pitchFamily="18" charset="0"/>
                <a:ea typeface="Calibri" panose="020F0502020204030204" pitchFamily="34" charset="0"/>
                <a:cs typeface="Mangal" panose="02040503050203030202" pitchFamily="18" charset="0"/>
              </a:rPr>
              <a:t>All chemicals used were of analytical grade reagents. Ethanol, , Gallic acid, 7% Sodium carbonate, </a:t>
            </a:r>
            <a:r>
              <a:rPr lang="en-IN" dirty="0" err="1">
                <a:latin typeface="Times New Roman" panose="02020603050405020304" pitchFamily="18" charset="0"/>
                <a:ea typeface="Calibri" panose="020F0502020204030204" pitchFamily="34" charset="0"/>
                <a:cs typeface="Mangal" panose="02040503050203030202" pitchFamily="18" charset="0"/>
              </a:rPr>
              <a:t>Folin-Ciocalteu</a:t>
            </a:r>
            <a:r>
              <a:rPr lang="en-IN" dirty="0">
                <a:latin typeface="Times New Roman" panose="02020603050405020304" pitchFamily="18" charset="0"/>
                <a:ea typeface="Calibri" panose="020F0502020204030204" pitchFamily="34" charset="0"/>
                <a:cs typeface="Mangal" panose="02040503050203030202" pitchFamily="18" charset="0"/>
              </a:rPr>
              <a:t> reagent (FCR), Quercetin, ferric chloride (FeCl</a:t>
            </a:r>
            <a:r>
              <a:rPr lang="en-IN" baseline="-25000" dirty="0">
                <a:latin typeface="Times New Roman" panose="02020603050405020304" pitchFamily="18" charset="0"/>
                <a:ea typeface="Calibri" panose="020F0502020204030204" pitchFamily="34" charset="0"/>
                <a:cs typeface="Mangal" panose="02040503050203030202" pitchFamily="18" charset="0"/>
              </a:rPr>
              <a:t>3</a:t>
            </a:r>
            <a:r>
              <a:rPr lang="en-IN" dirty="0">
                <a:latin typeface="Times New Roman" panose="02020603050405020304" pitchFamily="18" charset="0"/>
                <a:ea typeface="Calibri" panose="020F0502020204030204" pitchFamily="34" charset="0"/>
                <a:cs typeface="Mangal" panose="02040503050203030202" pitchFamily="18" charset="0"/>
              </a:rPr>
              <a:t>), Potassium Chloride, Ammonium molybdate.</a:t>
            </a:r>
          </a:p>
          <a:p>
            <a:pPr algn="just">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2.2. Collection of plant samples</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IN" dirty="0">
                <a:latin typeface="Times New Roman" panose="02020603050405020304" pitchFamily="18" charset="0"/>
                <a:ea typeface="Calibri" panose="020F0502020204030204" pitchFamily="34" charset="0"/>
                <a:cs typeface="Mangal" panose="02040503050203030202" pitchFamily="18" charset="0"/>
              </a:rPr>
              <a:t>The leaves of </a:t>
            </a:r>
            <a:r>
              <a:rPr lang="en-IN" i="1" dirty="0">
                <a:latin typeface="Times New Roman" panose="02020603050405020304" pitchFamily="18" charset="0"/>
                <a:ea typeface="Calibri" panose="020F0502020204030204" pitchFamily="34" charset="0"/>
                <a:cs typeface="Mangal" panose="02040503050203030202" pitchFamily="18" charset="0"/>
              </a:rPr>
              <a:t>Ipomoea obscura</a:t>
            </a:r>
            <a:r>
              <a:rPr lang="en-IN" dirty="0">
                <a:latin typeface="Times New Roman" panose="02020603050405020304" pitchFamily="18" charset="0"/>
                <a:ea typeface="Calibri" panose="020F0502020204030204" pitchFamily="34" charset="0"/>
                <a:cs typeface="Mangal" panose="02040503050203030202" pitchFamily="18" charset="0"/>
              </a:rPr>
              <a:t> were harvested from sites, in Malappuram, Kerala. The collected plants were authenticated by the Centre for Medicinal Plants Research, Arya Vaidya Sala, </a:t>
            </a:r>
            <a:r>
              <a:rPr lang="en-IN" dirty="0" err="1">
                <a:latin typeface="Times New Roman" panose="02020603050405020304" pitchFamily="18" charset="0"/>
                <a:ea typeface="Calibri" panose="020F0502020204030204" pitchFamily="34" charset="0"/>
                <a:cs typeface="Mangal" panose="02040503050203030202" pitchFamily="18" charset="0"/>
              </a:rPr>
              <a:t>Kottakkal</a:t>
            </a:r>
            <a:r>
              <a:rPr lang="en-IN" dirty="0">
                <a:latin typeface="Times New Roman" panose="02020603050405020304" pitchFamily="18" charset="0"/>
                <a:ea typeface="Calibri" panose="020F0502020204030204" pitchFamily="34" charset="0"/>
                <a:cs typeface="Mangal" panose="02040503050203030202" pitchFamily="18" charset="0"/>
              </a:rPr>
              <a:t>, Kerala. After collection, the leaves were carefully cleaned thoroughly with tap water and allowed to naturally dry under ambient room temperature. </a:t>
            </a:r>
          </a:p>
          <a:p>
            <a:pPr algn="just">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2.3. Instrumentation</a:t>
            </a:r>
            <a:r>
              <a:rPr lang="en-US" sz="1600" b="1" dirty="0">
                <a:latin typeface="Calibri" panose="020F0502020204030204" pitchFamily="34" charset="0"/>
                <a:ea typeface="Calibri" panose="020F0502020204030204" pitchFamily="34" charset="0"/>
                <a:cs typeface="Mangal" panose="02040503050203030202" pitchFamily="18" charset="0"/>
              </a:rPr>
              <a:t>: </a:t>
            </a:r>
            <a:r>
              <a:rPr lang="en-IN" b="1" dirty="0">
                <a:latin typeface="Times New Roman" panose="02020603050405020304" pitchFamily="18" charset="0"/>
                <a:ea typeface="Calibri" panose="020F0502020204030204" pitchFamily="34" charset="0"/>
                <a:cs typeface="Mangal" panose="02040503050203030202" pitchFamily="18" charset="0"/>
              </a:rPr>
              <a:t>UV–Vis spectrophotometer (</a:t>
            </a:r>
            <a:r>
              <a:rPr lang="en-IN" b="1" dirty="0" err="1">
                <a:latin typeface="Times New Roman" panose="02020603050405020304" pitchFamily="18" charset="0"/>
                <a:ea typeface="Calibri" panose="020F0502020204030204" pitchFamily="34" charset="0"/>
                <a:cs typeface="Mangal" panose="02040503050203030202" pitchFamily="18" charset="0"/>
              </a:rPr>
              <a:t>Schimadzu</a:t>
            </a:r>
            <a:r>
              <a:rPr lang="en-IN" b="1" dirty="0">
                <a:latin typeface="Times New Roman" panose="02020603050405020304" pitchFamily="18" charset="0"/>
                <a:ea typeface="Calibri" panose="020F0502020204030204" pitchFamily="34" charset="0"/>
                <a:cs typeface="Mangal" panose="02040503050203030202" pitchFamily="18" charset="0"/>
              </a:rPr>
              <a:t>, Japan) </a:t>
            </a:r>
            <a:r>
              <a:rPr lang="en-IN" dirty="0">
                <a:latin typeface="Times New Roman" panose="02020603050405020304" pitchFamily="18" charset="0"/>
                <a:ea typeface="Calibri" panose="020F0502020204030204" pitchFamily="34" charset="0"/>
                <a:cs typeface="Mangal" panose="02040503050203030202" pitchFamily="18" charset="0"/>
              </a:rPr>
              <a:t>have a wavelength range from 190 nm to 1100 nm, allowing for the detection of both the phenolic and flavonoid compounds, which typically absorb in the UV-visible range (200-600 nm).</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b="1" dirty="0">
                <a:solidFill>
                  <a:srgbClr val="1C1C1A"/>
                </a:solidFill>
                <a:latin typeface="Times New Roman" panose="02020603050405020304" pitchFamily="18" charset="0"/>
                <a:ea typeface="Calibri" panose="020F0502020204030204" pitchFamily="34" charset="0"/>
                <a:cs typeface="Mangal" panose="02040503050203030202" pitchFamily="18" charset="0"/>
              </a:rPr>
              <a:t>2.4 Extraction</a:t>
            </a:r>
            <a:r>
              <a:rPr lang="en-US" sz="1600" b="1" dirty="0">
                <a:solidFill>
                  <a:srgbClr val="1C1C1A"/>
                </a:solidFill>
                <a:latin typeface="Calibri" panose="020F0502020204030204" pitchFamily="34" charset="0"/>
                <a:ea typeface="Calibri" panose="020F0502020204030204" pitchFamily="34" charset="0"/>
                <a:cs typeface="Mangal" panose="02040503050203030202" pitchFamily="18" charset="0"/>
              </a:rPr>
              <a:t>: </a:t>
            </a:r>
            <a:r>
              <a:rPr lang="en-IN" dirty="0">
                <a:latin typeface="Times New Roman" panose="02020603050405020304" pitchFamily="18" charset="0"/>
                <a:ea typeface="Calibri" panose="020F0502020204030204" pitchFamily="34" charset="0"/>
                <a:cs typeface="Mangal" panose="02040503050203030202" pitchFamily="18" charset="0"/>
              </a:rPr>
              <a:t>Soxhlet extraction using 200 g of </a:t>
            </a:r>
            <a:r>
              <a:rPr lang="en-IN" i="1" dirty="0">
                <a:latin typeface="Times New Roman" panose="02020603050405020304" pitchFamily="18" charset="0"/>
                <a:ea typeface="Calibri" panose="020F0502020204030204" pitchFamily="34" charset="0"/>
                <a:cs typeface="Mangal" panose="02040503050203030202" pitchFamily="18" charset="0"/>
              </a:rPr>
              <a:t>Ipomoea obscura</a:t>
            </a:r>
            <a:r>
              <a:rPr lang="en-IN" dirty="0">
                <a:latin typeface="Times New Roman" panose="02020603050405020304" pitchFamily="18" charset="0"/>
                <a:ea typeface="Calibri" panose="020F0502020204030204" pitchFamily="34" charset="0"/>
                <a:cs typeface="Mangal" panose="02040503050203030202" pitchFamily="18" charset="0"/>
              </a:rPr>
              <a:t> leaf powder was done with 95% ethanol as the solvent for 24 hours. The solvent was subsequently removed and evaporated to dryness at 42°C under reduced pressure using a rotary evaporator. The extraction process yielded an extract with a 22% (w/w) yield.</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15468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AAE1464-CC74-4560-919E-E64D5FA86DCB}"/>
              </a:ext>
            </a:extLst>
          </p:cNvPr>
          <p:cNvSpPr/>
          <p:nvPr/>
        </p:nvSpPr>
        <p:spPr>
          <a:xfrm>
            <a:off x="475593" y="338725"/>
            <a:ext cx="11240814" cy="1812484"/>
          </a:xfrm>
          <a:prstGeom prst="rect">
            <a:avLst/>
          </a:prstGeom>
        </p:spPr>
        <p:txBody>
          <a:bodyPr wrap="square">
            <a:spAutoFit/>
          </a:bodyPr>
          <a:lstStyle/>
          <a:p>
            <a:pPr algn="just">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2.5. Procedure for phytochemicals screening</a:t>
            </a:r>
            <a:endParaRPr lang="en-US" sz="1600" dirty="0">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The initial phytochemical screening of the extracted plant samples was carried out using various </a:t>
            </a:r>
            <a:r>
              <a:rPr lang="en-IN" dirty="0" err="1">
                <a:latin typeface="Times New Roman" panose="02020603050405020304" pitchFamily="18" charset="0"/>
                <a:ea typeface="Calibri" panose="020F0502020204030204" pitchFamily="34" charset="0"/>
                <a:cs typeface="Mangal" panose="02040503050203030202" pitchFamily="18" charset="0"/>
              </a:rPr>
              <a:t>chromophoric</a:t>
            </a:r>
            <a:r>
              <a:rPr lang="en-IN" dirty="0">
                <a:latin typeface="Times New Roman" panose="02020603050405020304" pitchFamily="18" charset="0"/>
                <a:ea typeface="Calibri" panose="020F0502020204030204" pitchFamily="34" charset="0"/>
                <a:cs typeface="Mangal" panose="02040503050203030202" pitchFamily="18" charset="0"/>
              </a:rPr>
              <a:t> reagents. The crude extract was treated with the chemical reagents in test tubes, to identify the chemical constituents present.</a:t>
            </a:r>
            <a:r>
              <a:rPr lang="en-IN" baseline="30000" dirty="0">
                <a:latin typeface="Times New Roman" panose="02020603050405020304" pitchFamily="18" charset="0"/>
                <a:ea typeface="Calibri" panose="020F0502020204030204" pitchFamily="34" charset="0"/>
                <a:cs typeface="Mangal" panose="02040503050203030202" pitchFamily="18" charset="0"/>
              </a:rPr>
              <a:t>5</a:t>
            </a:r>
            <a:r>
              <a:rPr lang="en-IN" dirty="0">
                <a:latin typeface="Times New Roman" panose="02020603050405020304" pitchFamily="18" charset="0"/>
                <a:ea typeface="Calibri" panose="020F0502020204030204" pitchFamily="34" charset="0"/>
                <a:cs typeface="Mangal" panose="02040503050203030202" pitchFamily="18" charset="0"/>
              </a:rPr>
              <a:t> The detailed procedure for the qualitative analysis of phytochemicals in the plant samples is presented in Table 1.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3" name="Table 2">
            <a:extLst>
              <a:ext uri="{FF2B5EF4-FFF2-40B4-BE49-F238E27FC236}">
                <a16:creationId xmlns:a16="http://schemas.microsoft.com/office/drawing/2014/main" id="{2715FBC6-9C84-426C-AE61-B94C56DA5061}"/>
              </a:ext>
            </a:extLst>
          </p:cNvPr>
          <p:cNvGraphicFramePr>
            <a:graphicFrameLocks noGrp="1"/>
          </p:cNvGraphicFramePr>
          <p:nvPr>
            <p:extLst>
              <p:ext uri="{D42A27DB-BD31-4B8C-83A1-F6EECF244321}">
                <p14:modId xmlns:p14="http://schemas.microsoft.com/office/powerpoint/2010/main" val="4041638425"/>
              </p:ext>
            </p:extLst>
          </p:nvPr>
        </p:nvGraphicFramePr>
        <p:xfrm>
          <a:off x="1672458" y="2726321"/>
          <a:ext cx="8655269" cy="3931930"/>
        </p:xfrm>
        <a:graphic>
          <a:graphicData uri="http://schemas.openxmlformats.org/drawingml/2006/table">
            <a:tbl>
              <a:tblPr firstRow="1" firstCol="1" bandRow="1">
                <a:tableStyleId>{FABFCF23-3B69-468F-B69F-88F6DE6A72F2}</a:tableStyleId>
              </a:tblPr>
              <a:tblGrid>
                <a:gridCol w="773552">
                  <a:extLst>
                    <a:ext uri="{9D8B030D-6E8A-4147-A177-3AD203B41FA5}">
                      <a16:colId xmlns:a16="http://schemas.microsoft.com/office/drawing/2014/main" val="1719035735"/>
                    </a:ext>
                  </a:extLst>
                </a:gridCol>
                <a:gridCol w="1546013">
                  <a:extLst>
                    <a:ext uri="{9D8B030D-6E8A-4147-A177-3AD203B41FA5}">
                      <a16:colId xmlns:a16="http://schemas.microsoft.com/office/drawing/2014/main" val="1432282052"/>
                    </a:ext>
                  </a:extLst>
                </a:gridCol>
                <a:gridCol w="2778894">
                  <a:extLst>
                    <a:ext uri="{9D8B030D-6E8A-4147-A177-3AD203B41FA5}">
                      <a16:colId xmlns:a16="http://schemas.microsoft.com/office/drawing/2014/main" val="2707559800"/>
                    </a:ext>
                  </a:extLst>
                </a:gridCol>
                <a:gridCol w="3556810">
                  <a:extLst>
                    <a:ext uri="{9D8B030D-6E8A-4147-A177-3AD203B41FA5}">
                      <a16:colId xmlns:a16="http://schemas.microsoft.com/office/drawing/2014/main" val="2864232080"/>
                    </a:ext>
                  </a:extLst>
                </a:gridCol>
              </a:tblGrid>
              <a:tr h="632698">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S. No.</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Name of phytochemical</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Method of detection</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Observation</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2229223861"/>
                  </a:ext>
                </a:extLst>
              </a:tr>
              <a:tr h="564827">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Alkaloid</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Dragendorf's Test</a:t>
                      </a:r>
                      <a:endParaRPr lang="en-US" sz="1400" dirty="0">
                        <a:effectLst/>
                        <a:latin typeface="Times New Roman" panose="02020603050405020304" pitchFamily="18" charset="0"/>
                        <a:cs typeface="Times New Roman" panose="02020603050405020304" pitchFamily="18" charset="0"/>
                      </a:endParaRPr>
                    </a:p>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Mayer's Test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orange-red colour</a:t>
                      </a:r>
                      <a:endParaRPr lang="en-US" sz="1400" dirty="0">
                        <a:effectLst/>
                        <a:latin typeface="Times New Roman" panose="02020603050405020304" pitchFamily="18" charset="0"/>
                        <a:cs typeface="Times New Roman" panose="02020603050405020304" pitchFamily="18" charset="0"/>
                      </a:endParaRPr>
                    </a:p>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creamy-white precipitation</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4159056609"/>
                  </a:ext>
                </a:extLst>
              </a:tr>
              <a:tr h="564827">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2.</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Flavonoids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Shinoda Test</a:t>
                      </a:r>
                      <a:endParaRPr lang="en-US" sz="1400" dirty="0">
                        <a:effectLst/>
                        <a:latin typeface="Times New Roman" panose="02020603050405020304" pitchFamily="18" charset="0"/>
                        <a:cs typeface="Times New Roman" panose="02020603050405020304" pitchFamily="18" charset="0"/>
                      </a:endParaRPr>
                    </a:p>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Ethyl Acetate Test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yellow coloured precipitate</a:t>
                      </a:r>
                      <a:endParaRPr lang="en-US" sz="1400" dirty="0">
                        <a:effectLst/>
                        <a:latin typeface="Times New Roman" panose="02020603050405020304" pitchFamily="18" charset="0"/>
                        <a:cs typeface="Times New Roman" panose="02020603050405020304" pitchFamily="18" charset="0"/>
                      </a:endParaRPr>
                    </a:p>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yellow colour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3053665203"/>
                  </a:ext>
                </a:extLst>
              </a:tr>
              <a:tr h="264444">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3.</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Phenols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Ferric Chloride Test</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greenish-black </a:t>
                      </a:r>
                      <a:r>
                        <a:rPr lang="en-IN" sz="1400" dirty="0" err="1">
                          <a:effectLst/>
                          <a:latin typeface="Times New Roman" panose="02020603050405020304" pitchFamily="18" charset="0"/>
                          <a:cs typeface="Times New Roman" panose="02020603050405020304" pitchFamily="18" charset="0"/>
                        </a:rPr>
                        <a:t>color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3104389665"/>
                  </a:ext>
                </a:extLst>
              </a:tr>
              <a:tr h="414021">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4.</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Terpenoids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Liebermann-Burchard's Test</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violet coloured ring at the junction</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2861661202"/>
                  </a:ext>
                </a:extLst>
              </a:tr>
              <a:tr h="264444">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5.</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Steroids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Salkowski Test</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green fluorescence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3992980360"/>
                  </a:ext>
                </a:extLst>
              </a:tr>
              <a:tr h="264444">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6.</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Glycosides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Baljet Test</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yellow to orange colour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3570859388"/>
                  </a:ext>
                </a:extLst>
              </a:tr>
              <a:tr h="264444">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7.</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Saponins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Foam Test</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persistent frothing</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3325503262"/>
                  </a:ext>
                </a:extLst>
              </a:tr>
              <a:tr h="554631">
                <a:tc>
                  <a:txBody>
                    <a:bodyPr/>
                    <a:lstStyle/>
                    <a:p>
                      <a:pPr marL="0" marR="0" lvl="0" indent="0" algn="ctr">
                        <a:lnSpc>
                          <a:spcPct val="150000"/>
                        </a:lnSpc>
                        <a:spcBef>
                          <a:spcPts val="0"/>
                        </a:spcBef>
                        <a:spcAft>
                          <a:spcPts val="0"/>
                        </a:spcAft>
                        <a:buFont typeface="+mj-lt"/>
                        <a:buNone/>
                      </a:pPr>
                      <a:r>
                        <a:rPr lang="en-IN" sz="1400" dirty="0">
                          <a:effectLst/>
                          <a:latin typeface="Times New Roman" panose="02020603050405020304" pitchFamily="18" charset="0"/>
                          <a:cs typeface="Times New Roman" panose="02020603050405020304" pitchFamily="18" charset="0"/>
                        </a:rPr>
                        <a:t> 8.</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Carbohydrates</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a:effectLst/>
                          <a:latin typeface="Times New Roman" panose="02020603050405020304" pitchFamily="18" charset="0"/>
                          <a:cs typeface="Times New Roman" panose="02020603050405020304" pitchFamily="18" charset="0"/>
                        </a:rPr>
                        <a:t>Molisch's Test</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tc>
                  <a:txBody>
                    <a:bodyPr/>
                    <a:lstStyle/>
                    <a:p>
                      <a:pPr marL="0" marR="0" algn="ctr">
                        <a:lnSpc>
                          <a:spcPct val="150000"/>
                        </a:lnSpc>
                        <a:spcBef>
                          <a:spcPts val="0"/>
                        </a:spcBef>
                        <a:spcAft>
                          <a:spcPts val="0"/>
                        </a:spcAft>
                      </a:pPr>
                      <a:r>
                        <a:rPr lang="en-IN" sz="1400" dirty="0">
                          <a:effectLst/>
                          <a:latin typeface="Times New Roman" panose="02020603050405020304" pitchFamily="18" charset="0"/>
                          <a:cs typeface="Times New Roman" panose="02020603050405020304" pitchFamily="18" charset="0"/>
                        </a:rPr>
                        <a:t>Violet ring at the junction of two liquids</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9318" marR="59318" marT="0" marB="0"/>
                </a:tc>
                <a:extLst>
                  <a:ext uri="{0D108BD9-81ED-4DB2-BD59-A6C34878D82A}">
                    <a16:rowId xmlns:a16="http://schemas.microsoft.com/office/drawing/2014/main" val="2339915170"/>
                  </a:ext>
                </a:extLst>
              </a:tr>
            </a:tbl>
          </a:graphicData>
        </a:graphic>
      </p:graphicFrame>
      <p:sp>
        <p:nvSpPr>
          <p:cNvPr id="4" name="Rectangle 3">
            <a:extLst>
              <a:ext uri="{FF2B5EF4-FFF2-40B4-BE49-F238E27FC236}">
                <a16:creationId xmlns:a16="http://schemas.microsoft.com/office/drawing/2014/main" id="{106DD9E5-8190-4B7D-AC7E-0E33CE8B501E}"/>
              </a:ext>
            </a:extLst>
          </p:cNvPr>
          <p:cNvSpPr/>
          <p:nvPr/>
        </p:nvSpPr>
        <p:spPr>
          <a:xfrm>
            <a:off x="475593" y="2254099"/>
            <a:ext cx="11049000" cy="369332"/>
          </a:xfrm>
          <a:prstGeom prst="rect">
            <a:avLst/>
          </a:prstGeom>
        </p:spPr>
        <p:txBody>
          <a:bodyPr wrap="square">
            <a:spAutoFit/>
          </a:bodyPr>
          <a:lstStyle/>
          <a:p>
            <a:pPr algn="ctr"/>
            <a:r>
              <a:rPr lang="en-IN" b="1" dirty="0">
                <a:latin typeface="Times New Roman" panose="02020603050405020304" pitchFamily="18" charset="0"/>
                <a:ea typeface="Calibri" panose="020F0502020204030204" pitchFamily="34" charset="0"/>
              </a:rPr>
              <a:t>Table 1: Method for preliminary phytochemical screening using different chemical reagents</a:t>
            </a:r>
            <a:endParaRPr lang="en-US" dirty="0"/>
          </a:p>
        </p:txBody>
      </p:sp>
    </p:spTree>
    <p:extLst>
      <p:ext uri="{BB962C8B-B14F-4D97-AF65-F5344CB8AC3E}">
        <p14:creationId xmlns:p14="http://schemas.microsoft.com/office/powerpoint/2010/main" val="15665471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1A1477D-1C90-427D-B940-6DE448F7DD86}"/>
              </a:ext>
            </a:extLst>
          </p:cNvPr>
          <p:cNvSpPr/>
          <p:nvPr/>
        </p:nvSpPr>
        <p:spPr>
          <a:xfrm>
            <a:off x="357351" y="240178"/>
            <a:ext cx="11477298" cy="6377643"/>
          </a:xfrm>
          <a:prstGeom prst="rect">
            <a:avLst/>
          </a:prstGeom>
        </p:spPr>
        <p:txBody>
          <a:bodyPr wrap="square">
            <a:spAutoFit/>
          </a:bodyPr>
          <a:lstStyle/>
          <a:p>
            <a:pPr algn="just">
              <a:lnSpc>
                <a:spcPct val="150000"/>
              </a:lnSpc>
              <a:spcAft>
                <a:spcPts val="800"/>
              </a:spcAft>
            </a:pPr>
            <a:r>
              <a:rPr lang="en-IN" b="1" dirty="0">
                <a:latin typeface="Times New Roman" panose="02020603050405020304" pitchFamily="18" charset="0"/>
                <a:ea typeface="Calibri" panose="020F0502020204030204" pitchFamily="34" charset="0"/>
                <a:cs typeface="Times New Roman" panose="02020603050405020304" pitchFamily="18" charset="0"/>
              </a:rPr>
              <a:t>2.6. Estimation of total phenolic contents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dirty="0">
                <a:latin typeface="Times New Roman" panose="02020603050405020304" pitchFamily="18" charset="0"/>
                <a:ea typeface="Calibri" panose="020F0502020204030204" pitchFamily="34" charset="0"/>
                <a:cs typeface="Times New Roman" panose="02020603050405020304" pitchFamily="18" charset="0"/>
              </a:rPr>
              <a:t>The </a:t>
            </a:r>
            <a:r>
              <a:rPr lang="en-IN" dirty="0" err="1">
                <a:latin typeface="Times New Roman" panose="02020603050405020304" pitchFamily="18" charset="0"/>
                <a:ea typeface="Calibri" panose="020F0502020204030204" pitchFamily="34" charset="0"/>
                <a:cs typeface="Times New Roman" panose="02020603050405020304" pitchFamily="18" charset="0"/>
              </a:rPr>
              <a:t>Folin-Ciocalteu</a:t>
            </a:r>
            <a:r>
              <a:rPr lang="en-IN" dirty="0">
                <a:latin typeface="Times New Roman" panose="02020603050405020304" pitchFamily="18" charset="0"/>
                <a:ea typeface="Calibri" panose="020F0502020204030204" pitchFamily="34" charset="0"/>
                <a:cs typeface="Times New Roman" panose="02020603050405020304" pitchFamily="18" charset="0"/>
              </a:rPr>
              <a:t> (F.C.) method is used to quantify total phenols, also known as the GAE method. This method involves reacting the sample with a reagent that produces a blue colour, the intensity of which is proportional to the phenolic content. </a:t>
            </a:r>
          </a:p>
          <a:p>
            <a:pPr algn="just">
              <a:lnSpc>
                <a:spcPct val="150000"/>
              </a:lnSpc>
            </a:pPr>
            <a:r>
              <a:rPr lang="en-IN" b="1" dirty="0">
                <a:latin typeface="Times New Roman" panose="02020603050405020304" pitchFamily="18" charset="0"/>
                <a:cs typeface="Times New Roman" panose="02020603050405020304" pitchFamily="18" charset="0"/>
              </a:rPr>
              <a:t>2.7. Estimation of total flavonoid contents</a:t>
            </a:r>
            <a:endParaRPr lang="en-US" dirty="0">
              <a:latin typeface="Times New Roman" panose="02020603050405020304" pitchFamily="18" charset="0"/>
              <a:cs typeface="Times New Roman" panose="02020603050405020304" pitchFamily="18" charset="0"/>
            </a:endParaRPr>
          </a:p>
          <a:p>
            <a:pPr algn="just">
              <a:lnSpc>
                <a:spcPct val="150000"/>
              </a:lnSpc>
            </a:pPr>
            <a:r>
              <a:rPr lang="en-IN" dirty="0">
                <a:latin typeface="Times New Roman" panose="02020603050405020304" pitchFamily="18" charset="0"/>
                <a:cs typeface="Times New Roman" panose="02020603050405020304" pitchFamily="18" charset="0"/>
              </a:rPr>
              <a:t>The total flavonoid content was determined according to the aluminum chloride-colorimetric method. The AlCl</a:t>
            </a:r>
            <a:r>
              <a:rPr lang="en-IN" baseline="-25000" dirty="0">
                <a:latin typeface="Times New Roman" panose="02020603050405020304" pitchFamily="18" charset="0"/>
                <a:cs typeface="Times New Roman" panose="02020603050405020304" pitchFamily="18" charset="0"/>
              </a:rPr>
              <a:t>3</a:t>
            </a:r>
            <a:r>
              <a:rPr lang="en-IN" dirty="0">
                <a:latin typeface="Times New Roman" panose="02020603050405020304" pitchFamily="18" charset="0"/>
                <a:cs typeface="Times New Roman" panose="02020603050405020304" pitchFamily="18" charset="0"/>
              </a:rPr>
              <a:t> colorimetric assay functions on the principle that aluminum chloride forms stable complexes with flavonoids. This reaction occurs through the interaction between the aluminum chloride and the carbonyl group at the fourth carbon position, as well as the hydroxyl groups at either the third or fifth carbon positions of flavones and flavonols. </a:t>
            </a:r>
          </a:p>
          <a:p>
            <a:pPr algn="just">
              <a:lnSpc>
                <a:spcPct val="150000"/>
              </a:lnSpc>
            </a:pPr>
            <a:r>
              <a:rPr lang="en-IN" b="1" dirty="0">
                <a:latin typeface="Times New Roman" panose="02020603050405020304" pitchFamily="18" charset="0"/>
                <a:cs typeface="Times New Roman" panose="02020603050405020304" pitchFamily="18" charset="0"/>
              </a:rPr>
              <a:t>2.8. LC MS analysis</a:t>
            </a:r>
            <a:endParaRPr lang="en-US" dirty="0">
              <a:latin typeface="Times New Roman" panose="02020603050405020304" pitchFamily="18" charset="0"/>
              <a:cs typeface="Times New Roman" panose="02020603050405020304" pitchFamily="18" charset="0"/>
            </a:endParaRPr>
          </a:p>
          <a:p>
            <a:pPr algn="just">
              <a:lnSpc>
                <a:spcPct val="150000"/>
              </a:lnSpc>
            </a:pPr>
            <a:r>
              <a:rPr lang="en-IN" dirty="0">
                <a:latin typeface="Times New Roman" panose="02020603050405020304" pitchFamily="18" charset="0"/>
                <a:cs typeface="Times New Roman" panose="02020603050405020304" pitchFamily="18" charset="0"/>
              </a:rPr>
              <a:t>LC-MS is a sophisticated technique commonly used for screening bioactive secondary metabolites. It is a simple, fast, and widely accepted method for identifying bioactive molecules from crude plant extracts, requiring only a small amount of the sample. In this investigation, LC-MS was employed to detect and identify the bioactive compounds in the leave extracts of </a:t>
            </a:r>
            <a:r>
              <a:rPr lang="en-IN" i="1" dirty="0">
                <a:latin typeface="Times New Roman" panose="02020603050405020304" pitchFamily="18" charset="0"/>
                <a:cs typeface="Times New Roman" panose="02020603050405020304" pitchFamily="18" charset="0"/>
              </a:rPr>
              <a:t>Ipomoea obscura</a:t>
            </a:r>
            <a:r>
              <a:rPr lang="en-IN" dirty="0">
                <a:latin typeface="Times New Roman" panose="02020603050405020304" pitchFamily="18" charset="0"/>
                <a:cs typeface="Times New Roman" panose="02020603050405020304" pitchFamily="18" charset="0"/>
              </a:rPr>
              <a:t>. This technique allows for efficient and precise analysis, contributing significantly to the understanding and exploration of plant-based bioactive compounds</a:t>
            </a:r>
            <a:r>
              <a:rPr lang="en-IN" b="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017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28241D-5E4A-4605-8AC2-C9B6F520F347}"/>
              </a:ext>
            </a:extLst>
          </p:cNvPr>
          <p:cNvSpPr/>
          <p:nvPr/>
        </p:nvSpPr>
        <p:spPr>
          <a:xfrm>
            <a:off x="617482" y="110359"/>
            <a:ext cx="10957035" cy="916982"/>
          </a:xfrm>
          <a:prstGeom prst="rect">
            <a:avLst/>
          </a:prstGeom>
        </p:spPr>
        <p:txBody>
          <a:bodyPr wrap="square">
            <a:spAutoFit/>
          </a:bodyPr>
          <a:lstStyle/>
          <a:p>
            <a:pPr algn="ctr">
              <a:lnSpc>
                <a:spcPct val="150000"/>
              </a:lnSpc>
              <a:spcAft>
                <a:spcPts val="800"/>
              </a:spcAft>
            </a:pPr>
            <a:r>
              <a:rPr lang="en-IN" sz="4000" b="1" dirty="0">
                <a:latin typeface="Times New Roman" panose="02020603050405020304" pitchFamily="18" charset="0"/>
                <a:ea typeface="Calibri" panose="020F0502020204030204" pitchFamily="34" charset="0"/>
                <a:cs typeface="Mangal" panose="02040503050203030202" pitchFamily="18" charset="0"/>
              </a:rPr>
              <a:t>RESULTS AND DISCUSSION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FAE25848-E802-4CB2-B893-CFE5B3E89134}"/>
              </a:ext>
            </a:extLst>
          </p:cNvPr>
          <p:cNvSpPr/>
          <p:nvPr/>
        </p:nvSpPr>
        <p:spPr>
          <a:xfrm>
            <a:off x="617482" y="974615"/>
            <a:ext cx="10957035" cy="1704569"/>
          </a:xfrm>
          <a:prstGeom prst="rect">
            <a:avLst/>
          </a:prstGeom>
        </p:spPr>
        <p:txBody>
          <a:bodyPr wrap="square">
            <a:spAutoFit/>
          </a:bodyPr>
          <a:lstStyle/>
          <a:p>
            <a:pPr>
              <a:lnSpc>
                <a:spcPct val="150000"/>
              </a:lnSpc>
            </a:pPr>
            <a:r>
              <a:rPr lang="en-IN" b="1" dirty="0">
                <a:latin typeface="Times New Roman" panose="02020603050405020304" pitchFamily="18" charset="0"/>
                <a:ea typeface="Calibri" panose="020F0502020204030204" pitchFamily="34" charset="0"/>
                <a:cs typeface="Times New Roman" panose="02020603050405020304" pitchFamily="18" charset="0"/>
              </a:rPr>
              <a:t>3.1.Screening of phytochemicals using reagents</a:t>
            </a:r>
          </a:p>
          <a:p>
            <a:pPr>
              <a:lnSpc>
                <a:spcPct val="150000"/>
              </a:lnSpc>
            </a:pPr>
            <a:r>
              <a:rPr lang="en-US" dirty="0">
                <a:latin typeface="Times New Roman" panose="02020603050405020304" pitchFamily="18" charset="0"/>
                <a:cs typeface="Times New Roman" panose="02020603050405020304" pitchFamily="18" charset="0"/>
              </a:rPr>
              <a:t>Preliminary phytochemical examination of the alcohol and aqueous extracts of Ipomoea obscura leaves revealed the presence of alkaloids, flavonoids, phenolic acids, terpenoids, tannins, saponins, carbohydrates, proteins and quinones. The results are summarized in Table 2. </a:t>
            </a:r>
          </a:p>
        </p:txBody>
      </p:sp>
      <p:pic>
        <p:nvPicPr>
          <p:cNvPr id="4" name="Picture 3">
            <a:extLst>
              <a:ext uri="{FF2B5EF4-FFF2-40B4-BE49-F238E27FC236}">
                <a16:creationId xmlns:a16="http://schemas.microsoft.com/office/drawing/2014/main" id="{9A2D346E-FE3D-4BC7-AA2A-ACE856B5EBA0}"/>
              </a:ext>
            </a:extLst>
          </p:cNvPr>
          <p:cNvPicPr/>
          <p:nvPr/>
        </p:nvPicPr>
        <p:blipFill>
          <a:blip r:embed="rId2"/>
          <a:stretch>
            <a:fillRect/>
          </a:stretch>
        </p:blipFill>
        <p:spPr>
          <a:xfrm>
            <a:off x="3686019" y="3580149"/>
            <a:ext cx="4819955" cy="3151726"/>
          </a:xfrm>
          <a:prstGeom prst="rect">
            <a:avLst/>
          </a:prstGeom>
        </p:spPr>
      </p:pic>
      <p:sp>
        <p:nvSpPr>
          <p:cNvPr id="5" name="Rectangle 4">
            <a:extLst>
              <a:ext uri="{FF2B5EF4-FFF2-40B4-BE49-F238E27FC236}">
                <a16:creationId xmlns:a16="http://schemas.microsoft.com/office/drawing/2014/main" id="{CA52B8BC-3737-45E3-B659-6C216904EEE0}"/>
              </a:ext>
            </a:extLst>
          </p:cNvPr>
          <p:cNvSpPr/>
          <p:nvPr/>
        </p:nvSpPr>
        <p:spPr>
          <a:xfrm>
            <a:off x="1162701" y="2580682"/>
            <a:ext cx="9866589" cy="878895"/>
          </a:xfrm>
          <a:prstGeom prst="rect">
            <a:avLst/>
          </a:prstGeom>
        </p:spPr>
        <p:txBody>
          <a:bodyPr wrap="square">
            <a:spAutoFit/>
          </a:bodyPr>
          <a:lstStyle/>
          <a:p>
            <a:pPr algn="ctr">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Table 2: Preliminary phytochemical screening of all extracts (+ indicates presence and - indicates absence of phytoconstituents)</a:t>
            </a:r>
            <a:endParaRPr lang="en-US" sz="1600" b="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34996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445837-C468-446E-A22C-1CD2ACA27B61}"/>
              </a:ext>
            </a:extLst>
          </p:cNvPr>
          <p:cNvSpPr/>
          <p:nvPr/>
        </p:nvSpPr>
        <p:spPr>
          <a:xfrm>
            <a:off x="451944" y="260226"/>
            <a:ext cx="11288111" cy="1704569"/>
          </a:xfrm>
          <a:prstGeom prst="rect">
            <a:avLst/>
          </a:prstGeom>
        </p:spPr>
        <p:txBody>
          <a:bodyPr wrap="square">
            <a:spAutoFit/>
          </a:bodyPr>
          <a:lstStyle/>
          <a:p>
            <a:pPr algn="just">
              <a:lnSpc>
                <a:spcPct val="150000"/>
              </a:lnSpc>
            </a:pPr>
            <a:r>
              <a:rPr lang="en-US" b="1" dirty="0">
                <a:latin typeface="Times New Roman" panose="02020603050405020304" pitchFamily="18" charset="0"/>
                <a:cs typeface="Times New Roman" panose="02020603050405020304" pitchFamily="18" charset="0"/>
              </a:rPr>
              <a:t>3.2. LC MS</a:t>
            </a:r>
          </a:p>
          <a:p>
            <a:pPr algn="just">
              <a:lnSpc>
                <a:spcPct val="150000"/>
              </a:lnSpc>
            </a:pPr>
            <a:r>
              <a:rPr lang="en-US" dirty="0">
                <a:latin typeface="Times New Roman" panose="02020603050405020304" pitchFamily="18" charset="0"/>
                <a:cs typeface="Times New Roman" panose="02020603050405020304" pitchFamily="18" charset="0"/>
              </a:rPr>
              <a:t>The preliminary identification of compounds in the ethanolic and aqueous extracts was conducted through LC-MS analysis. Compounds were detected and identified based on their fragmentation patterns and by analysing their peak areas and retention times. Nine compounds were identified in the ethanolic extract of Ipomoea obscura leaves. </a:t>
            </a:r>
          </a:p>
        </p:txBody>
      </p:sp>
      <p:pic>
        <p:nvPicPr>
          <p:cNvPr id="4" name="Picture 3">
            <a:extLst>
              <a:ext uri="{FF2B5EF4-FFF2-40B4-BE49-F238E27FC236}">
                <a16:creationId xmlns:a16="http://schemas.microsoft.com/office/drawing/2014/main" id="{9DCED8F0-BB87-4EBA-8ACD-1E904BECE52E}"/>
              </a:ext>
            </a:extLst>
          </p:cNvPr>
          <p:cNvPicPr/>
          <p:nvPr/>
        </p:nvPicPr>
        <p:blipFill>
          <a:blip r:embed="rId2"/>
          <a:stretch>
            <a:fillRect/>
          </a:stretch>
        </p:blipFill>
        <p:spPr>
          <a:xfrm>
            <a:off x="2455325" y="2961837"/>
            <a:ext cx="6688674" cy="3478282"/>
          </a:xfrm>
          <a:prstGeom prst="rect">
            <a:avLst/>
          </a:prstGeom>
        </p:spPr>
      </p:pic>
      <p:sp>
        <p:nvSpPr>
          <p:cNvPr id="5" name="Rectangle 4">
            <a:extLst>
              <a:ext uri="{FF2B5EF4-FFF2-40B4-BE49-F238E27FC236}">
                <a16:creationId xmlns:a16="http://schemas.microsoft.com/office/drawing/2014/main" id="{E5B93CEF-7480-439D-8BE6-DB7918F769EA}"/>
              </a:ext>
            </a:extLst>
          </p:cNvPr>
          <p:cNvSpPr/>
          <p:nvPr/>
        </p:nvSpPr>
        <p:spPr>
          <a:xfrm>
            <a:off x="2297671" y="1964795"/>
            <a:ext cx="6846328" cy="878895"/>
          </a:xfrm>
          <a:prstGeom prst="rect">
            <a:avLst/>
          </a:prstGeom>
        </p:spPr>
        <p:txBody>
          <a:bodyPr wrap="square">
            <a:spAutoFit/>
          </a:bodyPr>
          <a:lstStyle/>
          <a:p>
            <a:pPr algn="ctr">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Table 3: Compounds identified from the ethanolic extract of </a:t>
            </a:r>
            <a:r>
              <a:rPr lang="en-IN" b="1" i="1" dirty="0">
                <a:latin typeface="Times New Roman" panose="02020603050405020304" pitchFamily="18" charset="0"/>
                <a:ea typeface="Calibri" panose="020F0502020204030204" pitchFamily="34" charset="0"/>
                <a:cs typeface="Mangal" panose="02040503050203030202" pitchFamily="18" charset="0"/>
              </a:rPr>
              <a:t>Ipomoea obscura</a:t>
            </a:r>
            <a:r>
              <a:rPr lang="en-IN" b="1" dirty="0">
                <a:latin typeface="Times New Roman" panose="02020603050405020304" pitchFamily="18" charset="0"/>
                <a:ea typeface="Calibri" panose="020F0502020204030204" pitchFamily="34" charset="0"/>
                <a:cs typeface="Mangal" panose="02040503050203030202" pitchFamily="18" charset="0"/>
              </a:rPr>
              <a:t> leaves by LC-MS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932983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BA4DE7D-9357-45AC-87D3-07BF70FD8D9B}"/>
              </a:ext>
            </a:extLst>
          </p:cNvPr>
          <p:cNvSpPr/>
          <p:nvPr/>
        </p:nvSpPr>
        <p:spPr>
          <a:xfrm>
            <a:off x="507124" y="1505340"/>
            <a:ext cx="11177752" cy="707886"/>
          </a:xfrm>
          <a:prstGeom prst="rect">
            <a:avLst/>
          </a:prstGeom>
        </p:spPr>
        <p:txBody>
          <a:bodyPr wrap="square">
            <a:spAutoFit/>
          </a:bodyPr>
          <a:lstStyle/>
          <a:p>
            <a:pPr algn="ctr"/>
            <a:r>
              <a:rPr lang="en-IN" sz="4000" b="1" dirty="0">
                <a:latin typeface="Times New Roman" panose="02020603050405020304" pitchFamily="18" charset="0"/>
                <a:ea typeface="Calibri" panose="020F0502020204030204" pitchFamily="34" charset="0"/>
              </a:rPr>
              <a:t>CONCLUSIONS</a:t>
            </a:r>
            <a:endParaRPr lang="en-US" sz="4000" dirty="0"/>
          </a:p>
        </p:txBody>
      </p:sp>
      <p:sp>
        <p:nvSpPr>
          <p:cNvPr id="3" name="Rectangle 2">
            <a:extLst>
              <a:ext uri="{FF2B5EF4-FFF2-40B4-BE49-F238E27FC236}">
                <a16:creationId xmlns:a16="http://schemas.microsoft.com/office/drawing/2014/main" id="{AA10A3ED-EF14-494F-AFF6-D2D9CA667175}"/>
              </a:ext>
            </a:extLst>
          </p:cNvPr>
          <p:cNvSpPr/>
          <p:nvPr/>
        </p:nvSpPr>
        <p:spPr>
          <a:xfrm>
            <a:off x="507124" y="2213226"/>
            <a:ext cx="11177752" cy="2746073"/>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ea typeface="Calibri" panose="020F0502020204030204" pitchFamily="34" charset="0"/>
                <a:cs typeface="Mangal" panose="02040503050203030202" pitchFamily="18" charset="0"/>
              </a:rPr>
              <a:t>In summary, </a:t>
            </a:r>
            <a:r>
              <a:rPr lang="en-IN" i="1" dirty="0">
                <a:latin typeface="Times New Roman" panose="02020603050405020304" pitchFamily="18" charset="0"/>
                <a:ea typeface="Calibri" panose="020F0502020204030204" pitchFamily="34" charset="0"/>
                <a:cs typeface="Mangal" panose="02040503050203030202" pitchFamily="18" charset="0"/>
              </a:rPr>
              <a:t>Ipomoea obscura</a:t>
            </a:r>
            <a:r>
              <a:rPr lang="en-IN" dirty="0">
                <a:latin typeface="Times New Roman" panose="02020603050405020304" pitchFamily="18" charset="0"/>
                <a:ea typeface="Calibri" panose="020F0502020204030204" pitchFamily="34" charset="0"/>
                <a:cs typeface="Mangal" panose="02040503050203030202" pitchFamily="18" charset="0"/>
              </a:rPr>
              <a:t> leaf extract contains many phytochemicals, makes it a promising candidate for use as a </a:t>
            </a:r>
            <a:r>
              <a:rPr lang="en-IN" dirty="0" err="1">
                <a:latin typeface="Times New Roman" panose="02020603050405020304" pitchFamily="18" charset="0"/>
                <a:ea typeface="Calibri" panose="020F0502020204030204" pitchFamily="34" charset="0"/>
                <a:cs typeface="Mangal" panose="02040503050203030202" pitchFamily="18" charset="0"/>
              </a:rPr>
              <a:t>phytotherapy</a:t>
            </a:r>
            <a:r>
              <a:rPr lang="en-IN" dirty="0">
                <a:latin typeface="Times New Roman" panose="02020603050405020304" pitchFamily="18" charset="0"/>
                <a:ea typeface="Calibri" panose="020F0502020204030204" pitchFamily="34" charset="0"/>
                <a:cs typeface="Mangal" panose="02040503050203030202" pitchFamily="18" charset="0"/>
              </a:rPr>
              <a:t> with their further study. </a:t>
            </a: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ea typeface="Calibri" panose="020F0502020204030204" pitchFamily="34" charset="0"/>
                <a:cs typeface="Mangal" panose="02040503050203030202" pitchFamily="18" charset="0"/>
              </a:rPr>
              <a:t>This extract is rich in phenolic compounds and flavonoids, known to have important antioxidant properties, suggests potential therapeutic benefits, particularly in the management of oxidative stress-related diseases. </a:t>
            </a:r>
          </a:p>
          <a:p>
            <a:pPr marL="285750" indent="-285750" algn="just">
              <a:lnSpc>
                <a:spcPct val="150000"/>
              </a:lnSpc>
              <a:spcAft>
                <a:spcPts val="800"/>
              </a:spcAft>
              <a:buFont typeface="Arial" panose="020B0604020202020204" pitchFamily="34" charset="0"/>
              <a:buChar char="•"/>
            </a:pPr>
            <a:r>
              <a:rPr lang="en-IN" dirty="0">
                <a:latin typeface="Times New Roman" panose="02020603050405020304" pitchFamily="18" charset="0"/>
                <a:ea typeface="Calibri" panose="020F0502020204030204" pitchFamily="34" charset="0"/>
                <a:cs typeface="Mangal" panose="02040503050203030202" pitchFamily="18" charset="0"/>
              </a:rPr>
              <a:t>However, more research is needed to fully explore the medicinal properties of </a:t>
            </a:r>
            <a:r>
              <a:rPr lang="en-IN" i="1" dirty="0">
                <a:latin typeface="Times New Roman" panose="02020603050405020304" pitchFamily="18" charset="0"/>
                <a:ea typeface="Calibri" panose="020F0502020204030204" pitchFamily="34" charset="0"/>
                <a:cs typeface="Mangal" panose="02040503050203030202" pitchFamily="18" charset="0"/>
              </a:rPr>
              <a:t>Ipomoea obscura</a:t>
            </a:r>
            <a:r>
              <a:rPr lang="en-IN" dirty="0">
                <a:latin typeface="Times New Roman" panose="02020603050405020304" pitchFamily="18" charset="0"/>
                <a:ea typeface="Calibri" panose="020F0502020204030204" pitchFamily="34" charset="0"/>
                <a:cs typeface="Mangal" panose="02040503050203030202" pitchFamily="18" charset="0"/>
              </a:rPr>
              <a:t> and to establish its efficacy and safety for clinical use.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11247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AADD1F-90BA-452C-B25E-123C9B91EFEE}"/>
              </a:ext>
            </a:extLst>
          </p:cNvPr>
          <p:cNvSpPr/>
          <p:nvPr/>
        </p:nvSpPr>
        <p:spPr>
          <a:xfrm>
            <a:off x="633248" y="249150"/>
            <a:ext cx="10925503" cy="916982"/>
          </a:xfrm>
          <a:prstGeom prst="rect">
            <a:avLst/>
          </a:prstGeom>
        </p:spPr>
        <p:txBody>
          <a:bodyPr wrap="square">
            <a:spAutoFit/>
          </a:bodyPr>
          <a:lstStyle/>
          <a:p>
            <a:pPr algn="ctr">
              <a:lnSpc>
                <a:spcPct val="150000"/>
              </a:lnSpc>
              <a:spcAft>
                <a:spcPts val="800"/>
              </a:spcAft>
            </a:pPr>
            <a:r>
              <a:rPr lang="en-IN"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5E91214-56B4-4FDF-9925-ED00A6649848}"/>
              </a:ext>
            </a:extLst>
          </p:cNvPr>
          <p:cNvSpPr/>
          <p:nvPr/>
        </p:nvSpPr>
        <p:spPr>
          <a:xfrm>
            <a:off x="694996" y="1166132"/>
            <a:ext cx="10802006" cy="5336333"/>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IN" dirty="0">
                <a:latin typeface="Times New Roman" panose="02020603050405020304" pitchFamily="18" charset="0"/>
                <a:ea typeface="Calibri" panose="020F0502020204030204" pitchFamily="34" charset="0"/>
                <a:cs typeface="Times New Roman" panose="02020603050405020304" pitchFamily="18" charset="0"/>
              </a:rPr>
              <a:t>Shrestha, S., Shrestha, N., &amp; </a:t>
            </a:r>
            <a:r>
              <a:rPr lang="en-IN" dirty="0" err="1">
                <a:latin typeface="Times New Roman" panose="02020603050405020304" pitchFamily="18" charset="0"/>
                <a:ea typeface="Calibri" panose="020F0502020204030204" pitchFamily="34" charset="0"/>
                <a:cs typeface="Times New Roman" panose="02020603050405020304" pitchFamily="18" charset="0"/>
              </a:rPr>
              <a:t>Rajbhandary</a:t>
            </a:r>
            <a:r>
              <a:rPr lang="en-IN" dirty="0">
                <a:latin typeface="Times New Roman" panose="02020603050405020304" pitchFamily="18" charset="0"/>
                <a:ea typeface="Calibri" panose="020F0502020204030204" pitchFamily="34" charset="0"/>
                <a:cs typeface="Times New Roman" panose="02020603050405020304" pitchFamily="18" charset="0"/>
              </a:rPr>
              <a:t>, S. (2020). "Micromorphological Studies of the Genus Ipomoea (Convolvulaceae) in Nepal." Himalayan Ecology and Development, 19(1), 1-12.</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IN" dirty="0" err="1">
                <a:latin typeface="Times New Roman" panose="02020603050405020304" pitchFamily="18" charset="0"/>
                <a:ea typeface="Calibri" panose="020F0502020204030204" pitchFamily="34" charset="0"/>
                <a:cs typeface="Times New Roman" panose="02020603050405020304" pitchFamily="18" charset="0"/>
              </a:rPr>
              <a:t>Mungole</a:t>
            </a:r>
            <a:r>
              <a:rPr lang="en-IN" dirty="0">
                <a:latin typeface="Times New Roman" panose="02020603050405020304" pitchFamily="18" charset="0"/>
                <a:ea typeface="Calibri" panose="020F0502020204030204" pitchFamily="34" charset="0"/>
                <a:cs typeface="Times New Roman" panose="02020603050405020304" pitchFamily="18" charset="0"/>
              </a:rPr>
              <a:t> AJ, </a:t>
            </a:r>
            <a:r>
              <a:rPr lang="en-IN" dirty="0" err="1">
                <a:latin typeface="Times New Roman" panose="02020603050405020304" pitchFamily="18" charset="0"/>
                <a:ea typeface="Calibri" panose="020F0502020204030204" pitchFamily="34" charset="0"/>
                <a:cs typeface="Times New Roman" panose="02020603050405020304" pitchFamily="18" charset="0"/>
              </a:rPr>
              <a:t>Awati</a:t>
            </a:r>
            <a:r>
              <a:rPr lang="en-IN" dirty="0">
                <a:latin typeface="Times New Roman" panose="02020603050405020304" pitchFamily="18" charset="0"/>
                <a:ea typeface="Calibri" panose="020F0502020204030204" pitchFamily="34" charset="0"/>
                <a:cs typeface="Times New Roman" panose="02020603050405020304" pitchFamily="18" charset="0"/>
              </a:rPr>
              <a:t> R, Chaturvedi A, </a:t>
            </a:r>
            <a:r>
              <a:rPr lang="en-IN" dirty="0" err="1">
                <a:latin typeface="Times New Roman" panose="02020603050405020304" pitchFamily="18" charset="0"/>
                <a:ea typeface="Calibri" panose="020F0502020204030204" pitchFamily="34" charset="0"/>
                <a:cs typeface="Times New Roman" panose="02020603050405020304" pitchFamily="18" charset="0"/>
              </a:rPr>
              <a:t>Zanwar</a:t>
            </a:r>
            <a:r>
              <a:rPr lang="en-IN" dirty="0">
                <a:latin typeface="Times New Roman" panose="02020603050405020304" pitchFamily="18" charset="0"/>
                <a:ea typeface="Calibri" panose="020F0502020204030204" pitchFamily="34" charset="0"/>
                <a:cs typeface="Times New Roman" panose="02020603050405020304" pitchFamily="18" charset="0"/>
              </a:rPr>
              <a:t> P. Preliminary Phytochemical screening of </a:t>
            </a:r>
            <a:r>
              <a:rPr lang="en-IN" i="1" dirty="0">
                <a:latin typeface="Times New Roman" panose="02020603050405020304" pitchFamily="18" charset="0"/>
                <a:ea typeface="Calibri" panose="020F0502020204030204" pitchFamily="34" charset="0"/>
                <a:cs typeface="Times New Roman" panose="02020603050405020304" pitchFamily="18" charset="0"/>
              </a:rPr>
              <a:t>Ipomoea obscura</a:t>
            </a:r>
            <a:r>
              <a:rPr lang="en-IN" dirty="0">
                <a:latin typeface="Times New Roman" panose="02020603050405020304" pitchFamily="18" charset="0"/>
                <a:ea typeface="Calibri" panose="020F0502020204030204" pitchFamily="34" charset="0"/>
                <a:cs typeface="Times New Roman" panose="02020603050405020304" pitchFamily="18" charset="0"/>
              </a:rPr>
              <a:t> (L)-A hepatoprotective medicinal plant. International Journal of </a:t>
            </a:r>
            <a:r>
              <a:rPr lang="en-IN" dirty="0" err="1">
                <a:latin typeface="Times New Roman" panose="02020603050405020304" pitchFamily="18" charset="0"/>
                <a:ea typeface="Calibri" panose="020F0502020204030204" pitchFamily="34" charset="0"/>
                <a:cs typeface="Times New Roman" panose="02020603050405020304" pitchFamily="18" charset="0"/>
              </a:rPr>
              <a:t>PharmTech</a:t>
            </a:r>
            <a:r>
              <a:rPr lang="en-IN" dirty="0">
                <a:latin typeface="Times New Roman" panose="02020603050405020304" pitchFamily="18" charset="0"/>
                <a:ea typeface="Calibri" panose="020F0502020204030204" pitchFamily="34" charset="0"/>
                <a:cs typeface="Times New Roman" panose="02020603050405020304" pitchFamily="18" charset="0"/>
              </a:rPr>
              <a:t> Research. 2010 Oct;2(4):2307-12.</a:t>
            </a: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Times New Roman" panose="02020603050405020304" pitchFamily="18" charset="0"/>
              </a:rPr>
              <a:t>De Silva GO, </a:t>
            </a:r>
            <a:r>
              <a:rPr lang="en-US" dirty="0" err="1">
                <a:latin typeface="Times New Roman" panose="02020603050405020304" pitchFamily="18" charset="0"/>
                <a:ea typeface="Calibri" panose="020F0502020204030204" pitchFamily="34" charset="0"/>
                <a:cs typeface="Times New Roman" panose="02020603050405020304" pitchFamily="18" charset="0"/>
              </a:rPr>
              <a:t>Abeysundara</a:t>
            </a:r>
            <a:r>
              <a:rPr lang="en-US" dirty="0">
                <a:latin typeface="Times New Roman" panose="02020603050405020304" pitchFamily="18" charset="0"/>
                <a:ea typeface="Calibri" panose="020F0502020204030204" pitchFamily="34" charset="0"/>
                <a:cs typeface="Times New Roman" panose="02020603050405020304" pitchFamily="18" charset="0"/>
              </a:rPr>
              <a:t> AT, </a:t>
            </a:r>
            <a:r>
              <a:rPr lang="en-US" dirty="0" err="1">
                <a:latin typeface="Times New Roman" panose="02020603050405020304" pitchFamily="18" charset="0"/>
                <a:ea typeface="Calibri" panose="020F0502020204030204" pitchFamily="34" charset="0"/>
                <a:cs typeface="Times New Roman" panose="02020603050405020304" pitchFamily="18" charset="0"/>
              </a:rPr>
              <a:t>Aponso</a:t>
            </a:r>
            <a:r>
              <a:rPr lang="en-US" dirty="0">
                <a:latin typeface="Times New Roman" panose="02020603050405020304" pitchFamily="18" charset="0"/>
                <a:ea typeface="Calibri" panose="020F0502020204030204" pitchFamily="34" charset="0"/>
                <a:cs typeface="Times New Roman" panose="02020603050405020304" pitchFamily="18" charset="0"/>
              </a:rPr>
              <a:t> MM. Extraction methods, qualitative and quantitative techniques for screening of phytochemicals from plants. American Journal of Essential Oils and Natural Products. 2017;5(2):29-32.</a:t>
            </a:r>
          </a:p>
          <a:p>
            <a:pPr marL="342900" marR="0" lvl="0" indent="-342900" algn="just">
              <a:lnSpc>
                <a:spcPct val="150000"/>
              </a:lnSpc>
              <a:spcBef>
                <a:spcPts val="0"/>
              </a:spcBef>
              <a:spcAft>
                <a:spcPts val="80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Patle</a:t>
            </a:r>
            <a:r>
              <a:rPr lang="en-US" dirty="0">
                <a:latin typeface="Times New Roman" panose="02020603050405020304" pitchFamily="18" charset="0"/>
                <a:ea typeface="Calibri" panose="020F0502020204030204" pitchFamily="34" charset="0"/>
                <a:cs typeface="Times New Roman" panose="02020603050405020304" pitchFamily="18" charset="0"/>
              </a:rPr>
              <a:t> TK, </a:t>
            </a:r>
            <a:r>
              <a:rPr lang="en-US" dirty="0" err="1">
                <a:latin typeface="Times New Roman" panose="02020603050405020304" pitchFamily="18" charset="0"/>
                <a:ea typeface="Calibri" panose="020F0502020204030204" pitchFamily="34" charset="0"/>
                <a:cs typeface="Times New Roman" panose="02020603050405020304" pitchFamily="18" charset="0"/>
              </a:rPr>
              <a:t>Shrivas</a:t>
            </a:r>
            <a:r>
              <a:rPr lang="en-US" dirty="0">
                <a:latin typeface="Times New Roman" panose="02020603050405020304" pitchFamily="18" charset="0"/>
                <a:ea typeface="Calibri" panose="020F0502020204030204" pitchFamily="34" charset="0"/>
                <a:cs typeface="Times New Roman" panose="02020603050405020304" pitchFamily="18" charset="0"/>
              </a:rPr>
              <a:t> K, </a:t>
            </a:r>
            <a:r>
              <a:rPr lang="en-US" dirty="0" err="1">
                <a:latin typeface="Times New Roman" panose="02020603050405020304" pitchFamily="18" charset="0"/>
                <a:ea typeface="Calibri" panose="020F0502020204030204" pitchFamily="34" charset="0"/>
                <a:cs typeface="Times New Roman" panose="02020603050405020304" pitchFamily="18" charset="0"/>
              </a:rPr>
              <a:t>Kurrey</a:t>
            </a:r>
            <a:r>
              <a:rPr lang="en-US" dirty="0">
                <a:latin typeface="Times New Roman" panose="02020603050405020304" pitchFamily="18" charset="0"/>
                <a:ea typeface="Calibri" panose="020F0502020204030204" pitchFamily="34" charset="0"/>
                <a:cs typeface="Times New Roman" panose="02020603050405020304" pitchFamily="18" charset="0"/>
              </a:rPr>
              <a:t> R, Upadhyay S, </a:t>
            </a:r>
            <a:r>
              <a:rPr lang="en-US" dirty="0" err="1">
                <a:latin typeface="Times New Roman" panose="02020603050405020304" pitchFamily="18" charset="0"/>
                <a:ea typeface="Calibri" panose="020F0502020204030204" pitchFamily="34" charset="0"/>
                <a:cs typeface="Times New Roman" panose="02020603050405020304" pitchFamily="18" charset="0"/>
              </a:rPr>
              <a:t>Jangde</a:t>
            </a:r>
            <a:r>
              <a:rPr lang="en-US" dirty="0">
                <a:latin typeface="Times New Roman" panose="02020603050405020304" pitchFamily="18" charset="0"/>
                <a:ea typeface="Calibri" panose="020F0502020204030204" pitchFamily="34" charset="0"/>
                <a:cs typeface="Times New Roman" panose="02020603050405020304" pitchFamily="18" charset="0"/>
              </a:rPr>
              <a:t> R, Chauhan R. Phytochemical screening and determination of phenolics and flavonoids in </a:t>
            </a:r>
            <a:r>
              <a:rPr lang="en-US" dirty="0" err="1">
                <a:latin typeface="Times New Roman" panose="02020603050405020304" pitchFamily="18" charset="0"/>
                <a:ea typeface="Calibri" panose="020F0502020204030204" pitchFamily="34" charset="0"/>
                <a:cs typeface="Times New Roman" panose="02020603050405020304" pitchFamily="18" charset="0"/>
              </a:rPr>
              <a:t>Dillenia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pentagyna</a:t>
            </a:r>
            <a:r>
              <a:rPr lang="en-US" dirty="0">
                <a:latin typeface="Times New Roman" panose="02020603050405020304" pitchFamily="18" charset="0"/>
                <a:ea typeface="Calibri" panose="020F0502020204030204" pitchFamily="34" charset="0"/>
                <a:cs typeface="Times New Roman" panose="02020603050405020304" pitchFamily="18" charset="0"/>
              </a:rPr>
              <a:t> using UV–vis and FTIR spectroscopy. </a:t>
            </a:r>
            <a:r>
              <a:rPr lang="en-US" dirty="0" err="1">
                <a:latin typeface="Times New Roman" panose="02020603050405020304" pitchFamily="18" charset="0"/>
                <a:ea typeface="Calibri" panose="020F0502020204030204" pitchFamily="34" charset="0"/>
                <a:cs typeface="Times New Roman" panose="02020603050405020304" pitchFamily="18" charset="0"/>
              </a:rPr>
              <a:t>Spectrochimica</a:t>
            </a:r>
            <a:r>
              <a:rPr lang="en-US" dirty="0">
                <a:latin typeface="Times New Roman" panose="02020603050405020304" pitchFamily="18" charset="0"/>
                <a:ea typeface="Calibri" panose="020F0502020204030204" pitchFamily="34" charset="0"/>
                <a:cs typeface="Times New Roman" panose="02020603050405020304" pitchFamily="18" charset="0"/>
              </a:rPr>
              <a:t> Acta Part A: Molecular and Biomolecular Spectroscopy. 2020 Dec 5; 242:118717.</a:t>
            </a: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cs typeface="Times New Roman" panose="02020603050405020304" pitchFamily="18" charset="0"/>
              </a:rPr>
              <a:t>Lin JY, Tang CY. Determination of total phenolic and flavonoid contents in selected fruits and vegetables, as well as their stimulatory effects on mouse splenocyte proliferation. Food chemistry. 2007 Jan 1;101(1):140-7.</a:t>
            </a:r>
          </a:p>
        </p:txBody>
      </p:sp>
    </p:spTree>
    <p:extLst>
      <p:ext uri="{BB962C8B-B14F-4D97-AF65-F5344CB8AC3E}">
        <p14:creationId xmlns:p14="http://schemas.microsoft.com/office/powerpoint/2010/main" val="21805961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1FA2228-DDED-418B-BC81-C9132FF3A70F}"/>
              </a:ext>
            </a:extLst>
          </p:cNvPr>
          <p:cNvSpPr/>
          <p:nvPr/>
        </p:nvSpPr>
        <p:spPr>
          <a:xfrm>
            <a:off x="4499729" y="2692806"/>
            <a:ext cx="3192541" cy="930960"/>
          </a:xfrm>
          <a:prstGeom prst="rect">
            <a:avLst/>
          </a:prstGeom>
        </p:spPr>
        <p:txBody>
          <a:bodyPr wrap="none">
            <a:spAutoFit/>
          </a:bodyPr>
          <a:lstStyle/>
          <a:p>
            <a:pPr algn="just">
              <a:lnSpc>
                <a:spcPct val="150000"/>
              </a:lnSpc>
              <a:spcAft>
                <a:spcPts val="800"/>
              </a:spcAft>
            </a:pPr>
            <a:r>
              <a:rPr lang="en-IN" sz="4000" i="1" dirty="0">
                <a:latin typeface="Elephant" panose="02020904090505020303" pitchFamily="18" charset="0"/>
                <a:ea typeface="Calibri" panose="020F0502020204030204" pitchFamily="34" charset="0"/>
                <a:cs typeface="Mangal" panose="02040503050203030202" pitchFamily="18" charset="0"/>
              </a:rPr>
              <a:t>Thank You </a:t>
            </a:r>
            <a:endParaRPr lang="en-US" sz="4000" i="1" dirty="0">
              <a:effectLst/>
              <a:latin typeface="Elephant" panose="02020904090505020303"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176032376"/>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31</TotalTime>
  <Words>1299</Words>
  <Application>Microsoft Office PowerPoint</Application>
  <PresentationFormat>Widescreen</PresentationFormat>
  <Paragraphs>84</Paragraphs>
  <Slides>10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Courier New</vt:lpstr>
      <vt:lpstr>Elephant</vt:lpstr>
      <vt:lpstr>Mangal</vt:lpstr>
      <vt:lpstr>Times New Roman</vt:lpstr>
      <vt:lpstr>Tw Cen MT</vt:lpstr>
      <vt:lpstr>Droplet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6</cp:revision>
  <dcterms:created xsi:type="dcterms:W3CDTF">2024-11-28T06:48:26Z</dcterms:created>
  <dcterms:modified xsi:type="dcterms:W3CDTF">2024-11-28T07:27:27Z</dcterms:modified>
</cp:coreProperties>
</file>