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5" autoAdjust="0"/>
    <p:restoredTop sz="94660"/>
  </p:normalViewPr>
  <p:slideViewPr>
    <p:cSldViewPr snapToGrid="0">
      <p:cViewPr varScale="1">
        <p:scale>
          <a:sx n="85" d="100"/>
          <a:sy n="85" d="100"/>
        </p:scale>
        <p:origin x="2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10/15/2024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bdirect.org/cabdirect/search/?q=au%3a%22Upadhyay%2c%2BP.%2BK.%22" TargetMode="External"/><Relationship Id="rId2" Type="http://schemas.openxmlformats.org/officeDocument/2006/relationships/hyperlink" Target="https://www.cabdirect.org/cabdirect/search/?q=au%3a%22Singh%2c%2BD.%2BP.%2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abdirect.org/cabdirect/search/?q=do%3a%22International%2BJournal%2Bof%2BAgricultural%2BSciences%22" TargetMode="External"/><Relationship Id="rId5" Type="http://schemas.openxmlformats.org/officeDocument/2006/relationships/hyperlink" Target="https://www.cabdirect.org/cabdirect/search/?q=au%3a%22Ashutosh%2BSrivastava%22" TargetMode="External"/><Relationship Id="rId4" Type="http://schemas.openxmlformats.org/officeDocument/2006/relationships/hyperlink" Target="https://www.cabdirect.org/cabdirect/search/?q=au%3a%22Singh%2c%2BM.%2BP.%22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6449F-2D5E-7CE4-648A-B2B2EBAB80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marR="0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EFFECT</a:t>
            </a:r>
            <a:r>
              <a:rPr lang="en-US" sz="18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PHOSPHORUS</a:t>
            </a:r>
            <a:r>
              <a:rPr lang="en-US" sz="18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b="1" kern="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SULPHUR</a:t>
            </a:r>
            <a:r>
              <a:rPr lang="en-US" sz="1800" b="1" kern="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LEVELS</a:t>
            </a:r>
            <a:r>
              <a:rPr lang="en-US" sz="1800" b="1" kern="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18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GROWTH</a:t>
            </a:r>
            <a:r>
              <a:rPr lang="en-US" sz="18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b="1" kern="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YIELD,</a:t>
            </a:r>
            <a:b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b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INDIAN</a:t>
            </a:r>
            <a:r>
              <a:rPr lang="en-US" sz="18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MUSTARD</a:t>
            </a:r>
            <a:r>
              <a:rPr lang="en-US" sz="1800" b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Brassica</a:t>
            </a:r>
            <a:r>
              <a:rPr lang="en-US" sz="1800" b="1" i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juncea</a:t>
            </a:r>
            <a:r>
              <a:rPr lang="en-US" sz="1800" b="1" i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L.)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38011C-54D8-8773-A3D0-B4DD44E2EB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3835399"/>
            <a:ext cx="7007580" cy="1515533"/>
          </a:xfrm>
        </p:spPr>
        <p:txBody>
          <a:bodyPr>
            <a:noAutofit/>
          </a:bodyPr>
          <a:lstStyle/>
          <a:p>
            <a:pPr marL="0" marR="0" algn="ctr">
              <a:spcBef>
                <a:spcPts val="1125"/>
              </a:spcBef>
              <a:spcAft>
                <a:spcPts val="0"/>
              </a:spcAft>
            </a:pPr>
            <a:r>
              <a:rPr lang="en-US" sz="11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Tadang</a:t>
            </a:r>
            <a:r>
              <a:rPr lang="en-US" sz="11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Meena1,</a:t>
            </a:r>
            <a:r>
              <a:rPr lang="en-US" sz="1100" b="1" kern="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Lipi</a:t>
            </a:r>
            <a:r>
              <a:rPr lang="en-US" sz="11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Rina2,</a:t>
            </a:r>
            <a:r>
              <a:rPr lang="en-US" sz="1100" b="1" kern="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Gonya</a:t>
            </a:r>
            <a:r>
              <a:rPr lang="en-US" sz="11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Dirchi</a:t>
            </a:r>
            <a:r>
              <a:rPr lang="en-US" sz="11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3and</a:t>
            </a:r>
            <a:r>
              <a:rPr lang="en-US" sz="1100" b="1" kern="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Chukhu</a:t>
            </a:r>
            <a:r>
              <a:rPr lang="en-US" sz="11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Mercy</a:t>
            </a:r>
            <a:r>
              <a:rPr lang="en-US" sz="1100" b="1" kern="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1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54356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Department</a:t>
            </a:r>
            <a:r>
              <a:rPr lang="en-US" sz="1100" b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Agriculture, Himalayan</a:t>
            </a:r>
            <a:r>
              <a:rPr lang="en-US" sz="1100" b="1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University, </a:t>
            </a:r>
            <a:r>
              <a:rPr lang="en-US" sz="11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Jullang</a:t>
            </a:r>
            <a:r>
              <a:rPr lang="en-US" sz="11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100" b="1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Itanagar,  Arunachal</a:t>
            </a:r>
            <a:r>
              <a:rPr lang="en-US" sz="11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Pradesh.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54356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1&amp;3</a:t>
            </a:r>
            <a:r>
              <a:rPr lang="en-US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Subject Matter Specialist (Agronomy), KVK </a:t>
            </a:r>
            <a:r>
              <a:rPr lang="en-US" sz="1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Papum</a:t>
            </a:r>
            <a:r>
              <a:rPr lang="en-US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Pare, Subject Matter Specialist (Plant Protection), Krishi Vigyan Kendra, Upper Siang, Arunachal Pradesh, India.</a:t>
            </a:r>
          </a:p>
          <a:p>
            <a:pPr marL="0" marR="54356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(Corresponding author: tadang.m@gmail.com)</a:t>
            </a:r>
          </a:p>
          <a:p>
            <a:pPr marL="0" marR="54356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2&amp;4</a:t>
            </a:r>
            <a:r>
              <a:rPr lang="en-US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Assistant Professor, Himalayan University, Itanagar-791111, Arunachal Pradesh, India.</a:t>
            </a:r>
          </a:p>
        </p:txBody>
      </p:sp>
    </p:spTree>
    <p:extLst>
      <p:ext uri="{BB962C8B-B14F-4D97-AF65-F5344CB8AC3E}">
        <p14:creationId xmlns:p14="http://schemas.microsoft.com/office/powerpoint/2010/main" val="3356343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FC516-C454-48D3-3A00-C41A50DC8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44846-EB14-5596-CF26-BDEA34E34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4" y="2556932"/>
            <a:ext cx="10216444" cy="3516490"/>
          </a:xfrm>
        </p:spPr>
        <p:txBody>
          <a:bodyPr>
            <a:normAutofit/>
          </a:bodyPr>
          <a:lstStyle/>
          <a:p>
            <a:pPr algn="just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Oilseed crop has been the backbone for agriculture economy of India from time immemorial.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Amongst the various oilseeds, rapeseed, and mustard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(Brassica spp.)</a:t>
            </a:r>
            <a:r>
              <a:rPr lang="en-US" sz="1800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 the third most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important</a:t>
            </a:r>
            <a:r>
              <a:rPr lang="en-US" sz="1800" spc="1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oilseed</a:t>
            </a:r>
            <a:r>
              <a:rPr lang="en-US" sz="1800" spc="1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crop</a:t>
            </a:r>
            <a:r>
              <a:rPr lang="en-US" sz="1800" spc="1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after</a:t>
            </a:r>
            <a:r>
              <a:rPr lang="en-US" sz="1800" spc="1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groundnut</a:t>
            </a:r>
            <a:r>
              <a:rPr lang="en-US" sz="1800" spc="1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spc="1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soybean</a:t>
            </a:r>
            <a:r>
              <a:rPr lang="en-US" sz="1800" spc="1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1800" spc="1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India</a:t>
            </a:r>
            <a:r>
              <a:rPr lang="en-US" sz="1800" spc="1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occupying</a:t>
            </a:r>
            <a:r>
              <a:rPr lang="en-US" sz="1800" spc="1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6.18</a:t>
            </a:r>
            <a:r>
              <a:rPr lang="en-US" sz="1800" spc="1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M/ha</a:t>
            </a:r>
            <a:r>
              <a:rPr lang="en-US" sz="1800" spc="1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acreage,</a:t>
            </a:r>
          </a:p>
          <a:p>
            <a:pPr algn="just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Deficiency of phosphorus restricts growth of roots and of aerial parts of rapeseed and mustard</a:t>
            </a:r>
            <a:r>
              <a:rPr lang="en-US" sz="1800" spc="-2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plants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extreme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cases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prevent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flowering.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crop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remains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dwarf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small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leaves</a:t>
            </a:r>
            <a:r>
              <a:rPr lang="en-US" sz="1800" spc="-2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inflorescence.</a:t>
            </a:r>
          </a:p>
          <a:p>
            <a:pPr algn="just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Flowering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delayed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 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day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 two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 slight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phosphorus deficiency as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 ripen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the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seed Trivedi,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S,K and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Kumar,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(2012) .</a:t>
            </a:r>
          </a:p>
          <a:p>
            <a:pPr algn="just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Mustard is responsive to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sulphur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comparison to other crops. Sulphur fertilization has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also been shown to increase the oil content in seeds of rapeseed-mustard.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Sulphur is the key component of balanced nutrient application for higher yields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superior quality produce of mustard.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923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0BAB9-36DB-2A9F-5DE4-AB8407386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Materials and methods Study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809FD-A8DE-302E-275F-5C3B039F3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932" y="2381956"/>
            <a:ext cx="10747023" cy="3872087"/>
          </a:xfrm>
        </p:spPr>
        <p:txBody>
          <a:bodyPr>
            <a:noAutofit/>
          </a:bodyPr>
          <a:lstStyle/>
          <a:p>
            <a:pPr marL="63500" marR="4049395" algn="just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Area</a:t>
            </a:r>
            <a:r>
              <a:rPr lang="en-US" sz="1800" b="1" kern="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Description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experiment was conducted on Indian mustard during the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rabi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season of 2023 at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Crop Research Farm (CRF), Department of Agronomy, Himalayan University, Arunachal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Pradesh, India.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experimental site is located at 27.140 N latitude and 93.620 E longitudes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altitude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320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above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sea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level.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site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comes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under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Eastern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Himalayan</a:t>
            </a:r>
            <a:r>
              <a:rPr lang="en-US" sz="1800" spc="-2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region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Argo-climatic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zone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under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sub-Tropical zone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Arunachal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Pradesh.</a:t>
            </a:r>
          </a:p>
          <a:p>
            <a:pPr marL="63500" marR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Experimental</a:t>
            </a:r>
            <a:r>
              <a:rPr lang="en-US" sz="1800" b="1" kern="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  <a:r>
              <a:rPr lang="en-US" sz="1800" b="1" kern="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analysis: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experiment consisted of two factors phosphorus and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sulphur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the total treatment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combinations were ten and the experiment laid out in randomized block design with three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replications.</a:t>
            </a:r>
          </a:p>
          <a:p>
            <a:pPr marL="63500" marR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experimental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data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were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analyzed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statistically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using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analysis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variation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(ANOVA)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Randomized Block Design and by applying the technique of analysis of variance prescribed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design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 test and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conclusions were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drawn at 5%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probability levels.</a:t>
            </a:r>
          </a:p>
        </p:txBody>
      </p:sp>
    </p:spTree>
    <p:extLst>
      <p:ext uri="{BB962C8B-B14F-4D97-AF65-F5344CB8AC3E}">
        <p14:creationId xmlns:p14="http://schemas.microsoft.com/office/powerpoint/2010/main" val="3579119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E5B8E-BF9C-90BD-10A2-8863A51BB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 and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BBCE8E-8B38-1BF4-C4E2-8F5AAB72D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5688" y="2556932"/>
            <a:ext cx="10430933" cy="3318936"/>
          </a:xfrm>
        </p:spPr>
        <p:txBody>
          <a:bodyPr>
            <a:normAutofit/>
          </a:bodyPr>
          <a:lstStyle/>
          <a:p>
            <a:pPr marL="63500" marR="0" algn="just">
              <a:lnSpc>
                <a:spcPct val="120000"/>
              </a:lnSpc>
              <a:spcBef>
                <a:spcPts val="1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Yield: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During the present experiment data (Table 1) noticed that the seed yield (1.91 t/ha)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significantly higher and stover yield (3.98 t/ha), respectively were recorded in treatment T10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(65kg/ha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phosphorus + 50kg/ha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sulphur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63500" algn="just">
              <a:lnSpc>
                <a:spcPct val="120000"/>
              </a:lnSpc>
              <a:spcBef>
                <a:spcPts val="1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high seed yield obtained because higher levels of phosphorus provide better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environment of nutrition for active growth of plants at vegetative stages and also help in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multiplication,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elongation, and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expansion of cell in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 body (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Sahoo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</a:t>
            </a:r>
            <a:r>
              <a:rPr lang="en-US" sz="1800" i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., 2019).</a:t>
            </a:r>
          </a:p>
          <a:p>
            <a:pPr marL="63500" marR="0" algn="just">
              <a:lnSpc>
                <a:spcPct val="120000"/>
              </a:lnSpc>
              <a:spcBef>
                <a:spcPts val="1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increase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seed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yield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probably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due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fact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application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phosphorus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spc="-2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sulphur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favourably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influence the photosynthesis, biosynthesis of proteins and phospholipids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other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metabolic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processes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plant.</a:t>
            </a:r>
          </a:p>
        </p:txBody>
      </p:sp>
    </p:spTree>
    <p:extLst>
      <p:ext uri="{BB962C8B-B14F-4D97-AF65-F5344CB8AC3E}">
        <p14:creationId xmlns:p14="http://schemas.microsoft.com/office/powerpoint/2010/main" val="369251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87C94-1740-9F36-D9EB-9F1CB0CC7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D435E-23A7-3B38-71A2-5D975B718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study indicated that growth attributes and productivity of Indian mustard under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combination of 65kg/ha phosphorus + 50kg/ha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sulphur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was found to be more growth, seed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yield and stover yield. </a:t>
            </a:r>
          </a:p>
          <a:p>
            <a:pPr algn="just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Second best treatment combination is 65kg/ha phosphorus + 35kg/ha</a:t>
            </a:r>
            <a:r>
              <a:rPr lang="en-US" sz="1800" spc="-2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sulphur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 the lowest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yield was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found in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control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treatment.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046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EDDAD-5509-0A13-8B16-932E21450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F79C8B-6F24-53C2-D79E-B8BCBD7D2E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415823"/>
            <a:ext cx="10882489" cy="3951110"/>
          </a:xfrm>
        </p:spPr>
        <p:txBody>
          <a:bodyPr>
            <a:noAutofit/>
          </a:bodyPr>
          <a:lstStyle/>
          <a:p>
            <a:pPr marL="604520" marR="71755" indent="-451485" algn="just">
              <a:spcBef>
                <a:spcPts val="915"/>
              </a:spcBef>
              <a:spcAft>
                <a:spcPts val="1000"/>
              </a:spcAft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Patel,Veerendra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Kumar and Mishra, U. and Singh, Vivek. (2022). Effect of the Phosphorus</a:t>
            </a:r>
            <a:r>
              <a:rPr lang="en-US" sz="16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6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Sulphur</a:t>
            </a:r>
            <a:r>
              <a:rPr lang="en-US" sz="16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Levels</a:t>
            </a:r>
            <a:r>
              <a:rPr lang="en-US" sz="16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Growth</a:t>
            </a:r>
            <a:r>
              <a:rPr lang="en-US" sz="16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600" spc="-7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Yield</a:t>
            </a:r>
            <a:r>
              <a:rPr lang="en-US" sz="16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16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Mustard</a:t>
            </a:r>
            <a:r>
              <a:rPr lang="en-US" sz="16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Brassica</a:t>
            </a:r>
            <a:r>
              <a:rPr lang="en-US" sz="1600" i="1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juncea</a:t>
            </a:r>
            <a:r>
              <a:rPr lang="en-US" sz="1600" i="1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r>
              <a:rPr lang="en-US" sz="1600" i="1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Crop</a:t>
            </a:r>
            <a:r>
              <a:rPr lang="en-US" sz="16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under</a:t>
            </a:r>
            <a:r>
              <a:rPr lang="en-US" sz="1600" spc="-2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Rainfed</a:t>
            </a:r>
            <a:r>
              <a:rPr lang="en-US" sz="16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Condition.</a:t>
            </a:r>
            <a:r>
              <a:rPr lang="en-US" sz="16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International</a:t>
            </a:r>
            <a:r>
              <a:rPr lang="en-US" sz="1600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Journal</a:t>
            </a:r>
            <a:r>
              <a:rPr lang="en-US" sz="1600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1600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</a:t>
            </a:r>
            <a:r>
              <a:rPr lang="en-US" sz="1600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lang="en-US" sz="1600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Soil</a:t>
            </a:r>
            <a:r>
              <a:rPr lang="en-US" sz="1600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6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249-255.</a:t>
            </a:r>
            <a:r>
              <a:rPr lang="en-US" sz="16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10.9734/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ijpss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/2022/v34i2131259.</a:t>
            </a:r>
          </a:p>
          <a:p>
            <a:pPr marL="604520" marR="73025" indent="-451485" algn="just">
              <a:spcBef>
                <a:spcPts val="800"/>
              </a:spcBef>
              <a:spcAft>
                <a:spcPts val="0"/>
              </a:spcAft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Sahoo,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Ratikanta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Singh, V. and Tiwari, Dhananjay and Scholar, M. (2021). Effect of</a:t>
            </a:r>
            <a:r>
              <a:rPr lang="en-US" sz="16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phosphorus and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sulphur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levels on growth and yield of yellow mustard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(Brassica</a:t>
            </a:r>
            <a:r>
              <a:rPr lang="en-US" sz="1600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campestris</a:t>
            </a:r>
            <a:r>
              <a:rPr lang="en-US" sz="1600" i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L.). 10.</a:t>
            </a:r>
          </a:p>
          <a:p>
            <a:pPr marL="604520" marR="73025" indent="-451485" algn="just">
              <a:spcBef>
                <a:spcPts val="810"/>
              </a:spcBef>
              <a:spcAft>
                <a:spcPts val="1000"/>
              </a:spcAft>
            </a:pPr>
            <a:r>
              <a:rPr lang="en-US" sz="1600" u="none" strike="noStrike" spc="-1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Singh, D.P.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u="none" strike="noStrike" spc="-1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Upadhyay, P. </a:t>
            </a:r>
            <a:r>
              <a:rPr lang="en-US" sz="1600" u="none" strike="noStrike" spc="-5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K.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u="none" strike="noStrike" spc="-5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Singh and M. P.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u="none" strike="noStrike" spc="-5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Srivastava, 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 (2018). Effect of phosphorus</a:t>
            </a:r>
            <a:r>
              <a:rPr lang="en-US" sz="1600" spc="-2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sulphur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level on growth, yield and oil content of mustard (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Brassica juncea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L.).</a:t>
            </a:r>
            <a:r>
              <a:rPr lang="en-US" sz="16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u="none" strike="noStrike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International</a:t>
            </a:r>
            <a:r>
              <a:rPr lang="en-US" sz="1600" i="1" u="none" strike="noStrike" spc="-5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 </a:t>
            </a:r>
            <a:r>
              <a:rPr lang="en-US" sz="1600" i="1" u="none" strike="noStrike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Journal of</a:t>
            </a:r>
            <a:r>
              <a:rPr lang="en-US" sz="1600" i="1" u="none" strike="noStrike" spc="-25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 </a:t>
            </a:r>
            <a:r>
              <a:rPr lang="en-US" sz="1600" i="1" u="none" strike="noStrike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Agricultural</a:t>
            </a:r>
            <a:r>
              <a:rPr lang="en-US" sz="1600" i="1" u="none" strike="noStrike" spc="-5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 </a:t>
            </a:r>
            <a:r>
              <a:rPr lang="en-US" sz="1600" i="1" u="none" strike="noStrike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Sciences</a:t>
            </a:r>
            <a:r>
              <a:rPr lang="en-US" sz="1600" i="1" u="none" strike="noStrike" spc="1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2018 .14 .2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.376-380.24</a:t>
            </a:r>
          </a:p>
          <a:p>
            <a:pPr marL="604520" marR="257175" indent="-451485" algn="just">
              <a:spcBef>
                <a:spcPts val="795"/>
              </a:spcBef>
              <a:spcAft>
                <a:spcPts val="1000"/>
              </a:spcAft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Trivedi,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S,K and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Kumar,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(2012)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Effects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16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economics,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development,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yield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Indian</a:t>
            </a:r>
            <a:r>
              <a:rPr lang="en-US" sz="1600" spc="-2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mustard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Brassica</a:t>
            </a:r>
            <a:r>
              <a:rPr lang="en-US" sz="16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juncea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L.),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Progressive</a:t>
            </a:r>
            <a:r>
              <a:rPr lang="en-US" sz="1600" i="1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Agriculture</a:t>
            </a:r>
            <a:r>
              <a:rPr lang="en-US" sz="1600" i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12(1):69-73.</a:t>
            </a:r>
          </a:p>
          <a:p>
            <a:pPr marL="604520" marR="257175" indent="-451485" algn="just">
              <a:spcBef>
                <a:spcPts val="795"/>
              </a:spcBef>
              <a:spcAft>
                <a:spcPts val="1000"/>
              </a:spcAft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Joshi,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D,C.,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Seth.,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S,P and</a:t>
            </a:r>
            <a:r>
              <a:rPr lang="en-US" sz="16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Pareek.,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B,L (1973).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Studies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sulphur</a:t>
            </a:r>
            <a:r>
              <a:rPr lang="en-US" sz="16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phosphorus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uptake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mustard,</a:t>
            </a:r>
            <a:r>
              <a:rPr lang="en-US" sz="16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Journal</a:t>
            </a:r>
            <a:r>
              <a:rPr lang="en-US" sz="1600" i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1600" i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Indian Society</a:t>
            </a:r>
            <a:r>
              <a:rPr lang="en-US" sz="1600" i="1" spc="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1600" i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Soil Science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;21(2):167-172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2683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90D9A-64BD-45CD-3573-450D9B298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13199784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</TotalTime>
  <Words>852</Words>
  <Application>Microsoft Office PowerPoint</Application>
  <PresentationFormat>Widescreen</PresentationFormat>
  <Paragraphs>31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Garamond</vt:lpstr>
      <vt:lpstr>Times New Roman</vt:lpstr>
      <vt:lpstr>Organic</vt:lpstr>
      <vt:lpstr>EFFECT OF PHOSPHORUS AND SULPHUR LEVELS ON GROWTH AND YIELD, OF INDIAN MUSTARD (Brassica juncea L.)</vt:lpstr>
      <vt:lpstr>Introduction</vt:lpstr>
      <vt:lpstr>Materials and methods Study </vt:lpstr>
      <vt:lpstr>Results and Discussion</vt:lpstr>
      <vt:lpstr>Conclusion</vt:lpstr>
      <vt:lpstr>References</vt:lpstr>
      <vt:lpstr>Thank you 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intel</dc:creator>
  <cp:lastModifiedBy>intel</cp:lastModifiedBy>
  <cp:revision>5</cp:revision>
  <dcterms:created xsi:type="dcterms:W3CDTF">2024-10-15T05:29:24Z</dcterms:created>
  <dcterms:modified xsi:type="dcterms:W3CDTF">2024-10-15T05:42:37Z</dcterms:modified>
</cp:coreProperties>
</file>