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114A9AE7-4ED1-4520-9A6E-D119FAA16F02}"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8BF9-BE7D-4E93-8178-EBC0C5E2636B}"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162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4A9AE7-4ED1-4520-9A6E-D119FAA16F02}"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1793147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4A9AE7-4ED1-4520-9A6E-D119FAA16F02}"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8BF9-BE7D-4E93-8178-EBC0C5E2636B}"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1932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4A9AE7-4ED1-4520-9A6E-D119FAA16F02}"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4257154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4A9AE7-4ED1-4520-9A6E-D119FAA16F02}" type="datetimeFigureOut">
              <a:rPr lang="en-US" smtClean="0"/>
              <a:t>8/24/2024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3565759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4A9AE7-4ED1-4520-9A6E-D119FAA16F02}" type="datetimeFigureOut">
              <a:rPr lang="en-US" smtClean="0"/>
              <a:t>8/24/2024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3620918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4A9AE7-4ED1-4520-9A6E-D119FAA16F02}" type="datetimeFigureOut">
              <a:rPr lang="en-US" smtClean="0"/>
              <a:t>8/24/2024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417912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4A9AE7-4ED1-4520-9A6E-D119FAA16F02}"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1793861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4A9AE7-4ED1-4520-9A6E-D119FAA16F02}"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D18BF9-BE7D-4E93-8178-EBC0C5E2636B}"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6265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4A9AE7-4ED1-4520-9A6E-D119FAA16F02}"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8BF9-BE7D-4E93-8178-EBC0C5E2636B}" type="slidenum">
              <a:rPr lang="en-US" smtClean="0"/>
              <a:t>‹#›</a:t>
            </a:fld>
            <a:endParaRPr lang="en-US"/>
          </a:p>
        </p:txBody>
      </p:sp>
    </p:spTree>
    <p:extLst>
      <p:ext uri="{BB962C8B-B14F-4D97-AF65-F5344CB8AC3E}">
        <p14:creationId xmlns:p14="http://schemas.microsoft.com/office/powerpoint/2010/main" val="197696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4A9AE7-4ED1-4520-9A6E-D119FAA16F02}"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8BF9-BE7D-4E93-8178-EBC0C5E2636B}"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774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114A9AE7-4ED1-4520-9A6E-D119FAA16F02}" type="datetimeFigureOut">
              <a:rPr lang="en-US" smtClean="0"/>
              <a:t>8/24/2024</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0D18BF9-BE7D-4E93-8178-EBC0C5E2636B}"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55741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indiankanoon.org/doc/594667/" TargetMode="External"/><Relationship Id="rId2" Type="http://schemas.openxmlformats.org/officeDocument/2006/relationships/hyperlink" Target="https://byjus.com/free-ias-prep-right-to-life-article-2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97C19-D567-18D2-39C6-048375F8C078}"/>
              </a:ext>
            </a:extLst>
          </p:cNvPr>
          <p:cNvSpPr>
            <a:spLocks noGrp="1"/>
          </p:cNvSpPr>
          <p:nvPr>
            <p:ph type="ctrTitle"/>
          </p:nvPr>
        </p:nvSpPr>
        <p:spPr>
          <a:xfrm>
            <a:off x="1524000" y="2189017"/>
            <a:ext cx="9144000" cy="1239983"/>
          </a:xfrm>
        </p:spPr>
        <p:txBody>
          <a:bodyPr>
            <a:normAutofit fontScale="90000"/>
          </a:bodyPr>
          <a:lstStyle/>
          <a:p>
            <a:br>
              <a:rPr lang="en-US" sz="4000" b="1" dirty="0">
                <a:effectLst/>
                <a:latin typeface="Times New Roman" panose="02020603050405020304" pitchFamily="18" charset="0"/>
                <a:ea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rPr>
              <a:t>ARTICLE</a:t>
            </a:r>
            <a:r>
              <a:rPr lang="en-US" sz="4400" b="1" spc="-30" dirty="0">
                <a:effectLst/>
                <a:latin typeface="Times New Roman" panose="02020603050405020304" pitchFamily="18" charset="0"/>
                <a:ea typeface="Times New Roman" panose="02020603050405020304" pitchFamily="18" charset="0"/>
              </a:rPr>
              <a:t> </a:t>
            </a:r>
            <a:r>
              <a:rPr lang="en-US" sz="4400" b="1" dirty="0">
                <a:effectLst/>
                <a:latin typeface="Times New Roman" panose="02020603050405020304" pitchFamily="18" charset="0"/>
                <a:ea typeface="Times New Roman" panose="02020603050405020304" pitchFamily="18" charset="0"/>
              </a:rPr>
              <a:t>21</a:t>
            </a:r>
            <a:r>
              <a:rPr lang="en-US" sz="4400" b="1" spc="-20" dirty="0">
                <a:effectLst/>
                <a:latin typeface="Times New Roman" panose="02020603050405020304" pitchFamily="18" charset="0"/>
                <a:ea typeface="Times New Roman" panose="02020603050405020304" pitchFamily="18" charset="0"/>
              </a:rPr>
              <a:t> </a:t>
            </a:r>
            <a:r>
              <a:rPr lang="en-US" sz="4400" b="1" dirty="0">
                <a:effectLst/>
                <a:latin typeface="Times New Roman" panose="02020603050405020304" pitchFamily="18" charset="0"/>
                <a:ea typeface="Times New Roman" panose="02020603050405020304" pitchFamily="18" charset="0"/>
              </a:rPr>
              <a:t>&amp;</a:t>
            </a:r>
            <a:r>
              <a:rPr lang="en-US" sz="4400" b="1" spc="-25" dirty="0">
                <a:effectLst/>
                <a:latin typeface="Times New Roman" panose="02020603050405020304" pitchFamily="18" charset="0"/>
                <a:ea typeface="Times New Roman" panose="02020603050405020304" pitchFamily="18" charset="0"/>
              </a:rPr>
              <a:t> </a:t>
            </a:r>
            <a:r>
              <a:rPr lang="en-US" sz="4400" b="1" dirty="0">
                <a:effectLst/>
                <a:latin typeface="Times New Roman" panose="02020603050405020304" pitchFamily="18" charset="0"/>
                <a:ea typeface="Times New Roman" panose="02020603050405020304" pitchFamily="18" charset="0"/>
              </a:rPr>
              <a:t>UNBORN</a:t>
            </a:r>
            <a:r>
              <a:rPr lang="en-US" sz="4400" b="1" spc="-20" dirty="0">
                <a:effectLst/>
                <a:latin typeface="Times New Roman" panose="02020603050405020304" pitchFamily="18" charset="0"/>
                <a:ea typeface="Times New Roman" panose="02020603050405020304" pitchFamily="18" charset="0"/>
              </a:rPr>
              <a:t> </a:t>
            </a:r>
            <a:r>
              <a:rPr lang="en-US" sz="4400" b="1" spc="-10" dirty="0">
                <a:effectLst/>
                <a:latin typeface="Times New Roman" panose="02020603050405020304" pitchFamily="18" charset="0"/>
                <a:ea typeface="Times New Roman" panose="02020603050405020304" pitchFamily="18" charset="0"/>
              </a:rPr>
              <a:t>CHILD</a:t>
            </a:r>
            <a:br>
              <a:rPr lang="en-US" sz="4000" b="1" dirty="0">
                <a:effectLst/>
                <a:latin typeface="Times New Roman" panose="02020603050405020304" pitchFamily="18" charset="0"/>
                <a:ea typeface="Times New Roman" panose="02020603050405020304" pitchFamily="18" charset="0"/>
              </a:rPr>
            </a:br>
            <a:endParaRPr lang="en-US" sz="4000" dirty="0"/>
          </a:p>
        </p:txBody>
      </p:sp>
      <p:sp>
        <p:nvSpPr>
          <p:cNvPr id="5" name="TextBox 4">
            <a:extLst>
              <a:ext uri="{FF2B5EF4-FFF2-40B4-BE49-F238E27FC236}">
                <a16:creationId xmlns:a16="http://schemas.microsoft.com/office/drawing/2014/main" id="{39C57A22-86D4-9222-F193-5A33F3240824}"/>
              </a:ext>
            </a:extLst>
          </p:cNvPr>
          <p:cNvSpPr txBox="1"/>
          <p:nvPr/>
        </p:nvSpPr>
        <p:spPr>
          <a:xfrm>
            <a:off x="8603673" y="5035830"/>
            <a:ext cx="3435927" cy="1579920"/>
          </a:xfrm>
          <a:prstGeom prst="rect">
            <a:avLst/>
          </a:prstGeom>
          <a:noFill/>
        </p:spPr>
        <p:txBody>
          <a:bodyPr wrap="square">
            <a:spAutoFit/>
          </a:bodyPr>
          <a:lstStyle/>
          <a:p>
            <a:pPr marL="0" marR="0" algn="ctr">
              <a:spcBef>
                <a:spcPts val="395"/>
              </a:spcBef>
              <a:spcAft>
                <a:spcPts val="0"/>
              </a:spcAft>
            </a:pPr>
            <a:r>
              <a:rPr lang="en-US" sz="1800" b="1" dirty="0">
                <a:effectLst/>
                <a:latin typeface="Times New Roman" panose="02020603050405020304" pitchFamily="18" charset="0"/>
                <a:ea typeface="Times New Roman" panose="02020603050405020304" pitchFamily="18" charset="0"/>
              </a:rPr>
              <a:t>Mr. </a:t>
            </a:r>
            <a:r>
              <a:rPr lang="en-US" sz="1800" b="1" dirty="0" err="1">
                <a:effectLst/>
                <a:latin typeface="Times New Roman" panose="02020603050405020304" pitchFamily="18" charset="0"/>
                <a:ea typeface="Times New Roman" panose="02020603050405020304" pitchFamily="18" charset="0"/>
              </a:rPr>
              <a:t>Kento</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Tashi</a:t>
            </a:r>
            <a:endParaRPr lang="en-US" sz="1800" b="1" dirty="0">
              <a:effectLst/>
              <a:latin typeface="Times New Roman" panose="02020603050405020304" pitchFamily="18" charset="0"/>
              <a:ea typeface="Times New Roman" panose="02020603050405020304" pitchFamily="18" charset="0"/>
            </a:endParaRPr>
          </a:p>
          <a:p>
            <a:pPr marL="0" marR="0" algn="ctr">
              <a:spcBef>
                <a:spcPts val="395"/>
              </a:spcBef>
              <a:spcAft>
                <a:spcPts val="0"/>
              </a:spcAft>
            </a:pPr>
            <a:r>
              <a:rPr lang="en-US" sz="1800" b="0" dirty="0">
                <a:effectLst/>
                <a:latin typeface="Times New Roman" panose="02020603050405020304" pitchFamily="18" charset="0"/>
                <a:ea typeface="Times New Roman" panose="02020603050405020304" pitchFamily="18" charset="0"/>
              </a:rPr>
              <a:t>Research Scholar (Law), </a:t>
            </a:r>
            <a:endParaRPr lang="en-US" sz="1800" b="1" dirty="0">
              <a:effectLst/>
              <a:latin typeface="Times New Roman" panose="02020603050405020304" pitchFamily="18" charset="0"/>
              <a:ea typeface="Times New Roman" panose="02020603050405020304" pitchFamily="18" charset="0"/>
            </a:endParaRPr>
          </a:p>
          <a:p>
            <a:pPr marL="0" marR="0" algn="ctr">
              <a:spcBef>
                <a:spcPts val="395"/>
              </a:spcBef>
              <a:spcAft>
                <a:spcPts val="0"/>
              </a:spcAft>
            </a:pPr>
            <a:r>
              <a:rPr lang="en-US" sz="1800" b="0" dirty="0">
                <a:effectLst/>
                <a:latin typeface="Times New Roman" panose="02020603050405020304" pitchFamily="18" charset="0"/>
                <a:ea typeface="Times New Roman" panose="02020603050405020304" pitchFamily="18" charset="0"/>
              </a:rPr>
              <a:t>Himalayan University, </a:t>
            </a:r>
            <a:r>
              <a:rPr lang="en-US" sz="1800" b="0" dirty="0" err="1">
                <a:effectLst/>
                <a:latin typeface="Times New Roman" panose="02020603050405020304" pitchFamily="18" charset="0"/>
                <a:ea typeface="Times New Roman" panose="02020603050405020304" pitchFamily="18" charset="0"/>
              </a:rPr>
              <a:t>Jullang</a:t>
            </a:r>
            <a:r>
              <a:rPr lang="en-US" sz="1800" b="0" dirty="0">
                <a:effectLst/>
                <a:latin typeface="Times New Roman" panose="02020603050405020304" pitchFamily="18" charset="0"/>
                <a:ea typeface="Times New Roman" panose="02020603050405020304" pitchFamily="18" charset="0"/>
              </a:rPr>
              <a:t>, </a:t>
            </a:r>
            <a:r>
              <a:rPr lang="en-US" sz="1800" b="0" dirty="0" err="1">
                <a:effectLst/>
                <a:latin typeface="Times New Roman" panose="02020603050405020304" pitchFamily="18" charset="0"/>
                <a:ea typeface="Times New Roman" panose="02020603050405020304" pitchFamily="18" charset="0"/>
              </a:rPr>
              <a:t>Papum</a:t>
            </a:r>
            <a:r>
              <a:rPr lang="en-US" sz="1800" b="0" dirty="0">
                <a:effectLst/>
                <a:latin typeface="Times New Roman" panose="02020603050405020304" pitchFamily="18" charset="0"/>
                <a:ea typeface="Times New Roman" panose="02020603050405020304" pitchFamily="18" charset="0"/>
              </a:rPr>
              <a:t>-Pare District, Itanagar (A.P)</a:t>
            </a:r>
            <a:endParaRPr lang="en-US" sz="1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8800193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81126-AE15-FC76-A2B9-F48878EA3592}"/>
              </a:ext>
            </a:extLst>
          </p:cNvPr>
          <p:cNvSpPr>
            <a:spLocks noGrp="1"/>
          </p:cNvSpPr>
          <p:nvPr>
            <p:ph type="title"/>
          </p:nvPr>
        </p:nvSpPr>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INTRODUCTION</a:t>
            </a:r>
            <a:br>
              <a:rPr lang="en-US" sz="4000" b="1" kern="0" spc="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D98FE00A-1FB8-F24E-CC2B-2F562176C7C2}"/>
              </a:ext>
            </a:extLst>
          </p:cNvPr>
          <p:cNvSpPr>
            <a:spLocks noGrp="1"/>
          </p:cNvSpPr>
          <p:nvPr>
            <p:ph idx="1"/>
          </p:nvPr>
        </p:nvSpPr>
        <p:spPr/>
        <p:txBody>
          <a:bodyPr>
            <a:normAutofit fontScale="85000" lnSpcReduction="2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Article 21 of the Indian Constitution deals with “Protection of life and personal liberty” it envisages that “No person shall be deprived of his life and liberty except according to procedure established by law”.</a:t>
            </a:r>
          </a:p>
          <a:p>
            <a:pPr algn="just">
              <a:lnSpc>
                <a:spcPct val="150000"/>
              </a:lnSpc>
            </a:pPr>
            <a:r>
              <a:rPr lang="en-US" sz="1800" dirty="0">
                <a:effectLst/>
                <a:latin typeface="Times New Roman" panose="02020603050405020304" pitchFamily="18" charset="0"/>
                <a:ea typeface="Times New Roman" panose="02020603050405020304" pitchFamily="18" charset="0"/>
              </a:rPr>
              <a:t>This right is available to every person and also alien {foreigner} alike.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honorable Supreme Court describes this right as “heart of fundamental rights”</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The main tenets 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fundamental</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right are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‘when 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right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life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personal</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liberty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taken away by the state, it should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only according to the prescribed procedure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law</a:t>
            </a:r>
          </a:p>
          <a:p>
            <a:pPr algn="just">
              <a:lnSpc>
                <a:spcPct val="150000"/>
              </a:lnSpc>
            </a:pPr>
            <a:r>
              <a:rPr lang="en-US" sz="1800" dirty="0">
                <a:effectLst/>
                <a:latin typeface="Times New Roman" panose="02020603050405020304" pitchFamily="18" charset="0"/>
                <a:ea typeface="Times New Roman" panose="02020603050405020304" pitchFamily="18" charset="0"/>
              </a:rPr>
              <a:t>This implies that this right has been provided only against the State. Here the State means and includes government, government departments, local bodies, legislatures and Executive actions etc.</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Any private individual encroaching on these rights of another individual does not amount to a violation of Article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21</a:t>
            </a:r>
          </a:p>
          <a:p>
            <a:pPr algn="just">
              <a:lnSpc>
                <a:spcPct val="150000"/>
              </a:lnSpc>
            </a:pPr>
            <a:r>
              <a:rPr lang="en-US" sz="1800" dirty="0">
                <a:effectLst/>
                <a:latin typeface="Times New Roman" panose="02020603050405020304" pitchFamily="18" charset="0"/>
                <a:ea typeface="Times New Roman" panose="02020603050405020304" pitchFamily="18" charset="0"/>
              </a:rPr>
              <a:t>The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remedy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such</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victim</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would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under</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Article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226</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any general</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law</a:t>
            </a:r>
            <a:endParaRPr lang="en-US" dirty="0"/>
          </a:p>
        </p:txBody>
      </p:sp>
    </p:spTree>
    <p:extLst>
      <p:ext uri="{BB962C8B-B14F-4D97-AF65-F5344CB8AC3E}">
        <p14:creationId xmlns:p14="http://schemas.microsoft.com/office/powerpoint/2010/main" val="94624949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3BC1-5658-3E11-E650-E69A3946DD0C}"/>
              </a:ext>
            </a:extLst>
          </p:cNvPr>
          <p:cNvSpPr>
            <a:spLocks noGrp="1"/>
          </p:cNvSpPr>
          <p:nvPr>
            <p:ph type="title"/>
          </p:nvPr>
        </p:nvSpPr>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OBJECTIVES</a:t>
            </a:r>
            <a:br>
              <a:rPr lang="en-US" sz="4000" b="1" kern="0" spc="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74F6776F-2FF4-512F-740C-20E4314DA097}"/>
              </a:ext>
            </a:extLst>
          </p:cNvPr>
          <p:cNvSpPr>
            <a:spLocks noGrp="1"/>
          </p:cNvSpPr>
          <p:nvPr>
            <p:ph idx="1"/>
          </p:nvPr>
        </p:nvSpPr>
        <p:spPr>
          <a:xfrm>
            <a:off x="838200" y="2409103"/>
            <a:ext cx="10515600" cy="2039793"/>
          </a:xfrm>
        </p:spPr>
        <p:txBody>
          <a:bodyPr>
            <a:normAutofit lnSpcReduction="10000"/>
          </a:bodyPr>
          <a:lstStyle/>
          <a:p>
            <a:pPr marL="342900" marR="79375" lvl="0" indent="-342900">
              <a:lnSpc>
                <a:spcPct val="150000"/>
              </a:lnSpc>
              <a:spcBef>
                <a:spcPts val="685"/>
              </a:spcBef>
              <a:spcAft>
                <a:spcPts val="0"/>
              </a:spcAft>
              <a:buSzPts val="1200"/>
              <a:buFont typeface="Times New Roman" panose="02020603050405020304" pitchFamily="18" charset="0"/>
              <a:buAutoNum type="alphaLcParenR"/>
              <a:tabLst>
                <a:tab pos="520700" algn="l"/>
              </a:tabLst>
            </a:pPr>
            <a:r>
              <a:rPr lang="en-US" sz="2000" spc="-5" dirty="0">
                <a:effectLst/>
                <a:latin typeface="Times New Roman" panose="02020603050405020304" pitchFamily="18" charset="0"/>
                <a:ea typeface="Times New Roman" panose="02020603050405020304" pitchFamily="18" charset="0"/>
              </a:rPr>
              <a:t>To</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clarify</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doubts</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pertaining</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right</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to</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life</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of</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an</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unborn</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child</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provided</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by</a:t>
            </a:r>
            <a:r>
              <a:rPr lang="en-US" sz="2000" spc="2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 Constitution of India.</a:t>
            </a:r>
          </a:p>
          <a:p>
            <a:pPr marL="342900" marR="0" lvl="0" indent="-342900">
              <a:spcBef>
                <a:spcPts val="0"/>
              </a:spcBef>
              <a:spcAft>
                <a:spcPts val="0"/>
              </a:spcAft>
              <a:buSzPts val="1200"/>
              <a:buFont typeface="Times New Roman" panose="02020603050405020304" pitchFamily="18" charset="0"/>
              <a:buAutoNum type="alphaLcParenR"/>
              <a:tabLst>
                <a:tab pos="520065" algn="l"/>
              </a:tabLst>
            </a:pPr>
            <a:r>
              <a:rPr lang="en-US" sz="2000" spc="-5" dirty="0">
                <a:effectLst/>
                <a:latin typeface="Times New Roman" panose="02020603050405020304" pitchFamily="18" charset="0"/>
                <a:ea typeface="Times New Roman" panose="02020603050405020304" pitchFamily="18" charset="0"/>
              </a:rPr>
              <a:t>To</a:t>
            </a:r>
            <a:r>
              <a:rPr lang="en-US" sz="2000" spc="-2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know</a:t>
            </a:r>
            <a:r>
              <a:rPr lang="en-US" sz="2000" spc="-2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Judiciary</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Perspective</a:t>
            </a:r>
            <a:r>
              <a:rPr lang="en-US" sz="2000" spc="-2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on</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subject</a:t>
            </a:r>
            <a:r>
              <a:rPr lang="en-US" sz="2000" spc="-15" dirty="0">
                <a:effectLst/>
                <a:latin typeface="Times New Roman" panose="02020603050405020304" pitchFamily="18" charset="0"/>
                <a:ea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rPr>
              <a:t>matter.</a:t>
            </a:r>
            <a:endParaRPr lang="en-US" sz="2000" spc="-5" dirty="0">
              <a:effectLst/>
              <a:latin typeface="Times New Roman" panose="02020603050405020304" pitchFamily="18" charset="0"/>
              <a:ea typeface="Times New Roman" panose="02020603050405020304" pitchFamily="18" charset="0"/>
            </a:endParaRPr>
          </a:p>
          <a:p>
            <a:pPr marL="342900" marR="0" lvl="0" indent="-342900">
              <a:spcBef>
                <a:spcPts val="695"/>
              </a:spcBef>
              <a:spcAft>
                <a:spcPts val="0"/>
              </a:spcAft>
              <a:buSzPts val="1200"/>
              <a:buFont typeface="Times New Roman" panose="02020603050405020304" pitchFamily="18" charset="0"/>
              <a:buAutoNum type="alphaLcParenR"/>
              <a:tabLst>
                <a:tab pos="520065" algn="l"/>
              </a:tabLst>
            </a:pPr>
            <a:r>
              <a:rPr lang="en-US" sz="2000" spc="-5" dirty="0">
                <a:effectLst/>
                <a:latin typeface="Times New Roman" panose="02020603050405020304" pitchFamily="18" charset="0"/>
                <a:ea typeface="Times New Roman" panose="02020603050405020304" pitchFamily="18" charset="0"/>
              </a:rPr>
              <a:t>To</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rectify</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petty</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mistakes</a:t>
            </a:r>
            <a:r>
              <a:rPr lang="en-US" sz="2000" spc="-2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existed</a:t>
            </a:r>
            <a:r>
              <a:rPr lang="en-US" sz="2000" spc="-1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on</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said</a:t>
            </a:r>
            <a:r>
              <a:rPr lang="en-US" sz="2000" spc="-10" dirty="0">
                <a:effectLst/>
                <a:latin typeface="Times New Roman" panose="02020603050405020304" pitchFamily="18" charset="0"/>
                <a:ea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rPr>
              <a:t>law.</a:t>
            </a:r>
            <a:endParaRPr lang="en-US" sz="2000" spc="-5" dirty="0">
              <a:effectLst/>
              <a:latin typeface="Times New Roman" panose="02020603050405020304" pitchFamily="18" charset="0"/>
              <a:ea typeface="Times New Roman" panose="02020603050405020304" pitchFamily="18" charset="0"/>
            </a:endParaRPr>
          </a:p>
          <a:p>
            <a:pPr marL="342900" marR="76200" lvl="0" indent="-342900">
              <a:lnSpc>
                <a:spcPct val="150000"/>
              </a:lnSpc>
              <a:spcBef>
                <a:spcPts val="685"/>
              </a:spcBef>
              <a:spcAft>
                <a:spcPts val="0"/>
              </a:spcAft>
              <a:buSzPts val="1200"/>
              <a:buFont typeface="Times New Roman" panose="02020603050405020304" pitchFamily="18" charset="0"/>
              <a:buAutoNum type="alphaLcParenR"/>
              <a:tabLst>
                <a:tab pos="520700" algn="l"/>
              </a:tabLst>
            </a:pPr>
            <a:r>
              <a:rPr lang="en-US" sz="2000" spc="-5" dirty="0">
                <a:effectLst/>
                <a:latin typeface="Times New Roman" panose="02020603050405020304" pitchFamily="18" charset="0"/>
                <a:ea typeface="Times New Roman" panose="02020603050405020304" pitchFamily="18" charset="0"/>
              </a:rPr>
              <a:t>To put forward suggestion and recommendation for the like-minded people and the law</a:t>
            </a:r>
            <a:r>
              <a:rPr lang="en-US" sz="2000" spc="20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makers.</a:t>
            </a:r>
            <a:endParaRPr lang="en-US" sz="1800" spc="-5"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01665962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862B5-6471-11F3-D8DA-A155BB74CEB9}"/>
              </a:ext>
            </a:extLst>
          </p:cNvPr>
          <p:cNvSpPr>
            <a:spLocks noGrp="1"/>
          </p:cNvSpPr>
          <p:nvPr>
            <p:ph type="title"/>
          </p:nvPr>
        </p:nvSpPr>
        <p:spPr>
          <a:xfrm>
            <a:off x="838200" y="725343"/>
            <a:ext cx="10515600" cy="1325563"/>
          </a:xfrm>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METHODOLOGY</a:t>
            </a:r>
            <a:br>
              <a:rPr lang="en-US" sz="4000" b="1" kern="0" spc="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94FC0DFA-F88C-8975-6A93-01490C908B0D}"/>
              </a:ext>
            </a:extLst>
          </p:cNvPr>
          <p:cNvSpPr>
            <a:spLocks noGrp="1"/>
          </p:cNvSpPr>
          <p:nvPr>
            <p:ph idx="1"/>
          </p:nvPr>
        </p:nvSpPr>
        <p:spPr>
          <a:xfrm>
            <a:off x="838200" y="2678834"/>
            <a:ext cx="10515600" cy="2275320"/>
          </a:xfrm>
        </p:spPr>
        <p:txBody>
          <a:bodyPr>
            <a:normAutofit lnSpcReduction="10000"/>
          </a:bodyPr>
          <a:lstStyle/>
          <a:p>
            <a:r>
              <a:rPr lang="en-US" sz="1800" dirty="0">
                <a:effectLst/>
                <a:latin typeface="Times New Roman" panose="02020603050405020304" pitchFamily="18" charset="0"/>
                <a:ea typeface="Times New Roman" panose="02020603050405020304" pitchFamily="18" charset="0"/>
              </a:rPr>
              <a:t>The</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study</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being</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carried</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out</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purely</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based</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“Doctrinal</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methods”.</a:t>
            </a:r>
            <a:r>
              <a:rPr lang="en-US" sz="1800" spc="-65" dirty="0">
                <a:effectLst/>
                <a:latin typeface="Times New Roman" panose="02020603050405020304" pitchFamily="18" charset="0"/>
                <a:ea typeface="Times New Roman" panose="02020603050405020304" pitchFamily="18" charset="0"/>
              </a:rPr>
              <a:t> </a:t>
            </a:r>
          </a:p>
          <a:p>
            <a:r>
              <a:rPr lang="en-US" sz="1800" dirty="0">
                <a:effectLst/>
                <a:latin typeface="Times New Roman" panose="02020603050405020304" pitchFamily="18" charset="0"/>
                <a:ea typeface="Times New Roman" panose="02020603050405020304" pitchFamily="18" charset="0"/>
              </a:rPr>
              <a:t>In</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research</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work</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National and International instruments, Constitutional Provisions and other relevant statutory materials besides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relevant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case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laws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touching</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topic</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have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been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analyzed</a:t>
            </a:r>
            <a:endParaRPr lang="en-US" sz="1800" spc="-65"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Primary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data</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have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been collects from various books, journal, newspaper, articles, Court rulings and various enacted laws have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been relied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upon</a:t>
            </a:r>
            <a:endParaRPr lang="en-US" sz="1800" spc="-65"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secondary</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sources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data</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will</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consist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various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interpretations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made in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commentaries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Jurisprudence, Indian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Constitution,</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books,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articles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research</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paper published in different journals</a:t>
            </a:r>
            <a:endParaRPr lang="en-US" sz="1800" spc="-65"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9529996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D0AF5-5328-4600-38CF-5F2F7A987D9B}"/>
              </a:ext>
            </a:extLst>
          </p:cNvPr>
          <p:cNvSpPr>
            <a:spLocks noGrp="1"/>
          </p:cNvSpPr>
          <p:nvPr>
            <p:ph type="title"/>
          </p:nvPr>
        </p:nvSpPr>
        <p:spPr/>
        <p:txBody>
          <a:bodyPr/>
          <a:lstStyle/>
          <a:p>
            <a:pPr algn="ctr"/>
            <a:r>
              <a:rPr lang="en-US" sz="4000" b="1" kern="0" spc="-10" dirty="0">
                <a:effectLst/>
                <a:latin typeface="Times New Roman" panose="02020603050405020304" pitchFamily="18" charset="0"/>
                <a:ea typeface="Times New Roman" panose="02020603050405020304" pitchFamily="18" charset="0"/>
              </a:rPr>
              <a:t>FINDINGS</a:t>
            </a:r>
            <a:br>
              <a:rPr lang="en-US" sz="1800" b="1" kern="0" spc="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5587F41-93CB-6F76-B2D9-883E84785858}"/>
              </a:ext>
            </a:extLst>
          </p:cNvPr>
          <p:cNvSpPr>
            <a:spLocks noGrp="1"/>
          </p:cNvSpPr>
          <p:nvPr>
            <p:ph idx="1"/>
          </p:nvPr>
        </p:nvSpPr>
        <p:spPr/>
        <p:txBody>
          <a:bodyPr>
            <a:normAutofit lnSpcReduction="10000"/>
          </a:bodyPr>
          <a:lstStyle/>
          <a:p>
            <a:pPr algn="just"/>
            <a:r>
              <a:rPr lang="en-US" sz="1800" dirty="0">
                <a:effectLst/>
                <a:latin typeface="Times New Roman" panose="02020603050405020304" pitchFamily="18" charset="0"/>
                <a:ea typeface="Times New Roman" panose="02020603050405020304" pitchFamily="18" charset="0"/>
              </a:rPr>
              <a:t>The term ‘person’ is derived from Latin word “persona” which means a mask worn by actors playing different roles in a</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drama</a:t>
            </a:r>
          </a:p>
          <a:p>
            <a:pPr algn="just"/>
            <a:r>
              <a:rPr lang="en-US" sz="1800" dirty="0">
                <a:effectLst/>
                <a:latin typeface="Times New Roman" panose="02020603050405020304" pitchFamily="18" charset="0"/>
                <a:ea typeface="Times New Roman" panose="02020603050405020304" pitchFamily="18" charset="0"/>
              </a:rPr>
              <a:t>Today it has been used in a</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sense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living person capable of having rights and duties.</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The term has been used in different senses in different disciplines. The phrase</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has</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been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used</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refer</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human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reasoning</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both</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philosophical</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moral</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contexts</a:t>
            </a:r>
          </a:p>
          <a:p>
            <a:pPr algn="just"/>
            <a:r>
              <a:rPr lang="en-US" sz="1800" dirty="0">
                <a:effectLst/>
                <a:latin typeface="Times New Roman" panose="02020603050405020304" pitchFamily="18" charset="0"/>
                <a:ea typeface="Times New Roman" panose="02020603050405020304" pitchFamily="18" charset="0"/>
              </a:rPr>
              <a:t>In</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Law it has a wide meaning. It means not only human being but also associations as well. This personification both theoretical and practical clarifies thoughts and expression. </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There are human beings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who</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according</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Law</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such</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outlaws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slaves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early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ages]</a:t>
            </a:r>
          </a:p>
          <a:p>
            <a:pPr algn="just"/>
            <a:r>
              <a:rPr lang="en-US" sz="1800" dirty="0">
                <a:effectLst/>
                <a:latin typeface="Times New Roman" panose="02020603050405020304" pitchFamily="18" charset="0"/>
                <a:ea typeface="Times New Roman" panose="02020603050405020304" pitchFamily="18" charset="0"/>
              </a:rPr>
              <a:t>The Latin word "Persona," which denotes those acknowledged by the law as being able to have legal rights and be subject to legal obligations, is where the word "person" originates</a:t>
            </a:r>
          </a:p>
          <a:p>
            <a:pPr algn="just"/>
            <a:r>
              <a:rPr lang="en-US" sz="1800" dirty="0">
                <a:effectLst/>
                <a:latin typeface="Times New Roman" panose="02020603050405020304" pitchFamily="18" charset="0"/>
                <a:ea typeface="Times New Roman" panose="02020603050405020304" pitchFamily="18" charset="0"/>
              </a:rPr>
              <a:t>In Karnataka Bank ltd vs State of Andhra Pradesh, the honorable Supreme Court held that “definition of ‘Person’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 illustrative and not exhaustive</a:t>
            </a:r>
            <a:endParaRPr lang="en-US" dirty="0"/>
          </a:p>
        </p:txBody>
      </p:sp>
    </p:spTree>
    <p:extLst>
      <p:ext uri="{BB962C8B-B14F-4D97-AF65-F5344CB8AC3E}">
        <p14:creationId xmlns:p14="http://schemas.microsoft.com/office/powerpoint/2010/main" val="80664811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80BD6-3961-35BF-FFB6-7E6F772AD854}"/>
              </a:ext>
            </a:extLst>
          </p:cNvPr>
          <p:cNvSpPr>
            <a:spLocks noGrp="1"/>
          </p:cNvSpPr>
          <p:nvPr>
            <p:ph type="title"/>
          </p:nvPr>
        </p:nvSpPr>
        <p:spPr/>
        <p:txBody>
          <a:bodyPr>
            <a:normAutofit/>
          </a:bodyPr>
          <a:lstStyle/>
          <a:p>
            <a:pPr algn="ctr"/>
            <a:r>
              <a:rPr lang="en-US" sz="4000" b="1" kern="0" spc="0" dirty="0">
                <a:effectLst/>
                <a:latin typeface="Times New Roman" panose="02020603050405020304" pitchFamily="18" charset="0"/>
                <a:ea typeface="Times New Roman" panose="02020603050405020304" pitchFamily="18" charset="0"/>
              </a:rPr>
              <a:t>KINDS</a:t>
            </a:r>
            <a:r>
              <a:rPr lang="en-US" sz="4000" b="1" kern="0" spc="-20" dirty="0">
                <a:effectLst/>
                <a:latin typeface="Times New Roman" panose="02020603050405020304" pitchFamily="18" charset="0"/>
                <a:ea typeface="Times New Roman" panose="02020603050405020304" pitchFamily="18" charset="0"/>
              </a:rPr>
              <a:t> </a:t>
            </a:r>
            <a:r>
              <a:rPr lang="en-US" sz="4000" b="1" kern="0" spc="0" dirty="0">
                <a:effectLst/>
                <a:latin typeface="Times New Roman" panose="02020603050405020304" pitchFamily="18" charset="0"/>
                <a:ea typeface="Times New Roman" panose="02020603050405020304" pitchFamily="18" charset="0"/>
              </a:rPr>
              <a:t>OF</a:t>
            </a:r>
            <a:r>
              <a:rPr lang="en-US" sz="4000" b="1" kern="0" spc="-15" dirty="0">
                <a:effectLst/>
                <a:latin typeface="Times New Roman" panose="02020603050405020304" pitchFamily="18" charset="0"/>
                <a:ea typeface="Times New Roman" panose="02020603050405020304" pitchFamily="18" charset="0"/>
              </a:rPr>
              <a:t> </a:t>
            </a:r>
            <a:r>
              <a:rPr lang="en-US" sz="4000" b="1" kern="0" spc="-10" dirty="0">
                <a:effectLst/>
                <a:latin typeface="Times New Roman" panose="02020603050405020304" pitchFamily="18" charset="0"/>
                <a:ea typeface="Times New Roman" panose="02020603050405020304" pitchFamily="18" charset="0"/>
              </a:rPr>
              <a:t>PERSON</a:t>
            </a:r>
            <a:br>
              <a:rPr lang="en-US" sz="4000" b="1" kern="0" spc="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B8A125D7-6834-9EBD-6284-869E57200704}"/>
              </a:ext>
            </a:extLst>
          </p:cNvPr>
          <p:cNvSpPr>
            <a:spLocks noGrp="1"/>
          </p:cNvSpPr>
          <p:nvPr>
            <p:ph idx="1"/>
          </p:nvPr>
        </p:nvSpPr>
        <p:spPr>
          <a:xfrm>
            <a:off x="838200" y="1413164"/>
            <a:ext cx="10515600" cy="4763799"/>
          </a:xfrm>
        </p:spPr>
        <p:txBody>
          <a:bodyPr>
            <a:normAutofit fontScale="85000"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Natural person: is a human being with a natural personality and as per law, is capable of rights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duties. According</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Holland,</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natural</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“such</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human</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being</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regarded</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by the law as capable of rights and duties</a:t>
            </a:r>
          </a:p>
          <a:p>
            <a:pPr algn="just">
              <a:lnSpc>
                <a:spcPct val="150000"/>
              </a:lnSpc>
            </a:pPr>
            <a:r>
              <a:rPr lang="en-US" sz="1800" dirty="0">
                <a:effectLst/>
                <a:latin typeface="Times New Roman" panose="02020603050405020304" pitchFamily="18" charset="0"/>
                <a:ea typeface="Times New Roman" panose="02020603050405020304" pitchFamily="18" charset="0"/>
              </a:rPr>
              <a:t>According to another writer, natural persons are “living human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beings</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recognized</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by</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state.</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first</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requisite</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normal</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human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being</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 he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must be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recognized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 possessing</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sufficient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status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enable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him</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possess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rights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duties</a:t>
            </a:r>
          </a:p>
          <a:p>
            <a:pPr algn="just">
              <a:lnSpc>
                <a:spcPct val="150000"/>
              </a:lnSpc>
            </a:pPr>
            <a:r>
              <a:rPr lang="en-US" sz="1800" dirty="0">
                <a:effectLst/>
                <a:latin typeface="Times New Roman" panose="02020603050405020304" pitchFamily="18" charset="0"/>
                <a:ea typeface="Times New Roman" panose="02020603050405020304" pitchFamily="18" charset="0"/>
              </a:rPr>
              <a:t>capable of having rights and duties as natural person.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There are two essential elements of legal person-corpus and animus</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The corpus in the body into which the law infuses the animus, will or intention of a fictitious personality.</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animus is the personality or</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will</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t>
            </a:r>
          </a:p>
          <a:p>
            <a:pPr algn="just">
              <a:lnSpc>
                <a:spcPct val="150000"/>
              </a:lnSpc>
            </a:pPr>
            <a:r>
              <a:rPr lang="en-US" sz="1800" dirty="0">
                <a:effectLst/>
                <a:latin typeface="Times New Roman" panose="02020603050405020304" pitchFamily="18" charset="0"/>
                <a:ea typeface="Times New Roman" panose="02020603050405020304" pitchFamily="18" charset="0"/>
              </a:rPr>
              <a:t>There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double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fiction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juristic</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t>
            </a:r>
            <a:r>
              <a:rPr lang="en-US" sz="1800" baseline="30000" dirty="0">
                <a:solidFill>
                  <a:srgbClr val="0000FF"/>
                </a:solidFill>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By</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fiction,</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juristic person is created or made an entity.</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Article 21 of the Indian Constitution quotes that “No person shall be deprived of his life and personal liberty except according to procedure established by law”.</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According to Fleming and Haines “the right to life of all human being has the nature of non-transgressed norm.</a:t>
            </a:r>
          </a:p>
          <a:p>
            <a:endParaRPr lang="en-US" dirty="0"/>
          </a:p>
        </p:txBody>
      </p:sp>
    </p:spTree>
    <p:extLst>
      <p:ext uri="{BB962C8B-B14F-4D97-AF65-F5344CB8AC3E}">
        <p14:creationId xmlns:p14="http://schemas.microsoft.com/office/powerpoint/2010/main" val="27939941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DCC31-E70C-8056-451C-020774AB877C}"/>
              </a:ext>
            </a:extLst>
          </p:cNvPr>
          <p:cNvSpPr>
            <a:spLocks noGrp="1"/>
          </p:cNvSpPr>
          <p:nvPr>
            <p:ph type="title"/>
          </p:nvPr>
        </p:nvSpPr>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CONCLUSION</a:t>
            </a:r>
            <a:br>
              <a:rPr lang="en-US" sz="4000" b="1" kern="0" spc="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E44240E6-D0EC-F0CD-6987-1F2C3E7D8263}"/>
              </a:ext>
            </a:extLst>
          </p:cNvPr>
          <p:cNvSpPr>
            <a:spLocks noGrp="1"/>
          </p:cNvSpPr>
          <p:nvPr>
            <p:ph idx="1"/>
          </p:nvPr>
        </p:nvSpPr>
        <p:spPr>
          <a:xfrm>
            <a:off x="838200" y="1825625"/>
            <a:ext cx="10515600" cy="3452958"/>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According</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law,</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unborn</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child</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claim</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right</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life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personal</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liberty,</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but</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law</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silent</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 exactly</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which</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period</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such</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right</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can</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enforced</a:t>
            </a:r>
          </a:p>
          <a:p>
            <a:pPr algn="just">
              <a:lnSpc>
                <a:spcPct val="150000"/>
              </a:lnSpc>
            </a:pPr>
            <a:r>
              <a:rPr lang="en-US" sz="1800" dirty="0">
                <a:effectLst/>
                <a:latin typeface="Times New Roman" panose="02020603050405020304" pitchFamily="18" charset="0"/>
                <a:ea typeface="Times New Roman" panose="02020603050405020304" pitchFamily="18" charset="0"/>
              </a:rPr>
              <a:t>Earlier</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unborn</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person</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does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under 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purview of</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Article 21 but after</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came into force 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Medical</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Termination 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Pregnancy</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Act, 1971, </a:t>
            </a:r>
            <a:r>
              <a:rPr lang="en-US" sz="1800" dirty="0" err="1">
                <a:effectLst/>
                <a:latin typeface="Times New Roman" panose="02020603050405020304" pitchFamily="18" charset="0"/>
                <a:ea typeface="Times New Roman" panose="02020603050405020304" pitchFamily="18" charset="0"/>
              </a:rPr>
              <a:t>foetus</a:t>
            </a:r>
            <a:r>
              <a:rPr lang="en-US" sz="1800" dirty="0">
                <a:effectLst/>
                <a:latin typeface="Times New Roman" panose="02020603050405020304" pitchFamily="18" charset="0"/>
                <a:ea typeface="Times New Roman" panose="02020603050405020304" pitchFamily="18" charset="0"/>
              </a:rPr>
              <a:t> can claim right to life</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Also, impliedly this right can be understood from the last gestational age i.e., after </a:t>
            </a:r>
            <a:r>
              <a:rPr lang="en-US" sz="1800" dirty="0" err="1">
                <a:effectLst/>
                <a:latin typeface="Times New Roman" panose="02020603050405020304" pitchFamily="18" charset="0"/>
                <a:ea typeface="Times New Roman" panose="02020603050405020304" pitchFamily="18" charset="0"/>
              </a:rPr>
              <a:t>foetus</a:t>
            </a:r>
            <a:r>
              <a:rPr lang="en-US" sz="1800" dirty="0">
                <a:effectLst/>
                <a:latin typeface="Times New Roman" panose="02020603050405020304" pitchFamily="18" charset="0"/>
                <a:ea typeface="Times New Roman" panose="02020603050405020304" pitchFamily="18" charset="0"/>
              </a:rPr>
              <a:t> attained 24 weeks of pregnancy, abortion is strictly prohibited because during</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 stage, aborting to </a:t>
            </a:r>
            <a:r>
              <a:rPr lang="en-US" sz="1800" dirty="0" err="1">
                <a:effectLst/>
                <a:latin typeface="Times New Roman" panose="02020603050405020304" pitchFamily="18" charset="0"/>
                <a:ea typeface="Times New Roman" panose="02020603050405020304" pitchFamily="18" charset="0"/>
              </a:rPr>
              <a:t>foetus</a:t>
            </a:r>
            <a:r>
              <a:rPr lang="en-US" sz="1800" dirty="0">
                <a:effectLst/>
                <a:latin typeface="Times New Roman" panose="02020603050405020304" pitchFamily="18" charset="0"/>
                <a:ea typeface="Times New Roman" panose="02020603050405020304" pitchFamily="18" charset="0"/>
              </a:rPr>
              <a:t> can affect 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life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 health 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pregnant mother and as well as unborn child.</a:t>
            </a:r>
            <a:endParaRPr lang="en-US" dirty="0"/>
          </a:p>
        </p:txBody>
      </p:sp>
    </p:spTree>
    <p:extLst>
      <p:ext uri="{BB962C8B-B14F-4D97-AF65-F5344CB8AC3E}">
        <p14:creationId xmlns:p14="http://schemas.microsoft.com/office/powerpoint/2010/main" val="82736943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2CB03-9FB3-51C9-2652-C2A44433D8C5}"/>
              </a:ext>
            </a:extLst>
          </p:cNvPr>
          <p:cNvSpPr>
            <a:spLocks noGrp="1"/>
          </p:cNvSpPr>
          <p:nvPr>
            <p:ph type="title"/>
          </p:nvPr>
        </p:nvSpPr>
        <p:spPr>
          <a:xfrm>
            <a:off x="838200" y="681037"/>
            <a:ext cx="10515600" cy="1009651"/>
          </a:xfrm>
        </p:spPr>
        <p:txBody>
          <a:bodyPr>
            <a:noAutofit/>
          </a:bodyPr>
          <a:lstStyle/>
          <a:p>
            <a:pPr marL="0" marR="0" algn="ctr">
              <a:spcBef>
                <a:spcPts val="140"/>
              </a:spcBef>
              <a:spcAft>
                <a:spcPts val="0"/>
              </a:spcAft>
            </a:pPr>
            <a:r>
              <a:rPr lang="en-US" sz="4000" b="1" spc="-10" dirty="0">
                <a:effectLst/>
                <a:latin typeface="Times New Roman" panose="02020603050405020304" pitchFamily="18" charset="0"/>
                <a:ea typeface="Times New Roman" panose="02020603050405020304" pitchFamily="18" charset="0"/>
              </a:rPr>
              <a:t>REFERENCES</a:t>
            </a:r>
            <a:endParaRPr lang="en-US" sz="4000" b="1" dirty="0"/>
          </a:p>
        </p:txBody>
      </p:sp>
      <p:sp>
        <p:nvSpPr>
          <p:cNvPr id="5" name="Rectangle 2">
            <a:extLst>
              <a:ext uri="{FF2B5EF4-FFF2-40B4-BE49-F238E27FC236}">
                <a16:creationId xmlns:a16="http://schemas.microsoft.com/office/drawing/2014/main" id="{A3D46FD1-CDD6-2ADF-799D-29252DDF2446}"/>
              </a:ext>
            </a:extLst>
          </p:cNvPr>
          <p:cNvSpPr>
            <a:spLocks noGrp="1" noChangeArrowheads="1"/>
          </p:cNvSpPr>
          <p:nvPr>
            <p:ph idx="1"/>
          </p:nvPr>
        </p:nvSpPr>
        <p:spPr bwMode="auto">
          <a:xfrm>
            <a:off x="1425690" y="1986056"/>
            <a:ext cx="9089910" cy="3780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Pandey, J. N. (2014). </a:t>
            </a:r>
            <a:r>
              <a:rPr kumimoji="0" lang="en-US" altLang="en-US" sz="18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Constitutional law of India</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(51st ed.). Central Law Agency.</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BYJU'S. (n.d.). Right to life (Article 21). Retrieved from </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hlinkClick r:id="rId2"/>
              </a:rPr>
              <a:t>https://byjus.com/free-ias-prep-right-to-life-article-21/</a:t>
            </a: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Maneka</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Gandhi vs Union of India, AIR 1978 SC 597.</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Maneka</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Gandhi vs Union of India, AIR 1978 SC 597.</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Indian Kanoon. (n.d.). </a:t>
            </a:r>
            <a:r>
              <a:rPr kumimoji="0" lang="en-US" altLang="en-US" sz="18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Maneka</a:t>
            </a:r>
            <a:r>
              <a:rPr kumimoji="0" lang="en-US" altLang="en-US" sz="18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Gandhi vs Union of India</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Retrieved from </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hlinkClick r:id="rId3"/>
              </a:rPr>
              <a:t>https://www.indiankanoon.org/doc/594667/</a:t>
            </a: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Gaur, K. D. (2016). </a:t>
            </a:r>
            <a:r>
              <a:rPr kumimoji="0" lang="en-US" altLang="en-US" sz="18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Indian Penal Code of 45 of 1860</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(6th ed.). Universal Law Publishing.</a:t>
            </a:r>
          </a:p>
        </p:txBody>
      </p:sp>
    </p:spTree>
    <p:extLst>
      <p:ext uri="{BB962C8B-B14F-4D97-AF65-F5344CB8AC3E}">
        <p14:creationId xmlns:p14="http://schemas.microsoft.com/office/powerpoint/2010/main" val="413678682"/>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CB42B-D70F-E0DA-A959-81C64BBE5C0E}"/>
              </a:ext>
            </a:extLst>
          </p:cNvPr>
          <p:cNvSpPr>
            <a:spLocks noGrp="1"/>
          </p:cNvSpPr>
          <p:nvPr>
            <p:ph type="title"/>
          </p:nvPr>
        </p:nvSpPr>
        <p:spPr>
          <a:xfrm>
            <a:off x="3262745" y="2519507"/>
            <a:ext cx="3969328" cy="909493"/>
          </a:xfrm>
        </p:spPr>
        <p:txBody>
          <a:bodyPr>
            <a:normAutofit fontScale="90000"/>
          </a:bodyPr>
          <a:lstStyle/>
          <a:p>
            <a:r>
              <a:rPr lang="en-US"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09341847"/>
      </p:ext>
    </p:extLst>
  </p:cSld>
  <p:clrMapOvr>
    <a:masterClrMapping/>
  </p:clrMapOvr>
  <p:transition spd="slow">
    <p:push dir="u"/>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11</TotalTime>
  <Words>1015</Words>
  <Application>Microsoft Office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Times New Roman</vt:lpstr>
      <vt:lpstr>Tw Cen MT</vt:lpstr>
      <vt:lpstr>Tw Cen MT Condensed</vt:lpstr>
      <vt:lpstr>Wingdings 3</vt:lpstr>
      <vt:lpstr>Integral</vt:lpstr>
      <vt:lpstr> ARTICLE 21 &amp; UNBORN CHILD </vt:lpstr>
      <vt:lpstr>INTRODUCTION </vt:lpstr>
      <vt:lpstr>OBJECTIVES </vt:lpstr>
      <vt:lpstr>METHODOLOGY </vt:lpstr>
      <vt:lpstr>FINDINGS </vt:lpstr>
      <vt:lpstr>KINDS OF PERSON </vt:lpstr>
      <vt:lpstr>CONCLUSION </vt:lpstr>
      <vt:lpstr>REFERENCES</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38</cp:revision>
  <dcterms:created xsi:type="dcterms:W3CDTF">2024-08-24T10:43:03Z</dcterms:created>
  <dcterms:modified xsi:type="dcterms:W3CDTF">2024-08-24T10:54:31Z</dcterms:modified>
</cp:coreProperties>
</file>