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2E5FEE71-AB16-45F1-AA41-DADB3E4889A0}" type="datetimeFigureOut">
              <a:rPr lang="en-US" smtClean="0"/>
              <a:t>10/15/2024</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50476A9A-3038-4D4A-AF7A-E6FC248FBD4B}" type="slidenum">
              <a:rPr lang="en-US" smtClean="0"/>
              <a:t>‹#›</a:t>
            </a:fld>
            <a:endParaRPr lang="en-US"/>
          </a:p>
        </p:txBody>
      </p:sp>
    </p:spTree>
    <p:extLst>
      <p:ext uri="{BB962C8B-B14F-4D97-AF65-F5344CB8AC3E}">
        <p14:creationId xmlns:p14="http://schemas.microsoft.com/office/powerpoint/2010/main" val="29484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5FEE71-AB16-45F1-AA41-DADB3E4889A0}"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2146397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2E5FEE71-AB16-45F1-AA41-DADB3E4889A0}" type="datetimeFigureOut">
              <a:rPr lang="en-US" smtClean="0"/>
              <a:t>10/15/2024</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337428227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5FEE71-AB16-45F1-AA41-DADB3E4889A0}"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2196361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5FEE71-AB16-45F1-AA41-DADB3E4889A0}"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164154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5FEE71-AB16-45F1-AA41-DADB3E4889A0}"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343775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5FEE71-AB16-45F1-AA41-DADB3E4889A0}"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2736130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2E5FEE71-AB16-45F1-AA41-DADB3E4889A0}" type="datetimeFigureOut">
              <a:rPr lang="en-US" smtClean="0"/>
              <a:t>10/15/2024</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50476A9A-3038-4D4A-AF7A-E6FC248FBD4B}"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97105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2E5FEE71-AB16-45F1-AA41-DADB3E4889A0}" type="datetimeFigureOut">
              <a:rPr lang="en-US" smtClean="0"/>
              <a:t>10/15/2024</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50476A9A-3038-4D4A-AF7A-E6FC248FBD4B}"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96857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5FEE71-AB16-45F1-AA41-DADB3E4889A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1213857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5FEE71-AB16-45F1-AA41-DADB3E4889A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476A9A-3038-4D4A-AF7A-E6FC248FBD4B}" type="slidenum">
              <a:rPr lang="en-US" smtClean="0"/>
              <a:t>‹#›</a:t>
            </a:fld>
            <a:endParaRPr lang="en-US"/>
          </a:p>
        </p:txBody>
      </p:sp>
    </p:spTree>
    <p:extLst>
      <p:ext uri="{BB962C8B-B14F-4D97-AF65-F5344CB8AC3E}">
        <p14:creationId xmlns:p14="http://schemas.microsoft.com/office/powerpoint/2010/main" val="1755316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2E5FEE71-AB16-45F1-AA41-DADB3E4889A0}" type="datetimeFigureOut">
              <a:rPr lang="en-US" smtClean="0"/>
              <a:t>10/15/2024</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50476A9A-3038-4D4A-AF7A-E6FC248FBD4B}" type="slidenum">
              <a:rPr lang="en-US" smtClean="0"/>
              <a:t>‹#›</a:t>
            </a:fld>
            <a:endParaRPr lang="en-US"/>
          </a:p>
        </p:txBody>
      </p:sp>
    </p:spTree>
    <p:extLst>
      <p:ext uri="{BB962C8B-B14F-4D97-AF65-F5344CB8AC3E}">
        <p14:creationId xmlns:p14="http://schemas.microsoft.com/office/powerpoint/2010/main" val="1481991818"/>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Email-Sksingh999s@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ACC27-654A-C03A-76F4-89E21CE758E6}"/>
              </a:ext>
            </a:extLst>
          </p:cNvPr>
          <p:cNvSpPr>
            <a:spLocks noGrp="1"/>
          </p:cNvSpPr>
          <p:nvPr>
            <p:ph type="ctrTitle"/>
          </p:nvPr>
        </p:nvSpPr>
        <p:spPr>
          <a:xfrm>
            <a:off x="1794932" y="2091263"/>
            <a:ext cx="8579557" cy="1337737"/>
          </a:xfrm>
        </p:spPr>
        <p:txBody>
          <a:bodyPr/>
          <a:lstStyle/>
          <a:p>
            <a:r>
              <a:rPr lang="en-US" sz="2800" b="1" dirty="0">
                <a:effectLst/>
                <a:latin typeface="Times New Roman" panose="02020603050405020304" pitchFamily="18" charset="0"/>
                <a:ea typeface="Calibri" panose="020F0502020204030204" pitchFamily="34" charset="0"/>
                <a:cs typeface="Mangal" panose="02040503050203030202" pitchFamily="18" charset="0"/>
              </a:rPr>
              <a:t>THE BUDDHISM HUMANITIES </a:t>
            </a:r>
            <a:endParaRPr lang="en-US" sz="9600" dirty="0"/>
          </a:p>
        </p:txBody>
      </p:sp>
      <p:sp>
        <p:nvSpPr>
          <p:cNvPr id="3" name="Subtitle 2">
            <a:extLst>
              <a:ext uri="{FF2B5EF4-FFF2-40B4-BE49-F238E27FC236}">
                <a16:creationId xmlns:a16="http://schemas.microsoft.com/office/drawing/2014/main" id="{A7585C81-C54D-DC2F-77A2-9DDE4700E3EF}"/>
              </a:ext>
            </a:extLst>
          </p:cNvPr>
          <p:cNvSpPr>
            <a:spLocks noGrp="1"/>
          </p:cNvSpPr>
          <p:nvPr>
            <p:ph type="subTitle" idx="1"/>
          </p:nvPr>
        </p:nvSpPr>
        <p:spPr>
          <a:xfrm>
            <a:off x="1562100" y="4007556"/>
            <a:ext cx="9070848" cy="1131707"/>
          </a:xfrm>
        </p:spPr>
        <p:txBody>
          <a:bodyPr>
            <a:normAutofit fontScale="77500" lnSpcReduction="20000"/>
          </a:bodyPr>
          <a:lstStyle/>
          <a:p>
            <a:pPr marL="0" marR="0" algn="ctr">
              <a:lnSpc>
                <a:spcPct val="115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Dr. Shashikant Singh </a:t>
            </a:r>
            <a:r>
              <a:rPr lang="en-US" sz="1800" b="1" dirty="0" err="1">
                <a:effectLst/>
                <a:latin typeface="Times New Roman" panose="02020603050405020304" pitchFamily="18" charset="0"/>
                <a:ea typeface="Calibri" panose="020F0502020204030204" pitchFamily="34" charset="0"/>
                <a:cs typeface="Mangal" panose="02040503050203030202" pitchFamily="18" charset="0"/>
              </a:rPr>
              <a:t>Boudh</a:t>
            </a:r>
            <a:r>
              <a:rPr lang="en-US" sz="1800" b="1" dirty="0">
                <a:effectLst/>
                <a:latin typeface="Times New Roman" panose="02020603050405020304" pitchFamily="18" charset="0"/>
                <a:ea typeface="Calibri" panose="020F0502020204030204" pitchFamily="34" charset="0"/>
                <a:cs typeface="Mangal" panose="02040503050203030202" pitchFamily="18" charset="0"/>
              </a:rPr>
              <a:t> (Author)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Editor-Good Morning Nagina (National Newspaper)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President-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Ucchtar</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Madhymik</a:t>
            </a:r>
            <a:r>
              <a:rPr lang="en-US" sz="1800" dirty="0">
                <a:effectLst/>
                <a:latin typeface="Times New Roman" panose="02020603050405020304" pitchFamily="18" charset="0"/>
                <a:ea typeface="Calibri" panose="020F0502020204030204" pitchFamily="34" charset="0"/>
                <a:cs typeface="Mangal" panose="02040503050203030202" pitchFamily="18" charset="0"/>
              </a:rPr>
              <a:t> Shiksha Mandal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Delhi Nagina (Bijnor) Uttar Pradesh-246762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US" sz="1800" u="sng"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2"/>
              </a:rPr>
              <a:t>Email-Sksingh999s@gmail.com</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791764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9DF9C-0940-9E34-F723-C063EB2DD742}"/>
              </a:ext>
            </a:extLst>
          </p:cNvPr>
          <p:cNvSpPr>
            <a:spLocks noGrp="1"/>
          </p:cNvSpPr>
          <p:nvPr>
            <p:ph type="title"/>
          </p:nvPr>
        </p:nvSpPr>
        <p:spPr/>
        <p:txBody>
          <a:bodyPr/>
          <a:lstStyle/>
          <a:p>
            <a:pPr algn="ctr"/>
            <a:r>
              <a:rPr lang="en-US" sz="4400" b="1" dirty="0">
                <a:latin typeface="Times New Roman" panose="02020603050405020304" pitchFamily="18" charset="0"/>
                <a:cs typeface="Times New Roman" panose="02020603050405020304" pitchFamily="18" charset="0"/>
              </a:rPr>
              <a:t>Introduction</a:t>
            </a:r>
            <a:r>
              <a:rPr lang="en-US" dirty="0"/>
              <a:t> </a:t>
            </a:r>
          </a:p>
        </p:txBody>
      </p:sp>
      <p:sp>
        <p:nvSpPr>
          <p:cNvPr id="3" name="Content Placeholder 2">
            <a:extLst>
              <a:ext uri="{FF2B5EF4-FFF2-40B4-BE49-F238E27FC236}">
                <a16:creationId xmlns:a16="http://schemas.microsoft.com/office/drawing/2014/main" id="{F21759CD-3655-1A2E-FDBD-1807A1723BE0}"/>
              </a:ext>
            </a:extLst>
          </p:cNvPr>
          <p:cNvSpPr>
            <a:spLocks noGrp="1"/>
          </p:cNvSpPr>
          <p:nvPr>
            <p:ph idx="1"/>
          </p:nvPr>
        </p:nvSpPr>
        <p:spPr>
          <a:xfrm>
            <a:off x="316089" y="2144888"/>
            <a:ext cx="11593689" cy="4380090"/>
          </a:xfrm>
        </p:spPr>
        <p:txBody>
          <a:bodyPr/>
          <a:lstStyle/>
          <a:p>
            <a:pPr algn="just"/>
            <a:r>
              <a:rPr lang="en-US" sz="1800" dirty="0">
                <a:effectLst/>
                <a:latin typeface="Times New Roman" panose="02020603050405020304" pitchFamily="18" charset="0"/>
                <a:ea typeface="Calibri" panose="020F0502020204030204" pitchFamily="34" charset="0"/>
              </a:rPr>
              <a:t>The rise of Buddhism was an event of the sixth century BC. Gautam Buddha, the originator and founder of Buddhism, was born in 563 BC from the womb of Queen Mahamaya on the day of </a:t>
            </a:r>
            <a:r>
              <a:rPr lang="en-US" sz="1800" dirty="0" err="1">
                <a:effectLst/>
                <a:latin typeface="Times New Roman" panose="02020603050405020304" pitchFamily="18" charset="0"/>
                <a:ea typeface="Calibri" panose="020F0502020204030204" pitchFamily="34" charset="0"/>
              </a:rPr>
              <a:t>Baisakh</a:t>
            </a:r>
            <a:r>
              <a:rPr lang="en-US" sz="1800" dirty="0">
                <a:effectLst/>
                <a:latin typeface="Times New Roman" panose="02020603050405020304" pitchFamily="18" charset="0"/>
                <a:ea typeface="Calibri" panose="020F0502020204030204" pitchFamily="34" charset="0"/>
              </a:rPr>
              <a:t> Purnima in a forest called Lumbini near the capital of </a:t>
            </a:r>
            <a:r>
              <a:rPr lang="en-US" sz="1800" dirty="0" err="1">
                <a:effectLst/>
                <a:latin typeface="Times New Roman" panose="02020603050405020304" pitchFamily="18" charset="0"/>
                <a:ea typeface="Calibri" panose="020F0502020204030204" pitchFamily="34" charset="0"/>
              </a:rPr>
              <a:t>Shakyas</a:t>
            </a:r>
            <a:r>
              <a:rPr lang="en-US" sz="1800" dirty="0">
                <a:effectLst/>
                <a:latin typeface="Times New Roman" panose="02020603050405020304" pitchFamily="18" charset="0"/>
                <a:ea typeface="Calibri" panose="020F0502020204030204" pitchFamily="34" charset="0"/>
              </a:rPr>
              <a:t>, Kapilvastu, which is identified with </a:t>
            </a:r>
            <a:r>
              <a:rPr lang="en-US" sz="1800" dirty="0" err="1">
                <a:effectLst/>
                <a:latin typeface="Times New Roman" panose="02020603050405020304" pitchFamily="18" charset="0"/>
                <a:ea typeface="Calibri" panose="020F0502020204030204" pitchFamily="34" charset="0"/>
              </a:rPr>
              <a:t>Rumindei</a:t>
            </a:r>
            <a:r>
              <a:rPr lang="en-US" sz="1800" dirty="0">
                <a:effectLst/>
                <a:latin typeface="Times New Roman" panose="02020603050405020304" pitchFamily="18" charset="0"/>
                <a:ea typeface="Calibri" panose="020F0502020204030204" pitchFamily="34" charset="0"/>
              </a:rPr>
              <a:t> situated on the India-Nepal border. </a:t>
            </a:r>
          </a:p>
          <a:p>
            <a:pPr algn="just"/>
            <a:r>
              <a:rPr lang="en-US" sz="1800" dirty="0">
                <a:effectLst/>
                <a:latin typeface="Times New Roman" panose="02020603050405020304" pitchFamily="18" charset="0"/>
                <a:ea typeface="Calibri" panose="020F0502020204030204" pitchFamily="34" charset="0"/>
              </a:rPr>
              <a:t>His father's name was </a:t>
            </a:r>
            <a:r>
              <a:rPr lang="en-US" sz="1800" dirty="0" err="1">
                <a:effectLst/>
                <a:latin typeface="Times New Roman" panose="02020603050405020304" pitchFamily="18" charset="0"/>
                <a:ea typeface="Calibri" panose="020F0502020204030204" pitchFamily="34" charset="0"/>
              </a:rPr>
              <a:t>Shuddhodhan</a:t>
            </a:r>
            <a:r>
              <a:rPr lang="en-US" sz="1800" dirty="0">
                <a:effectLst/>
                <a:latin typeface="Times New Roman" panose="02020603050405020304" pitchFamily="18" charset="0"/>
                <a:ea typeface="Calibri" panose="020F0502020204030204" pitchFamily="34" charset="0"/>
              </a:rPr>
              <a:t>, who was the Shakya dynasty ruler of the Kapilvastu republic on the banks of the Himalayas and was under Kosala. </a:t>
            </a:r>
          </a:p>
          <a:p>
            <a:pPr algn="just"/>
            <a:r>
              <a:rPr lang="en-US" sz="1800" dirty="0">
                <a:effectLst/>
                <a:latin typeface="Times New Roman" panose="02020603050405020304" pitchFamily="18" charset="0"/>
                <a:ea typeface="Calibri" panose="020F0502020204030204" pitchFamily="34" charset="0"/>
              </a:rPr>
              <a:t>After the birth of </a:t>
            </a:r>
            <a:r>
              <a:rPr lang="en-US" sz="1800" dirty="0" err="1">
                <a:effectLst/>
                <a:latin typeface="Times New Roman" panose="02020603050405020304" pitchFamily="18" charset="0"/>
                <a:ea typeface="Calibri" panose="020F0502020204030204" pitchFamily="34" charset="0"/>
              </a:rPr>
              <a:t>Bodhisatva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Kaldeval</a:t>
            </a:r>
            <a:r>
              <a:rPr lang="en-US" sz="1800" dirty="0">
                <a:effectLst/>
                <a:latin typeface="Times New Roman" panose="02020603050405020304" pitchFamily="18" charset="0"/>
                <a:ea typeface="Calibri" panose="020F0502020204030204" pitchFamily="34" charset="0"/>
              </a:rPr>
              <a:t> and </a:t>
            </a:r>
            <a:r>
              <a:rPr lang="en-US" sz="1800" dirty="0" err="1">
                <a:effectLst/>
                <a:latin typeface="Times New Roman" panose="02020603050405020304" pitchFamily="18" charset="0"/>
                <a:ea typeface="Calibri" panose="020F0502020204030204" pitchFamily="34" charset="0"/>
              </a:rPr>
              <a:t>Kaudinya</a:t>
            </a:r>
            <a:r>
              <a:rPr lang="en-US" sz="1800" dirty="0">
                <a:effectLst/>
                <a:latin typeface="Times New Roman" panose="02020603050405020304" pitchFamily="18" charset="0"/>
                <a:ea typeface="Calibri" panose="020F0502020204030204" pitchFamily="34" charset="0"/>
              </a:rPr>
              <a:t> propounded the opinion that he would either become a Chakravarti emperor or renounce the world and become a famous scholar.</a:t>
            </a:r>
            <a:endParaRPr lang="en-US"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On the seventh day of his birth, his </a:t>
            </a:r>
            <a:r>
              <a:rPr lang="en-US" sz="1800" dirty="0" err="1">
                <a:effectLst/>
                <a:latin typeface="Times New Roman" panose="02020603050405020304" pitchFamily="18" charset="0"/>
                <a:ea typeface="Calibri" panose="020F0502020204030204" pitchFamily="34" charset="0"/>
              </a:rPr>
              <a:t>Koliya</a:t>
            </a:r>
            <a:r>
              <a:rPr lang="en-US" sz="1800" dirty="0">
                <a:effectLst/>
                <a:latin typeface="Times New Roman" panose="02020603050405020304" pitchFamily="18" charset="0"/>
                <a:ea typeface="Calibri" panose="020F0502020204030204" pitchFamily="34" charset="0"/>
              </a:rPr>
              <a:t> mother Mahamaya died due to which he was brought up by his maternal aunt </a:t>
            </a:r>
            <a:r>
              <a:rPr lang="en-US" sz="1800" dirty="0" err="1">
                <a:effectLst/>
                <a:latin typeface="Times New Roman" panose="02020603050405020304" pitchFamily="18" charset="0"/>
                <a:ea typeface="Calibri" panose="020F0502020204030204" pitchFamily="34" charset="0"/>
              </a:rPr>
              <a:t>Mahaprajapati</a:t>
            </a:r>
            <a:r>
              <a:rPr lang="en-US" sz="1800" dirty="0">
                <a:effectLst/>
                <a:latin typeface="Times New Roman" panose="02020603050405020304" pitchFamily="18" charset="0"/>
                <a:ea typeface="Calibri" panose="020F0502020204030204" pitchFamily="34" charset="0"/>
              </a:rPr>
              <a:t> Gautami, due to which he was called Gautam. </a:t>
            </a:r>
          </a:p>
          <a:p>
            <a:pPr algn="just"/>
            <a:r>
              <a:rPr lang="en-US" sz="1800" dirty="0">
                <a:effectLst/>
                <a:latin typeface="Times New Roman" panose="02020603050405020304" pitchFamily="18" charset="0"/>
                <a:ea typeface="Calibri" panose="020F0502020204030204" pitchFamily="34" charset="0"/>
              </a:rPr>
              <a:t>Along with various crafts, weapons and arts, the child Siddhartha was also taught bookish and Kshatriya-like skills.</a:t>
            </a:r>
          </a:p>
          <a:p>
            <a:pPr algn="just"/>
            <a:r>
              <a:rPr lang="en-US" sz="1800" dirty="0">
                <a:effectLst/>
                <a:latin typeface="Times New Roman" panose="02020603050405020304" pitchFamily="18" charset="0"/>
                <a:ea typeface="Calibri" panose="020F0502020204030204" pitchFamily="34" charset="0"/>
              </a:rPr>
              <a:t>Strategic education was imparted. Due to the predictions of astrologers, King </a:t>
            </a:r>
            <a:r>
              <a:rPr lang="en-US" sz="1800" dirty="0" err="1">
                <a:effectLst/>
                <a:latin typeface="Times New Roman" panose="02020603050405020304" pitchFamily="18" charset="0"/>
                <a:ea typeface="Calibri" panose="020F0502020204030204" pitchFamily="34" charset="0"/>
              </a:rPr>
              <a:t>Shuddhodhan</a:t>
            </a:r>
            <a:r>
              <a:rPr lang="en-US" sz="1800" dirty="0">
                <a:effectLst/>
                <a:latin typeface="Times New Roman" panose="02020603050405020304" pitchFamily="18" charset="0"/>
                <a:ea typeface="Calibri" panose="020F0502020204030204" pitchFamily="34" charset="0"/>
              </a:rPr>
              <a:t> indulged Siddhartha in extreme pleasures. So that they do not get detached from the worldly attractions and do not experience pain and suffering.</a:t>
            </a:r>
            <a:endParaRPr lang="en-US" dirty="0"/>
          </a:p>
        </p:txBody>
      </p:sp>
    </p:spTree>
    <p:extLst>
      <p:ext uri="{BB962C8B-B14F-4D97-AF65-F5344CB8AC3E}">
        <p14:creationId xmlns:p14="http://schemas.microsoft.com/office/powerpoint/2010/main" val="1603115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647DB0-E1DA-3754-6D16-6E3795037416}"/>
              </a:ext>
            </a:extLst>
          </p:cNvPr>
          <p:cNvSpPr txBox="1"/>
          <p:nvPr/>
        </p:nvSpPr>
        <p:spPr>
          <a:xfrm>
            <a:off x="361244" y="575734"/>
            <a:ext cx="11469511" cy="544347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In order to bind Gautama to worldly life, at the age of sixteen a beautiful girl from the Shakya clan was born He was married to Yashodhara. Within a few years Siddhartha became the father of a radiant son, but Gautama was not happy with the birth of a son and he blurted out that 'Rahu' (bondage) was born Hence, the newborn baby was named 'Rahul’.</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According to Buddhist texts, Siddhartha's mind was neither at ease in the palace built for different seasons nor in the attraction of his wife. He always used to think about the world's pain and sorrow and wanted to get rid of worldly attachments.</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In the later Buddhist literature, four painful incidents are mentioned - an old man with a frail body, a suffering patient, a dead person and a detached monk. The series of these four incidents shown by the angels did what the Shakya ruler </a:t>
            </a:r>
            <a:r>
              <a:rPr lang="en-US" sz="1800" dirty="0" err="1">
                <a:effectLst/>
                <a:latin typeface="Times New Roman" panose="02020603050405020304" pitchFamily="18" charset="0"/>
                <a:ea typeface="Calibri" panose="020F0502020204030204" pitchFamily="34" charset="0"/>
              </a:rPr>
              <a:t>Shuddhodhan</a:t>
            </a:r>
            <a:r>
              <a:rPr lang="en-US" sz="1800" dirty="0">
                <a:effectLst/>
                <a:latin typeface="Times New Roman" panose="02020603050405020304" pitchFamily="18" charset="0"/>
                <a:ea typeface="Calibri" panose="020F0502020204030204" pitchFamily="34" charset="0"/>
              </a:rPr>
              <a:t> had used all his intelligence and power to avoid.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The courtesans also fell asleep. When Prince Gautam suddenly woke up, the courtesans appeared very ugly and terrifying to him in their sleep</a:t>
            </a:r>
            <a:r>
              <a:rPr lang="en-US"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Some had disheveled hair, some were almost naked and some of them were snoring horribly. Gautam had a strong desire to renounce the world. Finally, leaving his wife Yashodhara and child Rahul sleeping, he left home. </a:t>
            </a:r>
            <a:endParaRPr lang="en-US" dirty="0"/>
          </a:p>
        </p:txBody>
      </p:sp>
    </p:spTree>
    <p:extLst>
      <p:ext uri="{BB962C8B-B14F-4D97-AF65-F5344CB8AC3E}">
        <p14:creationId xmlns:p14="http://schemas.microsoft.com/office/powerpoint/2010/main" val="3907090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B3289-17DF-4E0E-9574-B64365B3847E}"/>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Abandonment Of Home</a:t>
            </a:r>
          </a:p>
        </p:txBody>
      </p:sp>
      <p:sp>
        <p:nvSpPr>
          <p:cNvPr id="3" name="Content Placeholder 2">
            <a:extLst>
              <a:ext uri="{FF2B5EF4-FFF2-40B4-BE49-F238E27FC236}">
                <a16:creationId xmlns:a16="http://schemas.microsoft.com/office/drawing/2014/main" id="{7256BA5C-C386-7E66-ADC5-0534F9F68302}"/>
              </a:ext>
            </a:extLst>
          </p:cNvPr>
          <p:cNvSpPr>
            <a:spLocks noGrp="1"/>
          </p:cNvSpPr>
          <p:nvPr>
            <p:ph idx="1"/>
          </p:nvPr>
        </p:nvSpPr>
        <p:spPr>
          <a:xfrm>
            <a:off x="428977" y="2103120"/>
            <a:ext cx="11446933" cy="4523458"/>
          </a:xfrm>
        </p:spPr>
        <p:txBody>
          <a:bodyPr>
            <a:normAutofit fontScale="92500" lnSpcReduction="20000"/>
          </a:bodyPr>
          <a:lstStyle/>
          <a:p>
            <a:pPr algn="just">
              <a:lnSpc>
                <a:spcPct val="160000"/>
              </a:lnSpc>
            </a:pPr>
            <a:r>
              <a:rPr lang="en-US" sz="1800" dirty="0">
                <a:effectLst/>
                <a:latin typeface="Times New Roman" panose="02020603050405020304" pitchFamily="18" charset="0"/>
                <a:ea typeface="Calibri" panose="020F0502020204030204" pitchFamily="34" charset="0"/>
              </a:rPr>
              <a:t>At the age of 29, Siddhartha left home in search of knowledge to end worldly suffering. left. This event is called '</a:t>
            </a:r>
            <a:r>
              <a:rPr lang="en-US" sz="1800" dirty="0" err="1">
                <a:effectLst/>
                <a:latin typeface="Times New Roman" panose="02020603050405020304" pitchFamily="18" charset="0"/>
                <a:ea typeface="Calibri" panose="020F0502020204030204" pitchFamily="34" charset="0"/>
              </a:rPr>
              <a:t>Mahābhiniṣkramaṇa</a:t>
            </a:r>
            <a:r>
              <a:rPr lang="en-US" sz="1800" dirty="0">
                <a:effectLst/>
                <a:latin typeface="Times New Roman" panose="02020603050405020304" pitchFamily="18" charset="0"/>
                <a:ea typeface="Calibri" panose="020F0502020204030204" pitchFamily="34" charset="0"/>
              </a:rPr>
              <a:t>'. It is not true that the Bodhisattva tells the people at home Without any chanting, he sat on </a:t>
            </a:r>
            <a:r>
              <a:rPr lang="en-US" sz="1800" dirty="0" err="1">
                <a:effectLst/>
                <a:latin typeface="Times New Roman" panose="02020603050405020304" pitchFamily="18" charset="0"/>
                <a:ea typeface="Calibri" panose="020F0502020204030204" pitchFamily="34" charset="0"/>
              </a:rPr>
              <a:t>Kanthakka</a:t>
            </a:r>
            <a:r>
              <a:rPr lang="en-US" sz="1800" dirty="0">
                <a:effectLst/>
                <a:latin typeface="Times New Roman" panose="02020603050405020304" pitchFamily="18" charset="0"/>
                <a:ea typeface="Calibri" panose="020F0502020204030204" pitchFamily="34" charset="0"/>
              </a:rPr>
              <a:t> and fled. </a:t>
            </a:r>
          </a:p>
          <a:p>
            <a:pPr algn="just">
              <a:lnSpc>
                <a:spcPct val="160000"/>
              </a:lnSpc>
            </a:pPr>
            <a:r>
              <a:rPr lang="en-US" sz="1800" dirty="0">
                <a:effectLst/>
                <a:latin typeface="Times New Roman" panose="02020603050405020304" pitchFamily="18" charset="0"/>
                <a:ea typeface="Calibri" panose="020F0502020204030204" pitchFamily="34" charset="0"/>
              </a:rPr>
              <a:t>In </a:t>
            </a:r>
            <a:r>
              <a:rPr lang="en-US" sz="1800" dirty="0" err="1">
                <a:effectLst/>
                <a:latin typeface="Times New Roman" panose="02020603050405020304" pitchFamily="18" charset="0"/>
                <a:ea typeface="Calibri" panose="020F0502020204030204" pitchFamily="34" charset="0"/>
              </a:rPr>
              <a:t>Majjhimanikaya</a:t>
            </a:r>
            <a:r>
              <a:rPr lang="en-US" sz="1800" dirty="0">
                <a:effectLst/>
                <a:latin typeface="Times New Roman" panose="02020603050405020304" pitchFamily="18" charset="0"/>
                <a:ea typeface="Calibri" panose="020F0502020204030204" pitchFamily="34" charset="0"/>
              </a:rPr>
              <a:t>, Gautama himself says that 'to attain enlightenment In my previous state, the thought came to my mind that this family life is completely pure, </a:t>
            </a:r>
            <a:r>
              <a:rPr lang="en-US" sz="1800" dirty="0" err="1">
                <a:effectLst/>
                <a:latin typeface="Times New Roman" panose="02020603050405020304" pitchFamily="18" charset="0"/>
                <a:ea typeface="Calibri" panose="020F0502020204030204" pitchFamily="34" charset="0"/>
              </a:rPr>
              <a:t>practising</a:t>
            </a:r>
            <a:r>
              <a:rPr lang="en-US" sz="1800" dirty="0">
                <a:effectLst/>
                <a:latin typeface="Times New Roman" panose="02020603050405020304" pitchFamily="18" charset="0"/>
                <a:ea typeface="Calibri" panose="020F0502020204030204" pitchFamily="34" charset="0"/>
              </a:rPr>
              <a:t> a religious life. I am very intelligent.</a:t>
            </a:r>
            <a:endParaRPr lang="en-US" dirty="0">
              <a:latin typeface="Times New Roman" panose="02020603050405020304" pitchFamily="18" charset="0"/>
              <a:ea typeface="Calibri" panose="020F0502020204030204" pitchFamily="34" charset="0"/>
            </a:endParaRPr>
          </a:p>
          <a:p>
            <a:pPr algn="just">
              <a:lnSpc>
                <a:spcPct val="160000"/>
              </a:lnSpc>
            </a:pPr>
            <a:r>
              <a:rPr lang="en-US" sz="1800" dirty="0">
                <a:effectLst/>
                <a:latin typeface="Times New Roman" panose="02020603050405020304" pitchFamily="18" charset="0"/>
                <a:ea typeface="Calibri" panose="020F0502020204030204" pitchFamily="34" charset="0"/>
              </a:rPr>
              <a:t>From this it is clear that 'Bodhisattva who is a nomad ', this fact was known to </a:t>
            </a:r>
            <a:r>
              <a:rPr lang="en-US" sz="1800" dirty="0" err="1">
                <a:effectLst/>
                <a:latin typeface="Times New Roman" panose="02020603050405020304" pitchFamily="18" charset="0"/>
                <a:ea typeface="Calibri" panose="020F0502020204030204" pitchFamily="34" charset="0"/>
              </a:rPr>
              <a:t>Shuddhodhan</a:t>
            </a:r>
            <a:r>
              <a:rPr lang="en-US" sz="1800" dirty="0">
                <a:effectLst/>
                <a:latin typeface="Times New Roman" panose="02020603050405020304" pitchFamily="18" charset="0"/>
                <a:ea typeface="Calibri" panose="020F0502020204030204" pitchFamily="34" charset="0"/>
              </a:rPr>
              <a:t> and Gautami for a long time and against their wishes and in front of them He had taken up the monastic life.</a:t>
            </a:r>
          </a:p>
          <a:p>
            <a:pPr algn="just">
              <a:lnSpc>
                <a:spcPct val="160000"/>
              </a:lnSpc>
            </a:pPr>
            <a:r>
              <a:rPr lang="en-US" sz="1800" dirty="0">
                <a:effectLst/>
                <a:latin typeface="Times New Roman" panose="02020603050405020304" pitchFamily="18" charset="0"/>
                <a:ea typeface="Calibri" panose="020F0502020204030204" pitchFamily="34" charset="0"/>
              </a:rPr>
              <a:t>According to </a:t>
            </a:r>
            <a:r>
              <a:rPr lang="en-US" sz="1800" dirty="0" err="1">
                <a:effectLst/>
                <a:latin typeface="Times New Roman" panose="02020603050405020304" pitchFamily="18" charset="0"/>
                <a:ea typeface="Calibri" panose="020F0502020204030204" pitchFamily="34" charset="0"/>
              </a:rPr>
              <a:t>Kosambi</a:t>
            </a:r>
            <a:r>
              <a:rPr lang="en-US" sz="1800" dirty="0">
                <a:effectLst/>
                <a:latin typeface="Times New Roman" panose="02020603050405020304" pitchFamily="18" charset="0"/>
                <a:ea typeface="Calibri" panose="020F0502020204030204" pitchFamily="34" charset="0"/>
              </a:rPr>
              <a:t>, Gautam himself renounced home to protect his family from the danger of frequent wars between the </a:t>
            </a:r>
            <a:r>
              <a:rPr lang="en-US" sz="1800" dirty="0" err="1">
                <a:effectLst/>
                <a:latin typeface="Times New Roman" panose="02020603050405020304" pitchFamily="18" charset="0"/>
                <a:ea typeface="Calibri" panose="020F0502020204030204" pitchFamily="34" charset="0"/>
              </a:rPr>
              <a:t>Shakyas</a:t>
            </a:r>
            <a:r>
              <a:rPr lang="en-US" sz="1800" dirty="0">
                <a:effectLst/>
                <a:latin typeface="Times New Roman" panose="02020603050405020304" pitchFamily="18" charset="0"/>
                <a:ea typeface="Calibri" panose="020F0502020204030204" pitchFamily="34" charset="0"/>
              </a:rPr>
              <a:t> and the </a:t>
            </a:r>
            <a:r>
              <a:rPr lang="en-US" sz="1800" dirty="0" err="1">
                <a:effectLst/>
                <a:latin typeface="Times New Roman" panose="02020603050405020304" pitchFamily="18" charset="0"/>
                <a:ea typeface="Calibri" panose="020F0502020204030204" pitchFamily="34" charset="0"/>
              </a:rPr>
              <a:t>neighbouring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Kolis</a:t>
            </a:r>
            <a:r>
              <a:rPr lang="en-US" sz="1800" dirty="0">
                <a:effectLst/>
                <a:latin typeface="Times New Roman" panose="02020603050405020304" pitchFamily="18" charset="0"/>
                <a:ea typeface="Calibri" panose="020F0502020204030204" pitchFamily="34" charset="0"/>
              </a:rPr>
              <a:t> over the distribution of the water of the Rohini river</a:t>
            </a:r>
            <a:r>
              <a:rPr lang="en-US" dirty="0">
                <a:latin typeface="Times New Roman" panose="02020603050405020304" pitchFamily="18" charset="0"/>
                <a:ea typeface="Calibri" panose="020F0502020204030204" pitchFamily="34" charset="0"/>
              </a:rPr>
              <a:t>.</a:t>
            </a:r>
          </a:p>
          <a:p>
            <a:pPr algn="just">
              <a:lnSpc>
                <a:spcPct val="160000"/>
              </a:lnSpc>
            </a:pPr>
            <a:r>
              <a:rPr lang="en-US" sz="1800" dirty="0">
                <a:effectLst/>
                <a:latin typeface="Times New Roman" panose="02020603050405020304" pitchFamily="18" charset="0"/>
                <a:ea typeface="Calibri" panose="020F0502020204030204" pitchFamily="34" charset="0"/>
              </a:rPr>
              <a:t>Whatever it may be, Gautam wanted to free the entire humanity from suffering by finding a way to protect the world burning with sorrow.</a:t>
            </a:r>
            <a:endParaRPr lang="en-US" dirty="0"/>
          </a:p>
        </p:txBody>
      </p:sp>
    </p:spTree>
    <p:extLst>
      <p:ext uri="{BB962C8B-B14F-4D97-AF65-F5344CB8AC3E}">
        <p14:creationId xmlns:p14="http://schemas.microsoft.com/office/powerpoint/2010/main" val="1209860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B86CE-9681-6EE9-1B03-CA32C76A1889}"/>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The Quest for Knowledge (Aryaparyeṣṇā)</a:t>
            </a:r>
          </a:p>
        </p:txBody>
      </p:sp>
      <p:sp>
        <p:nvSpPr>
          <p:cNvPr id="3" name="Content Placeholder 2">
            <a:extLst>
              <a:ext uri="{FF2B5EF4-FFF2-40B4-BE49-F238E27FC236}">
                <a16:creationId xmlns:a16="http://schemas.microsoft.com/office/drawing/2014/main" id="{972CCB5F-552A-63FE-2D18-EC3A114BC50B}"/>
              </a:ext>
            </a:extLst>
          </p:cNvPr>
          <p:cNvSpPr>
            <a:spLocks noGrp="1"/>
          </p:cNvSpPr>
          <p:nvPr>
            <p:ph idx="1"/>
          </p:nvPr>
        </p:nvSpPr>
        <p:spPr>
          <a:xfrm>
            <a:off x="248356" y="2103120"/>
            <a:ext cx="11684000" cy="4478302"/>
          </a:xfrm>
        </p:spPr>
        <p:txBody>
          <a:bodyPr>
            <a:normAutofit/>
          </a:bodyPr>
          <a:lstStyle/>
          <a:p>
            <a:pPr algn="just"/>
            <a:r>
              <a:rPr lang="en-US" sz="1800" dirty="0">
                <a:effectLst/>
                <a:latin typeface="Times New Roman" panose="02020603050405020304" pitchFamily="18" charset="0"/>
                <a:ea typeface="Calibri" panose="020F0502020204030204" pitchFamily="34" charset="0"/>
              </a:rPr>
              <a:t>After taking </a:t>
            </a:r>
            <a:r>
              <a:rPr lang="en-US" sz="1800" dirty="0" err="1">
                <a:effectLst/>
                <a:latin typeface="Times New Roman" panose="02020603050405020304" pitchFamily="18" charset="0"/>
                <a:ea typeface="Calibri" panose="020F0502020204030204" pitchFamily="34" charset="0"/>
              </a:rPr>
              <a:t>sanyaas</a:t>
            </a:r>
            <a:r>
              <a:rPr lang="en-US" sz="1800" dirty="0">
                <a:effectLst/>
                <a:latin typeface="Times New Roman" panose="02020603050405020304" pitchFamily="18" charset="0"/>
                <a:ea typeface="Calibri" panose="020F0502020204030204" pitchFamily="34" charset="0"/>
              </a:rPr>
              <a:t>, Siddhartha wandered in search of peace, truth and knowledge and reached the ashram of a sage named Alara Kalam in Vaishali. Here Gautam learnt many types of difficult yoga practices, but he was not satisfied. On the basis of </a:t>
            </a:r>
            <a:r>
              <a:rPr lang="en-US" sz="1800" dirty="0" err="1">
                <a:effectLst/>
                <a:latin typeface="Times New Roman" panose="02020603050405020304" pitchFamily="18" charset="0"/>
                <a:ea typeface="Calibri" panose="020F0502020204030204" pitchFamily="34" charset="0"/>
              </a:rPr>
              <a:t>Majjhimanikaya</a:t>
            </a:r>
            <a:r>
              <a:rPr lang="en-US" sz="1800" dirty="0">
                <a:effectLst/>
                <a:latin typeface="Times New Roman" panose="02020603050405020304" pitchFamily="18" charset="0"/>
                <a:ea typeface="Calibri" panose="020F0502020204030204" pitchFamily="34" charset="0"/>
              </a:rPr>
              <a:t>, Dharmanand </a:t>
            </a:r>
            <a:r>
              <a:rPr lang="en-US" sz="1800" dirty="0" err="1">
                <a:effectLst/>
                <a:latin typeface="Times New Roman" panose="02020603050405020304" pitchFamily="18" charset="0"/>
                <a:ea typeface="Calibri" panose="020F0502020204030204" pitchFamily="34" charset="0"/>
              </a:rPr>
              <a:t>Kosambi</a:t>
            </a:r>
            <a:r>
              <a:rPr lang="en-US" sz="1800" dirty="0">
                <a:effectLst/>
                <a:latin typeface="Times New Roman" panose="02020603050405020304" pitchFamily="18" charset="0"/>
                <a:ea typeface="Calibri" panose="020F0502020204030204" pitchFamily="34" charset="0"/>
              </a:rPr>
              <a:t> believes that Bodhisattva took renunciation at home in front of his parents. </a:t>
            </a:r>
          </a:p>
          <a:p>
            <a:pPr algn="just"/>
            <a:r>
              <a:rPr lang="en-US" sz="1800" dirty="0">
                <a:effectLst/>
                <a:latin typeface="Times New Roman" panose="02020603050405020304" pitchFamily="18" charset="0"/>
                <a:ea typeface="Calibri" panose="020F0502020204030204" pitchFamily="34" charset="0"/>
              </a:rPr>
              <a:t>The ashram of </a:t>
            </a:r>
            <a:r>
              <a:rPr lang="en-US" sz="1800" dirty="0" err="1">
                <a:effectLst/>
                <a:latin typeface="Times New Roman" panose="02020603050405020304" pitchFamily="18" charset="0"/>
                <a:ea typeface="Calibri" panose="020F0502020204030204" pitchFamily="34" charset="0"/>
              </a:rPr>
              <a:t>Bharandu</a:t>
            </a:r>
            <a:r>
              <a:rPr lang="en-US" sz="1800" dirty="0">
                <a:effectLst/>
                <a:latin typeface="Times New Roman" panose="02020603050405020304" pitchFamily="18" charset="0"/>
                <a:ea typeface="Calibri" panose="020F0502020204030204" pitchFamily="34" charset="0"/>
              </a:rPr>
              <a:t>, a disciple of Alara Kalam, was in </a:t>
            </a:r>
            <a:r>
              <a:rPr lang="en-US" sz="1800" dirty="0" err="1">
                <a:effectLst/>
                <a:latin typeface="Times New Roman" panose="02020603050405020304" pitchFamily="18" charset="0"/>
                <a:ea typeface="Calibri" panose="020F0502020204030204" pitchFamily="34" charset="0"/>
              </a:rPr>
              <a:t>Kapilavastu</a:t>
            </a:r>
            <a:r>
              <a:rPr lang="en-US" sz="1800" dirty="0">
                <a:effectLst/>
                <a:latin typeface="Times New Roman" panose="02020603050405020304" pitchFamily="18" charset="0"/>
                <a:ea typeface="Calibri" panose="020F0502020204030204" pitchFamily="34" charset="0"/>
              </a:rPr>
              <a:t> and the disciples of </a:t>
            </a:r>
            <a:r>
              <a:rPr lang="en-US" sz="1800" dirty="0" err="1">
                <a:effectLst/>
                <a:latin typeface="Times New Roman" panose="02020603050405020304" pitchFamily="18" charset="0"/>
                <a:ea typeface="Calibri" panose="020F0502020204030204" pitchFamily="34" charset="0"/>
              </a:rPr>
              <a:t>Udraka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Ramputra</a:t>
            </a:r>
            <a:r>
              <a:rPr lang="en-US" sz="1800" dirty="0">
                <a:effectLst/>
                <a:latin typeface="Times New Roman" panose="02020603050405020304" pitchFamily="18" charset="0"/>
                <a:ea typeface="Calibri" panose="020F0502020204030204" pitchFamily="34" charset="0"/>
              </a:rPr>
              <a:t> lived in the neighboring </a:t>
            </a:r>
            <a:r>
              <a:rPr lang="en-US" sz="1800" dirty="0" err="1">
                <a:effectLst/>
                <a:latin typeface="Times New Roman" panose="02020603050405020304" pitchFamily="18" charset="0"/>
                <a:ea typeface="Calibri" panose="020F0502020204030204" pitchFamily="34" charset="0"/>
              </a:rPr>
              <a:t>Kolis</a:t>
            </a:r>
            <a:r>
              <a:rPr lang="en-US" sz="1800" dirty="0">
                <a:effectLst/>
                <a:latin typeface="Times New Roman" panose="02020603050405020304" pitchFamily="18" charset="0"/>
                <a:ea typeface="Calibri" panose="020F0502020204030204" pitchFamily="34" charset="0"/>
              </a:rPr>
              <a:t>' country. Bodhisattva first learnt the method of meditation from these </a:t>
            </a:r>
            <a:r>
              <a:rPr lang="en-US" sz="1800" dirty="0" err="1">
                <a:effectLst/>
                <a:latin typeface="Times New Roman" panose="02020603050405020304" pitchFamily="18" charset="0"/>
                <a:ea typeface="Calibri" panose="020F0502020204030204" pitchFamily="34" charset="0"/>
              </a:rPr>
              <a:t>Parivrajakas</a:t>
            </a:r>
            <a:r>
              <a:rPr lang="en-US" sz="1800" dirty="0">
                <a:effectLst/>
                <a:latin typeface="Times New Roman" panose="02020603050405020304" pitchFamily="18" charset="0"/>
                <a:ea typeface="Calibri" panose="020F0502020204030204" pitchFamily="34" charset="0"/>
              </a:rPr>
              <a:t> and these people must have given him </a:t>
            </a:r>
            <a:r>
              <a:rPr lang="en-US" sz="1800" dirty="0" err="1">
                <a:effectLst/>
                <a:latin typeface="Times New Roman" panose="02020603050405020304" pitchFamily="18" charset="0"/>
                <a:ea typeface="Calibri" panose="020F0502020204030204" pitchFamily="34" charset="0"/>
              </a:rPr>
              <a:t>sanyaas</a:t>
            </a:r>
            <a:r>
              <a:rPr lang="en-US" sz="1800" dirty="0">
                <a:effectLst/>
                <a:latin typeface="Times New Roman" panose="02020603050405020304" pitchFamily="18" charset="0"/>
                <a:ea typeface="Calibri" panose="020F0502020204030204" pitchFamily="34" charset="0"/>
              </a:rPr>
              <a:t> initiation</a:t>
            </a:r>
            <a:r>
              <a:rPr lang="en-US" dirty="0">
                <a:latin typeface="Times New Roman" panose="02020603050405020304" pitchFamily="18" charset="0"/>
                <a:ea typeface="Calibri" panose="020F0502020204030204" pitchFamily="34" charset="0"/>
              </a:rPr>
              <a:t>.</a:t>
            </a:r>
          </a:p>
          <a:p>
            <a:pPr algn="just"/>
            <a:r>
              <a:rPr lang="en-US" sz="1800" dirty="0">
                <a:effectLst/>
                <a:latin typeface="Times New Roman" panose="02020603050405020304" pitchFamily="18" charset="0"/>
                <a:ea typeface="Calibri" panose="020F0502020204030204" pitchFamily="34" charset="0"/>
              </a:rPr>
              <a:t>Bodhisattva was given the title of Sakya or </a:t>
            </a:r>
            <a:r>
              <a:rPr lang="en-US" sz="1800" dirty="0" err="1">
                <a:effectLst/>
                <a:latin typeface="Times New Roman" panose="02020603050405020304" pitchFamily="18" charset="0"/>
                <a:ea typeface="Calibri" panose="020F0502020204030204" pitchFamily="34" charset="0"/>
              </a:rPr>
              <a:t>Koliya</a:t>
            </a:r>
            <a:r>
              <a:rPr lang="en-US" sz="1800" dirty="0">
                <a:effectLst/>
                <a:latin typeface="Times New Roman" panose="02020603050405020304" pitchFamily="18" charset="0"/>
                <a:ea typeface="Calibri" panose="020F0502020204030204" pitchFamily="34" charset="0"/>
              </a:rPr>
              <a:t>. He did not find it appropriate to spend time in any ashram in the country. He himself met </a:t>
            </a:r>
            <a:r>
              <a:rPr lang="en-US" sz="1800" dirty="0" err="1">
                <a:effectLst/>
                <a:latin typeface="Times New Roman" panose="02020603050405020304" pitchFamily="18" charset="0"/>
                <a:ea typeface="Calibri" panose="020F0502020204030204" pitchFamily="34" charset="0"/>
              </a:rPr>
              <a:t>Aalaara</a:t>
            </a:r>
            <a:r>
              <a:rPr lang="en-US" sz="1800" dirty="0">
                <a:effectLst/>
                <a:latin typeface="Times New Roman" panose="02020603050405020304" pitchFamily="18" charset="0"/>
                <a:ea typeface="Calibri" panose="020F0502020204030204" pitchFamily="34" charset="0"/>
              </a:rPr>
              <a:t> Kalam, but being unsatisfied, he left Vaishali and headed towards </a:t>
            </a:r>
            <a:r>
              <a:rPr lang="en-US" sz="1800" dirty="0" err="1">
                <a:effectLst/>
                <a:latin typeface="Times New Roman" panose="02020603050405020304" pitchFamily="18" charset="0"/>
                <a:ea typeface="Calibri" panose="020F0502020204030204" pitchFamily="34" charset="0"/>
              </a:rPr>
              <a:t>Rajgriha</a:t>
            </a:r>
            <a:r>
              <a:rPr lang="en-US" sz="1800" dirty="0">
                <a:effectLst/>
                <a:latin typeface="Times New Roman" panose="02020603050405020304" pitchFamily="18" charset="0"/>
                <a:ea typeface="Calibri" panose="020F0502020204030204" pitchFamily="34" charset="0"/>
              </a:rPr>
              <a:t> in search of true knowledge. In </a:t>
            </a:r>
            <a:r>
              <a:rPr lang="en-US" sz="1800" dirty="0" err="1">
                <a:effectLst/>
                <a:latin typeface="Times New Roman" panose="02020603050405020304" pitchFamily="18" charset="0"/>
                <a:ea typeface="Calibri" panose="020F0502020204030204" pitchFamily="34" charset="0"/>
              </a:rPr>
              <a:t>Rajgriha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Bodhisatva</a:t>
            </a:r>
            <a:r>
              <a:rPr lang="en-US" sz="1800" dirty="0">
                <a:effectLst/>
                <a:latin typeface="Times New Roman" panose="02020603050405020304" pitchFamily="18" charset="0"/>
                <a:ea typeface="Calibri" panose="020F0502020204030204" pitchFamily="34" charset="0"/>
              </a:rPr>
              <a:t> Gautam met Magadh King </a:t>
            </a:r>
            <a:r>
              <a:rPr lang="en-US" sz="1800" dirty="0" err="1">
                <a:effectLst/>
                <a:latin typeface="Times New Roman" panose="02020603050405020304" pitchFamily="18" charset="0"/>
                <a:ea typeface="Calibri" panose="020F0502020204030204" pitchFamily="34" charset="0"/>
              </a:rPr>
              <a:t>Bimbisara</a:t>
            </a:r>
            <a:r>
              <a:rPr lang="en-US" sz="1800" dirty="0">
                <a:effectLst/>
                <a:latin typeface="Times New Roman" panose="02020603050405020304" pitchFamily="18" charset="0"/>
                <a:ea typeface="Calibri" panose="020F0502020204030204" pitchFamily="34" charset="0"/>
              </a:rPr>
              <a:t>, which is mentioned in </a:t>
            </a:r>
            <a:r>
              <a:rPr lang="en-US" sz="1800" dirty="0" err="1">
                <a:effectLst/>
                <a:latin typeface="Times New Roman" panose="02020603050405020304" pitchFamily="18" charset="0"/>
                <a:ea typeface="Calibri" panose="020F0502020204030204" pitchFamily="34" charset="0"/>
              </a:rPr>
              <a:t>Pabbajja</a:t>
            </a:r>
            <a:r>
              <a:rPr lang="en-US" sz="1800" dirty="0">
                <a:effectLst/>
                <a:latin typeface="Times New Roman" panose="02020603050405020304" pitchFamily="18" charset="0"/>
                <a:ea typeface="Calibri" panose="020F0502020204030204" pitchFamily="34" charset="0"/>
              </a:rPr>
              <a:t> Sutta of </a:t>
            </a:r>
            <a:r>
              <a:rPr lang="en-US" sz="1800" dirty="0" err="1">
                <a:effectLst/>
                <a:latin typeface="Times New Roman" panose="02020603050405020304" pitchFamily="18" charset="0"/>
                <a:ea typeface="Calibri" panose="020F0502020204030204" pitchFamily="34" charset="0"/>
              </a:rPr>
              <a:t>Suttanipatta</a:t>
            </a:r>
            <a:r>
              <a:rPr lang="en-US" sz="1800" dirty="0">
                <a:effectLst/>
                <a:latin typeface="Times New Roman" panose="02020603050405020304" pitchFamily="18" charset="0"/>
                <a:ea typeface="Calibri" panose="020F0502020204030204" pitchFamily="34" charset="0"/>
              </a:rPr>
              <a:t> and </a:t>
            </a:r>
            <a:r>
              <a:rPr lang="en-US" sz="1800" dirty="0" err="1">
                <a:effectLst/>
                <a:latin typeface="Times New Roman" panose="02020603050405020304" pitchFamily="18" charset="0"/>
                <a:ea typeface="Calibri" panose="020F0502020204030204" pitchFamily="34" charset="0"/>
              </a:rPr>
              <a:t>Lalitavistara</a:t>
            </a:r>
            <a:r>
              <a:rPr lang="en-US" sz="1800" dirty="0">
                <a:effectLst/>
                <a:latin typeface="Times New Roman" panose="02020603050405020304" pitchFamily="18" charset="0"/>
                <a:ea typeface="Calibri" panose="020F0502020204030204" pitchFamily="34" charset="0"/>
              </a:rPr>
              <a:t>.</a:t>
            </a:r>
          </a:p>
          <a:p>
            <a:pPr algn="just"/>
            <a:r>
              <a:rPr lang="en-US" sz="1800" dirty="0">
                <a:effectLst/>
                <a:latin typeface="Times New Roman" panose="02020603050405020304" pitchFamily="18" charset="0"/>
                <a:ea typeface="Calibri" panose="020F0502020204030204" pitchFamily="34" charset="0"/>
                <a:cs typeface="Mangal" panose="02040503050203030202" pitchFamily="18" charset="0"/>
              </a:rPr>
              <a:t>His difficult penance is mentioned in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Majjhimanikaya</a:t>
            </a:r>
            <a:r>
              <a:rPr lang="en-US" sz="1800" dirty="0">
                <a:effectLst/>
                <a:latin typeface="Times New Roman" panose="02020603050405020304" pitchFamily="18" charset="0"/>
                <a:ea typeface="Calibri" panose="020F0502020204030204" pitchFamily="34" charset="0"/>
                <a:cs typeface="Mangal" panose="02040503050203030202" pitchFamily="18" charset="0"/>
              </a:rPr>
              <a:t>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Lalitavistara</a:t>
            </a:r>
            <a:r>
              <a:rPr lang="en-US" sz="1800" dirty="0">
                <a:effectLst/>
                <a:latin typeface="Times New Roman" panose="02020603050405020304" pitchFamily="18" charset="0"/>
                <a:ea typeface="Calibri" panose="020F0502020204030204" pitchFamily="34" charset="0"/>
                <a:cs typeface="Mangal" panose="02040503050203030202" pitchFamily="18" charset="0"/>
              </a:rPr>
              <a:t>. But even with the difficult penance, he did not get the desired knowledge.</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79968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D53F3-DAD9-AFFB-3A67-414D03FA8D5D}"/>
              </a:ext>
            </a:extLst>
          </p:cNvPr>
          <p:cNvSpPr>
            <a:spLocks noGrp="1"/>
          </p:cNvSpPr>
          <p:nvPr>
            <p:ph type="title"/>
          </p:nvPr>
        </p:nvSpPr>
        <p:spPr>
          <a:xfrm>
            <a:off x="372533" y="642593"/>
            <a:ext cx="11492089" cy="1558739"/>
          </a:xfrm>
        </p:spPr>
        <p:txBody>
          <a:bodyPr>
            <a:normAutofit fontScale="90000"/>
          </a:bodyPr>
          <a:lstStyle/>
          <a:p>
            <a:pPr algn="ctr"/>
            <a:r>
              <a:rPr lang="en-US" sz="4400" b="1" dirty="0">
                <a:effectLst/>
                <a:latin typeface="Times New Roman" panose="02020603050405020304" pitchFamily="18" charset="0"/>
                <a:ea typeface="Calibri" panose="020F0502020204030204" pitchFamily="34" charset="0"/>
                <a:cs typeface="Mangal" panose="02040503050203030202" pitchFamily="18" charset="0"/>
              </a:rPr>
              <a:t>MAHA PARINIRVANA OF BUDDHA "MAHAPARINIRVANA OF THE BUDDHA (THE LAST DAYS OF THE BUDDHA)"</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A274971F-D828-2375-1782-5E7A4881EDD0}"/>
              </a:ext>
            </a:extLst>
          </p:cNvPr>
          <p:cNvSpPr>
            <a:spLocks noGrp="1"/>
          </p:cNvSpPr>
          <p:nvPr>
            <p:ph idx="1"/>
          </p:nvPr>
        </p:nvSpPr>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rPr>
              <a:t>The last phase of Lord Buddha's life is associated with his Parinirvana, which is called '</a:t>
            </a:r>
            <a:r>
              <a:rPr lang="en-US" sz="1800" dirty="0" err="1">
                <a:effectLst/>
                <a:latin typeface="Times New Roman" panose="02020603050405020304" pitchFamily="18" charset="0"/>
                <a:ea typeface="Calibri" panose="020F0502020204030204" pitchFamily="34" charset="0"/>
              </a:rPr>
              <a:t>Mahaparinirvana</a:t>
            </a:r>
            <a:r>
              <a:rPr lang="en-US" sz="1800" dirty="0">
                <a:effectLst/>
                <a:latin typeface="Times New Roman" panose="02020603050405020304" pitchFamily="18" charset="0"/>
                <a:ea typeface="Calibri" panose="020F0502020204030204" pitchFamily="34" charset="0"/>
              </a:rPr>
              <a:t>'. This event was the last turning point in his life when he abandoned his </a:t>
            </a:r>
            <a:r>
              <a:rPr lang="en-US" sz="1800" dirty="0" err="1">
                <a:effectLst/>
                <a:latin typeface="Times New Roman" panose="02020603050405020304" pitchFamily="18" charset="0"/>
                <a:ea typeface="Calibri" panose="020F0502020204030204" pitchFamily="34" charset="0"/>
              </a:rPr>
              <a:t>bodyand</a:t>
            </a:r>
            <a:r>
              <a:rPr lang="en-US" sz="1800" dirty="0">
                <a:effectLst/>
                <a:latin typeface="Times New Roman" panose="02020603050405020304" pitchFamily="18" charset="0"/>
                <a:ea typeface="Calibri" panose="020F0502020204030204" pitchFamily="34" charset="0"/>
              </a:rPr>
              <a:t> went beyond the world. </a:t>
            </a:r>
          </a:p>
          <a:p>
            <a:pPr algn="just">
              <a:lnSpc>
                <a:spcPct val="150000"/>
              </a:lnSpc>
            </a:pPr>
            <a:r>
              <a:rPr lang="en-US" sz="1800" dirty="0">
                <a:effectLst/>
                <a:latin typeface="Times New Roman" panose="02020603050405020304" pitchFamily="18" charset="0"/>
                <a:ea typeface="Calibri" panose="020F0502020204030204" pitchFamily="34" charset="0"/>
              </a:rPr>
              <a:t>This story conveys the message of Buddha's great wisdom, his compassion and peace. When Buddha reached the age of 80, he realized that his body had become old and his life journey was coming to an end. </a:t>
            </a:r>
            <a:endParaRPr lang="en-US" dirty="0">
              <a:latin typeface="Times New Roman" panose="02020603050405020304" pitchFamily="18" charset="0"/>
              <a:ea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He started telling his disciples that he was going to leave the world now. One day, he reached near Kushinagar, which is located in present-day Uttar Pradesh. There he gathered his disciples and gave his last sermon.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17422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F1117-7022-1A51-1DEE-A17DF476E116}"/>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LAST SERMON</a:t>
            </a:r>
          </a:p>
        </p:txBody>
      </p:sp>
      <p:sp>
        <p:nvSpPr>
          <p:cNvPr id="3" name="Content Placeholder 2">
            <a:extLst>
              <a:ext uri="{FF2B5EF4-FFF2-40B4-BE49-F238E27FC236}">
                <a16:creationId xmlns:a16="http://schemas.microsoft.com/office/drawing/2014/main" id="{24777C55-B9E1-A0F5-F334-C28AB8D29573}"/>
              </a:ext>
            </a:extLst>
          </p:cNvPr>
          <p:cNvSpPr>
            <a:spLocks noGrp="1"/>
          </p:cNvSpPr>
          <p:nvPr>
            <p:ph idx="1"/>
          </p:nvPr>
        </p:nvSpPr>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Buddha told his disciples, "All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sanskaras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are perishable. This is my last message. Work hard and meditate. Work for your own salvation. Do not depend on anyone else." This was a profound and important message to his disciples.</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He explained that all things in the world are temporary, and each person must follow his own path to salvation. Buddha instructed them to follow the Dhamma (religion) and recognize the truth within themselves.</a:t>
            </a:r>
          </a:p>
          <a:p>
            <a:pPr marL="0" indent="0">
              <a:buNone/>
            </a:pPr>
            <a:endParaRPr lang="en-US" dirty="0"/>
          </a:p>
        </p:txBody>
      </p:sp>
    </p:spTree>
    <p:extLst>
      <p:ext uri="{BB962C8B-B14F-4D97-AF65-F5344CB8AC3E}">
        <p14:creationId xmlns:p14="http://schemas.microsoft.com/office/powerpoint/2010/main" val="3853847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A836D-FE83-915C-356D-3D48F9634470}"/>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LAST REST IN KUSHINAGAR</a:t>
            </a:r>
          </a:p>
        </p:txBody>
      </p:sp>
      <p:sp>
        <p:nvSpPr>
          <p:cNvPr id="3" name="Content Placeholder 2">
            <a:extLst>
              <a:ext uri="{FF2B5EF4-FFF2-40B4-BE49-F238E27FC236}">
                <a16:creationId xmlns:a16="http://schemas.microsoft.com/office/drawing/2014/main" id="{D9F11E48-358A-B58B-8C9A-A986B08624C5}"/>
              </a:ext>
            </a:extLst>
          </p:cNvPr>
          <p:cNvSpPr>
            <a:spLocks noGrp="1"/>
          </p:cNvSpPr>
          <p:nvPr>
            <p:ph idx="1"/>
          </p:nvPr>
        </p:nvSpPr>
        <p:spPr>
          <a:xfrm>
            <a:off x="677333" y="2103119"/>
            <a:ext cx="10792178" cy="4207369"/>
          </a:xfrm>
        </p:spPr>
        <p:txBody>
          <a:bodyPr>
            <a:normAutofit/>
          </a:bodyPr>
          <a:lstStyle/>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Buddha chose his final resting place under 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sal</a:t>
            </a:r>
            <a:r>
              <a:rPr lang="en-US" sz="1800" dirty="0">
                <a:effectLst/>
                <a:latin typeface="Times New Roman" panose="02020603050405020304" pitchFamily="18" charset="0"/>
                <a:ea typeface="Calibri" panose="020F0502020204030204" pitchFamily="34" charset="0"/>
                <a:cs typeface="Mangal" panose="02040503050203030202" pitchFamily="18" charset="0"/>
              </a:rPr>
              <a:t> tree in Kushinagar. He asked his disciple Ananda to place his head in the north direction.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After this, Buddha lay down peacefully. His disciples and followers gathered around him at that time, and all were mourning that now they were going to lose their beloved Guru.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Ananda, who was Buddha's favorite disciple and his personal servant, was very sad.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He could not imagine his life without Buddha. Buddha consoled Ananda and said, 'Ananda, do not mourn.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This world is perishable. All beings have to die one day. Whoever is born, his death is certain. This is the law of the world.'</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371287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B2C8D-E751-1DEB-6AA0-CDD6D7C3ED4D}"/>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Maha Parinirvana</a:t>
            </a:r>
          </a:p>
        </p:txBody>
      </p:sp>
      <p:sp>
        <p:nvSpPr>
          <p:cNvPr id="3" name="Content Placeholder 2">
            <a:extLst>
              <a:ext uri="{FF2B5EF4-FFF2-40B4-BE49-F238E27FC236}">
                <a16:creationId xmlns:a16="http://schemas.microsoft.com/office/drawing/2014/main" id="{7F8DBC5E-7284-795F-FEE4-22919B0F2A20}"/>
              </a:ext>
            </a:extLst>
          </p:cNvPr>
          <p:cNvSpPr>
            <a:spLocks noGrp="1"/>
          </p:cNvSpPr>
          <p:nvPr>
            <p:ph idx="1"/>
          </p:nvPr>
        </p:nvSpPr>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Buddha meditated in his final moments and went into complete peace.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When he breathed his last, it was said that he had entered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means reaching a state where the cycle of rebirth ends and the soul is completely liberated.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After Buddha's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his followers went into deep mourning, but they understood that while Buddha's temporary body had perished, his teachings and his Dhamma (religion) would live forever.</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Buddha taught that every person should strive to find peace and truth within themselves, and this was the biggest message for his followers.</a:t>
            </a:r>
          </a:p>
          <a:p>
            <a:pPr marL="0" indent="0">
              <a:buNone/>
            </a:pPr>
            <a:endParaRPr lang="en-US" dirty="0"/>
          </a:p>
        </p:txBody>
      </p:sp>
    </p:spTree>
    <p:extLst>
      <p:ext uri="{BB962C8B-B14F-4D97-AF65-F5344CB8AC3E}">
        <p14:creationId xmlns:p14="http://schemas.microsoft.com/office/powerpoint/2010/main" val="2362132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99D78-3F98-07EB-E956-46A39FFA0A9A}"/>
              </a:ext>
            </a:extLst>
          </p:cNvPr>
          <p:cNvSpPr>
            <a:spLocks noGrp="1"/>
          </p:cNvSpPr>
          <p:nvPr>
            <p:ph type="title"/>
          </p:nvPr>
        </p:nvSpPr>
        <p:spPr/>
        <p:txBody>
          <a:bodyPr>
            <a:normAutofit fontScale="90000"/>
          </a:bodyPr>
          <a:lstStyle/>
          <a:p>
            <a:pPr algn="ctr"/>
            <a:r>
              <a:rPr lang="en-US" b="1" dirty="0">
                <a:latin typeface="Times New Roman" panose="02020603050405020304" pitchFamily="18" charset="0"/>
                <a:cs typeface="Times New Roman" panose="02020603050405020304" pitchFamily="18" charset="0"/>
              </a:rPr>
              <a:t>IMPORTANCE OF MAHA PARINIRVANA</a:t>
            </a:r>
          </a:p>
        </p:txBody>
      </p:sp>
      <p:sp>
        <p:nvSpPr>
          <p:cNvPr id="3" name="Content Placeholder 2">
            <a:extLst>
              <a:ext uri="{FF2B5EF4-FFF2-40B4-BE49-F238E27FC236}">
                <a16:creationId xmlns:a16="http://schemas.microsoft.com/office/drawing/2014/main" id="{3DBF191B-7BCF-DEE7-5FEA-2AD8F5E32A91}"/>
              </a:ext>
            </a:extLst>
          </p:cNvPr>
          <p:cNvSpPr>
            <a:spLocks noGrp="1"/>
          </p:cNvSpPr>
          <p:nvPr>
            <p:ph idx="1"/>
          </p:nvPr>
        </p:nvSpPr>
        <p:spPr>
          <a:xfrm>
            <a:off x="1066800" y="2103120"/>
            <a:ext cx="10058400" cy="4112286"/>
          </a:xfrm>
        </p:spPr>
        <p:txBody>
          <a:bodyPr>
            <a:normAutofit lnSpcReduction="10000"/>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Buddha's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was not only the end of his life, but it was also the realization of his teaching of Dhamma (religion).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He showed that all things are temporary, and a person who knows the truth is liberated from the cycle of birth and death.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Through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Buddha proved that physical death is only a transition, while the path to true liberation and peace lies in wisdom, compassion and truth.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story of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Mahaparinirvana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teaches us that by accepting the impermanence of life, we can achieve enlightenment and peace.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Buddha's teachings continue to inspire people to search for truth and inner peace even today.</a:t>
            </a:r>
          </a:p>
          <a:p>
            <a:pPr marL="0" indent="0">
              <a:buNone/>
            </a:pPr>
            <a:endParaRPr lang="en-US" dirty="0"/>
          </a:p>
        </p:txBody>
      </p:sp>
    </p:spTree>
    <p:extLst>
      <p:ext uri="{BB962C8B-B14F-4D97-AF65-F5344CB8AC3E}">
        <p14:creationId xmlns:p14="http://schemas.microsoft.com/office/powerpoint/2010/main" val="766780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A6B-0305-2F4D-0864-2F06DBF1EC40}"/>
              </a:ext>
            </a:extLst>
          </p:cNvPr>
          <p:cNvSpPr>
            <a:spLocks noGrp="1"/>
          </p:cNvSpPr>
          <p:nvPr>
            <p:ph type="title"/>
          </p:nvPr>
        </p:nvSpPr>
        <p:spPr/>
        <p:txBody>
          <a:bodyPr/>
          <a:lstStyle/>
          <a:p>
            <a:r>
              <a:rPr lang="en-US"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41257251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20</TotalTime>
  <Words>1490</Words>
  <Application>Microsoft Office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Century Gothic</vt:lpstr>
      <vt:lpstr>Garamond</vt:lpstr>
      <vt:lpstr>Times New Roman</vt:lpstr>
      <vt:lpstr>Wingdings</vt:lpstr>
      <vt:lpstr>Savon</vt:lpstr>
      <vt:lpstr>THE BUDDHISM HUMANITIES </vt:lpstr>
      <vt:lpstr>Introduction </vt:lpstr>
      <vt:lpstr>PowerPoint Presentation</vt:lpstr>
      <vt:lpstr>Abandonment Of Home</vt:lpstr>
      <vt:lpstr>The Quest for Knowledge (Aryaparyeṣṇā)</vt:lpstr>
      <vt:lpstr>MAHA PARINIRVANA OF BUDDHA "MAHAPARINIRVANA OF THE BUDDHA (THE LAST DAYS OF THE BUDDHA)" </vt:lpstr>
      <vt:lpstr>LAST SERMON</vt:lpstr>
      <vt:lpstr>LAST REST IN KUSHINAGAR</vt:lpstr>
      <vt:lpstr>Maha Parinirvana</vt:lpstr>
      <vt:lpstr>IMPORTANCE OF MAHA PARINIRVANA</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8</cp:revision>
  <dcterms:created xsi:type="dcterms:W3CDTF">2024-10-15T05:48:43Z</dcterms:created>
  <dcterms:modified xsi:type="dcterms:W3CDTF">2024-10-15T06:09:29Z</dcterms:modified>
</cp:coreProperties>
</file>