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sldIdLst>
    <p:sldId id="256" r:id="rId2"/>
    <p:sldId id="257" r:id="rId3"/>
    <p:sldId id="258" r:id="rId4"/>
    <p:sldId id="259"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61" d="100"/>
          <a:sy n="61" d="100"/>
        </p:scale>
        <p:origin x="108"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7FA4CE9-7FFB-4FCF-95BC-F3CAB86DAFAD}" type="datetimeFigureOut">
              <a:rPr lang="en-US" smtClean="0"/>
              <a:t>3/21/2024</a:t>
            </a:fld>
            <a:endParaRPr lang="en-US"/>
          </a:p>
        </p:txBody>
      </p:sp>
      <p:sp>
        <p:nvSpPr>
          <p:cNvPr id="5" name="Footer Placeholder 4"/>
          <p:cNvSpPr>
            <a:spLocks noGrp="1"/>
          </p:cNvSpPr>
          <p:nvPr>
            <p:ph type="ftr" sz="quarter" idx="11"/>
          </p:nvPr>
        </p:nvSpPr>
        <p:spPr>
          <a:xfrm>
            <a:off x="5332412" y="5883275"/>
            <a:ext cx="4324044" cy="365125"/>
          </a:xfrm>
        </p:spPr>
        <p:txBody>
          <a:bodyPr/>
          <a:lstStyle/>
          <a:p>
            <a:endParaRPr lang="en-US"/>
          </a:p>
        </p:txBody>
      </p:sp>
      <p:sp>
        <p:nvSpPr>
          <p:cNvPr id="6" name="Slide Number Placeholder 5"/>
          <p:cNvSpPr>
            <a:spLocks noGrp="1"/>
          </p:cNvSpPr>
          <p:nvPr>
            <p:ph type="sldNum" sz="quarter" idx="12"/>
          </p:nvPr>
        </p:nvSpPr>
        <p:spPr/>
        <p:txBody>
          <a:bodyPr/>
          <a:lstStyle/>
          <a:p>
            <a:fld id="{9959D926-9201-4AE3-8592-F09787E7A470}" type="slidenum">
              <a:rPr lang="en-US" smtClean="0"/>
              <a:t>‹#›</a:t>
            </a:fld>
            <a:endParaRPr lang="en-US"/>
          </a:p>
        </p:txBody>
      </p:sp>
    </p:spTree>
    <p:extLst>
      <p:ext uri="{BB962C8B-B14F-4D97-AF65-F5344CB8AC3E}">
        <p14:creationId xmlns:p14="http://schemas.microsoft.com/office/powerpoint/2010/main" val="11932310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FA4CE9-7FFB-4FCF-95BC-F3CAB86DAFAD}"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951856" y="5867131"/>
            <a:ext cx="551167" cy="365125"/>
          </a:xfrm>
        </p:spPr>
        <p:txBody>
          <a:bodyPr/>
          <a:lstStyle/>
          <a:p>
            <a:fld id="{9959D926-9201-4AE3-8592-F09787E7A470}" type="slidenum">
              <a:rPr lang="en-US" smtClean="0"/>
              <a:t>‹#›</a:t>
            </a:fld>
            <a:endParaRPr lang="en-US"/>
          </a:p>
        </p:txBody>
      </p:sp>
    </p:spTree>
    <p:extLst>
      <p:ext uri="{BB962C8B-B14F-4D97-AF65-F5344CB8AC3E}">
        <p14:creationId xmlns:p14="http://schemas.microsoft.com/office/powerpoint/2010/main" val="11912130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FA4CE9-7FFB-4FCF-95BC-F3CAB86DAFAD}"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59D926-9201-4AE3-8592-F09787E7A470}" type="slidenum">
              <a:rPr lang="en-US" smtClean="0"/>
              <a:t>‹#›</a:t>
            </a:fld>
            <a:endParaRPr lang="en-US"/>
          </a:p>
        </p:txBody>
      </p:sp>
    </p:spTree>
    <p:extLst>
      <p:ext uri="{BB962C8B-B14F-4D97-AF65-F5344CB8AC3E}">
        <p14:creationId xmlns:p14="http://schemas.microsoft.com/office/powerpoint/2010/main" val="3079450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7FA4CE9-7FFB-4FCF-95BC-F3CAB86DAFAD}" type="datetimeFigureOut">
              <a:rPr lang="en-US" smtClean="0"/>
              <a:t>3/21/2024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959D926-9201-4AE3-8592-F09787E7A470}" type="slidenum">
              <a:rPr lang="en-US" smtClean="0"/>
              <a:t>‹#›</a:t>
            </a:fld>
            <a:endParaRPr lang="en-US"/>
          </a:p>
        </p:txBody>
      </p:sp>
    </p:spTree>
    <p:extLst>
      <p:ext uri="{BB962C8B-B14F-4D97-AF65-F5344CB8AC3E}">
        <p14:creationId xmlns:p14="http://schemas.microsoft.com/office/powerpoint/2010/main" val="12108597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7FA4CE9-7FFB-4FCF-95BC-F3CAB86DAFAD}" type="datetimeFigureOut">
              <a:rPr lang="en-US" smtClean="0"/>
              <a:t>3/21/2024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959D926-9201-4AE3-8592-F09787E7A470}" type="slidenum">
              <a:rPr lang="en-US" smtClean="0"/>
              <a:t>‹#›</a:t>
            </a:fld>
            <a:endParaRPr lang="en-US"/>
          </a:p>
        </p:txBody>
      </p:sp>
    </p:spTree>
    <p:extLst>
      <p:ext uri="{BB962C8B-B14F-4D97-AF65-F5344CB8AC3E}">
        <p14:creationId xmlns:p14="http://schemas.microsoft.com/office/powerpoint/2010/main" val="19729725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7FA4CE9-7FFB-4FCF-95BC-F3CAB86DAFAD}" type="datetimeFigureOut">
              <a:rPr lang="en-US" smtClean="0"/>
              <a:t>3/21/2024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959D926-9201-4AE3-8592-F09787E7A470}" type="slidenum">
              <a:rPr lang="en-US" smtClean="0"/>
              <a:t>‹#›</a:t>
            </a:fld>
            <a:endParaRPr lang="en-US"/>
          </a:p>
        </p:txBody>
      </p:sp>
    </p:spTree>
    <p:extLst>
      <p:ext uri="{BB962C8B-B14F-4D97-AF65-F5344CB8AC3E}">
        <p14:creationId xmlns:p14="http://schemas.microsoft.com/office/powerpoint/2010/main" val="40982291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FA4CE9-7FFB-4FCF-95BC-F3CAB86DAFAD}" type="datetimeFigureOut">
              <a:rPr lang="en-US" smtClean="0"/>
              <a:t>3/21/2024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959D926-9201-4AE3-8592-F09787E7A470}" type="slidenum">
              <a:rPr lang="en-US" smtClean="0"/>
              <a:t>‹#›</a:t>
            </a:fld>
            <a:endParaRPr lang="en-US"/>
          </a:p>
        </p:txBody>
      </p:sp>
    </p:spTree>
    <p:extLst>
      <p:ext uri="{BB962C8B-B14F-4D97-AF65-F5344CB8AC3E}">
        <p14:creationId xmlns:p14="http://schemas.microsoft.com/office/powerpoint/2010/main" val="35590357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7FA4CE9-7FFB-4FCF-95BC-F3CAB86DAFAD}" type="datetimeFigureOut">
              <a:rPr lang="en-US" smtClean="0"/>
              <a:t>3/21/2024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959D926-9201-4AE3-8592-F09787E7A470}" type="slidenum">
              <a:rPr lang="en-US" smtClean="0"/>
              <a:t>‹#›</a:t>
            </a:fld>
            <a:endParaRPr lang="en-US"/>
          </a:p>
        </p:txBody>
      </p:sp>
    </p:spTree>
    <p:extLst>
      <p:ext uri="{BB962C8B-B14F-4D97-AF65-F5344CB8AC3E}">
        <p14:creationId xmlns:p14="http://schemas.microsoft.com/office/powerpoint/2010/main" val="3763523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7FA4CE9-7FFB-4FCF-95BC-F3CAB86DAFAD}" type="datetimeFigureOut">
              <a:rPr lang="en-US" smtClean="0"/>
              <a:t>3/21/2024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959D926-9201-4AE3-8592-F09787E7A470}" type="slidenum">
              <a:rPr lang="en-US" smtClean="0"/>
              <a:t>‹#›</a:t>
            </a:fld>
            <a:endParaRPr lang="en-US"/>
          </a:p>
        </p:txBody>
      </p:sp>
    </p:spTree>
    <p:extLst>
      <p:ext uri="{BB962C8B-B14F-4D97-AF65-F5344CB8AC3E}">
        <p14:creationId xmlns:p14="http://schemas.microsoft.com/office/powerpoint/2010/main" val="30118480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7FA4CE9-7FFB-4FCF-95BC-F3CAB86DAFAD}" type="datetimeFigureOut">
              <a:rPr lang="en-US" smtClean="0"/>
              <a:t>3/21/2024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959D926-9201-4AE3-8592-F09787E7A470}" type="slidenum">
              <a:rPr lang="en-US" smtClean="0"/>
              <a:t>‹#›</a:t>
            </a:fld>
            <a:endParaRPr lang="en-US"/>
          </a:p>
        </p:txBody>
      </p:sp>
    </p:spTree>
    <p:extLst>
      <p:ext uri="{BB962C8B-B14F-4D97-AF65-F5344CB8AC3E}">
        <p14:creationId xmlns:p14="http://schemas.microsoft.com/office/powerpoint/2010/main" val="30327398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FA4CE9-7FFB-4FCF-95BC-F3CAB86DAFAD}"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59D926-9201-4AE3-8592-F09787E7A470}" type="slidenum">
              <a:rPr lang="en-US" smtClean="0"/>
              <a:t>‹#›</a:t>
            </a:fld>
            <a:endParaRPr lang="en-US"/>
          </a:p>
        </p:txBody>
      </p:sp>
    </p:spTree>
    <p:extLst>
      <p:ext uri="{BB962C8B-B14F-4D97-AF65-F5344CB8AC3E}">
        <p14:creationId xmlns:p14="http://schemas.microsoft.com/office/powerpoint/2010/main" val="34595150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FA4CE9-7FFB-4FCF-95BC-F3CAB86DAFAD}"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59D926-9201-4AE3-8592-F09787E7A470}" type="slidenum">
              <a:rPr lang="en-US" smtClean="0"/>
              <a:t>‹#›</a:t>
            </a:fld>
            <a:endParaRPr lang="en-US"/>
          </a:p>
        </p:txBody>
      </p:sp>
    </p:spTree>
    <p:extLst>
      <p:ext uri="{BB962C8B-B14F-4D97-AF65-F5344CB8AC3E}">
        <p14:creationId xmlns:p14="http://schemas.microsoft.com/office/powerpoint/2010/main" val="10421728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FA4CE9-7FFB-4FCF-95BC-F3CAB86DAFAD}"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59D926-9201-4AE3-8592-F09787E7A470}" type="slidenum">
              <a:rPr lang="en-US" smtClean="0"/>
              <a:t>‹#›</a:t>
            </a:fld>
            <a:endParaRPr lang="en-US"/>
          </a:p>
        </p:txBody>
      </p:sp>
    </p:spTree>
    <p:extLst>
      <p:ext uri="{BB962C8B-B14F-4D97-AF65-F5344CB8AC3E}">
        <p14:creationId xmlns:p14="http://schemas.microsoft.com/office/powerpoint/2010/main" val="30128630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FA4CE9-7FFB-4FCF-95BC-F3CAB86DAFAD}"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59D926-9201-4AE3-8592-F09787E7A470}" type="slidenum">
              <a:rPr lang="en-US" smtClean="0"/>
              <a:t>‹#›</a:t>
            </a:fld>
            <a:endParaRPr lang="en-US"/>
          </a:p>
        </p:txBody>
      </p:sp>
    </p:spTree>
    <p:extLst>
      <p:ext uri="{BB962C8B-B14F-4D97-AF65-F5344CB8AC3E}">
        <p14:creationId xmlns:p14="http://schemas.microsoft.com/office/powerpoint/2010/main" val="38681801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FA4CE9-7FFB-4FCF-95BC-F3CAB86DAFAD}"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59D926-9201-4AE3-8592-F09787E7A470}" type="slidenum">
              <a:rPr lang="en-US" smtClean="0"/>
              <a:t>‹#›</a:t>
            </a:fld>
            <a:endParaRPr lang="en-US"/>
          </a:p>
        </p:txBody>
      </p:sp>
    </p:spTree>
    <p:extLst>
      <p:ext uri="{BB962C8B-B14F-4D97-AF65-F5344CB8AC3E}">
        <p14:creationId xmlns:p14="http://schemas.microsoft.com/office/powerpoint/2010/main" val="21422056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FA4CE9-7FFB-4FCF-95BC-F3CAB86DAFAD}"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59D926-9201-4AE3-8592-F09787E7A470}" type="slidenum">
              <a:rPr lang="en-US" smtClean="0"/>
              <a:t>‹#›</a:t>
            </a:fld>
            <a:endParaRPr lang="en-US"/>
          </a:p>
        </p:txBody>
      </p:sp>
    </p:spTree>
    <p:extLst>
      <p:ext uri="{BB962C8B-B14F-4D97-AF65-F5344CB8AC3E}">
        <p14:creationId xmlns:p14="http://schemas.microsoft.com/office/powerpoint/2010/main" val="41038515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FA4CE9-7FFB-4FCF-95BC-F3CAB86DAFAD}"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59D926-9201-4AE3-8592-F09787E7A470}" type="slidenum">
              <a:rPr lang="en-US" smtClean="0"/>
              <a:t>‹#›</a:t>
            </a:fld>
            <a:endParaRPr lang="en-US"/>
          </a:p>
        </p:txBody>
      </p:sp>
    </p:spTree>
    <p:extLst>
      <p:ext uri="{BB962C8B-B14F-4D97-AF65-F5344CB8AC3E}">
        <p14:creationId xmlns:p14="http://schemas.microsoft.com/office/powerpoint/2010/main" val="20444968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7FA4CE9-7FFB-4FCF-95BC-F3CAB86DAFAD}" type="datetimeFigureOut">
              <a:rPr lang="en-US" smtClean="0"/>
              <a:t>3/21/2024</a:t>
            </a:fld>
            <a:endParaRPr lang="en-US"/>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9959D926-9201-4AE3-8592-F09787E7A470}" type="slidenum">
              <a:rPr lang="en-US" smtClean="0"/>
              <a:t>‹#›</a:t>
            </a:fld>
            <a:endParaRPr lang="en-US"/>
          </a:p>
        </p:txBody>
      </p:sp>
    </p:spTree>
    <p:extLst>
      <p:ext uri="{BB962C8B-B14F-4D97-AF65-F5344CB8AC3E}">
        <p14:creationId xmlns:p14="http://schemas.microsoft.com/office/powerpoint/2010/main" val="3312502930"/>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 id="2147483804" r:id="rId12"/>
    <p:sldLayoutId id="2147483805" r:id="rId13"/>
    <p:sldLayoutId id="2147483806" r:id="rId14"/>
    <p:sldLayoutId id="2147483807" r:id="rId15"/>
    <p:sldLayoutId id="2147483808" r:id="rId16"/>
    <p:sldLayoutId id="2147483809"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A243DE6-6FEC-17C7-D4BB-74593AC69A51}"/>
              </a:ext>
            </a:extLst>
          </p:cNvPr>
          <p:cNvSpPr txBox="1"/>
          <p:nvPr/>
        </p:nvSpPr>
        <p:spPr>
          <a:xfrm>
            <a:off x="814552" y="2601965"/>
            <a:ext cx="10562895" cy="1654070"/>
          </a:xfrm>
          <a:prstGeom prst="rect">
            <a:avLst/>
          </a:prstGeom>
          <a:noFill/>
        </p:spPr>
        <p:txBody>
          <a:bodyPr wrap="square">
            <a:spAutoFit/>
          </a:bodyPr>
          <a:lstStyle/>
          <a:p>
            <a:pPr marL="0" marR="0" algn="ctr">
              <a:lnSpc>
                <a:spcPct val="115000"/>
              </a:lnSpc>
              <a:spcBef>
                <a:spcPts val="0"/>
              </a:spcBef>
              <a:spcAft>
                <a:spcPts val="0"/>
              </a:spcAft>
            </a:pPr>
            <a:r>
              <a:rPr lang="en-US" sz="3000" b="1" dirty="0">
                <a:effectLst/>
                <a:latin typeface="Times New Roman" panose="02020603050405020304" pitchFamily="18" charset="0"/>
                <a:ea typeface="Times New Roman" panose="02020603050405020304" pitchFamily="18" charset="0"/>
              </a:rPr>
              <a:t>BREAKING BARRIERS: THE ROLE OF SOCIAL WORK IN FACILITATING HEALTHCARE SERVICES FOR TRIBAL COMMUNITIES IN RAIGAD, MAHARASHTRA</a:t>
            </a:r>
            <a:endParaRPr lang="en-US" sz="3000" dirty="0">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34038183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E09E957-95B6-6B5E-297D-8D1FC0B6C101}"/>
              </a:ext>
            </a:extLst>
          </p:cNvPr>
          <p:cNvSpPr txBox="1"/>
          <p:nvPr/>
        </p:nvSpPr>
        <p:spPr>
          <a:xfrm>
            <a:off x="3049314" y="2556068"/>
            <a:ext cx="6093372" cy="1745863"/>
          </a:xfrm>
          <a:prstGeom prst="rect">
            <a:avLst/>
          </a:prstGeom>
          <a:noFill/>
        </p:spPr>
        <p:txBody>
          <a:bodyPr wrap="square">
            <a:spAutoFit/>
          </a:bodyPr>
          <a:lstStyle/>
          <a:p>
            <a:pPr marL="0" marR="0" algn="ctr">
              <a:lnSpc>
                <a:spcPct val="115000"/>
              </a:lnSpc>
              <a:spcBef>
                <a:spcPts val="0"/>
              </a:spcBef>
              <a:spcAft>
                <a:spcPts val="0"/>
              </a:spcAft>
            </a:pPr>
            <a:r>
              <a:rPr lang="en-US" sz="3200" b="1" dirty="0" err="1">
                <a:effectLst/>
                <a:latin typeface="Times New Roman" panose="02020603050405020304" pitchFamily="18" charset="0"/>
                <a:ea typeface="Arial" panose="020B0604020202020204" pitchFamily="34" charset="0"/>
                <a:cs typeface="Times New Roman" panose="02020603050405020304" pitchFamily="18" charset="0"/>
              </a:rPr>
              <a:t>Shwetambari</a:t>
            </a:r>
            <a:r>
              <a:rPr lang="en-US" sz="3200" b="1" dirty="0">
                <a:effectLst/>
                <a:latin typeface="Times New Roman" panose="02020603050405020304" pitchFamily="18" charset="0"/>
                <a:ea typeface="Arial" panose="020B0604020202020204" pitchFamily="34" charset="0"/>
                <a:cs typeface="Times New Roman" panose="02020603050405020304" pitchFamily="18" charset="0"/>
              </a:rPr>
              <a:t> Chetan </a:t>
            </a:r>
            <a:r>
              <a:rPr lang="en-US" sz="3200" b="1" dirty="0" err="1">
                <a:effectLst/>
                <a:latin typeface="Times New Roman" panose="02020603050405020304" pitchFamily="18" charset="0"/>
                <a:ea typeface="Arial" panose="020B0604020202020204" pitchFamily="34" charset="0"/>
                <a:cs typeface="Times New Roman" panose="02020603050405020304" pitchFamily="18" charset="0"/>
              </a:rPr>
              <a:t>Patekar</a:t>
            </a:r>
            <a:endParaRPr lang="en-US" sz="3200" b="1" dirty="0">
              <a:effectLst/>
              <a:latin typeface="Times New Roman" panose="02020603050405020304" pitchFamily="18" charset="0"/>
              <a:ea typeface="Arial" panose="020B0604020202020204" pitchFamily="34" charset="0"/>
              <a:cs typeface="Times New Roman" panose="02020603050405020304" pitchFamily="18" charset="0"/>
            </a:endParaRPr>
          </a:p>
          <a:p>
            <a:pPr marL="0" marR="0" algn="ctr">
              <a:lnSpc>
                <a:spcPct val="115000"/>
              </a:lnSpc>
              <a:spcBef>
                <a:spcPts val="0"/>
              </a:spcBef>
              <a:spcAft>
                <a:spcPts val="0"/>
              </a:spcAft>
            </a:pPr>
            <a:r>
              <a:rPr lang="en-US" sz="3200" dirty="0">
                <a:effectLst/>
                <a:latin typeface="Times New Roman" panose="02020603050405020304" pitchFamily="18" charset="0"/>
                <a:ea typeface="Times New Roman" panose="02020603050405020304" pitchFamily="18" charset="0"/>
                <a:cs typeface="Times New Roman" panose="02020603050405020304" pitchFamily="18" charset="0"/>
              </a:rPr>
              <a:t>Department of Management, </a:t>
            </a:r>
          </a:p>
          <a:p>
            <a:pPr marL="0" marR="0" algn="ctr">
              <a:lnSpc>
                <a:spcPct val="115000"/>
              </a:lnSpc>
              <a:spcBef>
                <a:spcPts val="0"/>
              </a:spcBef>
              <a:spcAft>
                <a:spcPts val="0"/>
              </a:spcAft>
            </a:pPr>
            <a:r>
              <a:rPr lang="en-US" sz="3200" dirty="0">
                <a:effectLst/>
                <a:latin typeface="Times New Roman" panose="02020603050405020304" pitchFamily="18" charset="0"/>
                <a:ea typeface="Times New Roman" panose="02020603050405020304" pitchFamily="18" charset="0"/>
                <a:cs typeface="Times New Roman" panose="02020603050405020304" pitchFamily="18" charset="0"/>
              </a:rPr>
              <a:t>NIMS University Rajasthan, Jaipur</a:t>
            </a:r>
            <a:endParaRPr lang="en-US" sz="3200" dirty="0">
              <a:effectLst/>
              <a:latin typeface="Times New Roman" panose="02020603050405020304" pitchFamily="18" charset="0"/>
              <a:ea typeface="Arial" panose="020B0604020202020204" pitchFamily="34" charset="0"/>
              <a:cs typeface="Times New Roman" panose="02020603050405020304" pitchFamily="18" charset="0"/>
            </a:endParaRPr>
          </a:p>
        </p:txBody>
      </p:sp>
    </p:spTree>
    <p:extLst>
      <p:ext uri="{BB962C8B-B14F-4D97-AF65-F5344CB8AC3E}">
        <p14:creationId xmlns:p14="http://schemas.microsoft.com/office/powerpoint/2010/main" val="16382795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8033EA3-67EF-3F05-EC00-1F0409EB3AC3}"/>
              </a:ext>
            </a:extLst>
          </p:cNvPr>
          <p:cNvSpPr txBox="1"/>
          <p:nvPr/>
        </p:nvSpPr>
        <p:spPr>
          <a:xfrm>
            <a:off x="953814" y="1330028"/>
            <a:ext cx="10284372" cy="4197944"/>
          </a:xfrm>
          <a:prstGeom prst="rect">
            <a:avLst/>
          </a:prstGeom>
          <a:noFill/>
        </p:spPr>
        <p:txBody>
          <a:bodyPr wrap="square">
            <a:spAutoFit/>
          </a:bodyPr>
          <a:lstStyle/>
          <a:p>
            <a:pPr algn="just">
              <a:lnSpc>
                <a:spcPct val="150000"/>
              </a:lnSpc>
            </a:pPr>
            <a:r>
              <a:rPr lang="en-IN" sz="2000" dirty="0">
                <a:effectLst/>
                <a:latin typeface="Times New Roman" panose="02020603050405020304" pitchFamily="18" charset="0"/>
                <a:ea typeface="Arial" panose="020B0604020202020204" pitchFamily="34" charset="0"/>
              </a:rPr>
              <a:t>The critical role that social work played in helping Raigad, Maharashtra's indigenous populations overcome obstacles to receiving healthcare. Tribal communities frequently have a variety of difficulties, such as socioeconomic disadvantage, cultural differences, and geographic isolation, all of which limit their ability to obtain necessary medical treatment. This summary provides an explanation of the many approaches used to close these gaps and enhance healthcare outcomes through a thorough analysis of projects carried out by social workers in Raigad. Social workers are essential in facilitating healthcare access and supporting holistic well-being among indigenous groups. Their work ranges from community outreach programs and culturally appropriate healthcare delivery to advocating for legislative reforms and community capacity building. </a:t>
            </a:r>
            <a:endParaRPr lang="en-US" sz="2000" dirty="0"/>
          </a:p>
        </p:txBody>
      </p:sp>
    </p:spTree>
    <p:extLst>
      <p:ext uri="{BB962C8B-B14F-4D97-AF65-F5344CB8AC3E}">
        <p14:creationId xmlns:p14="http://schemas.microsoft.com/office/powerpoint/2010/main" val="16010856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CA521E8-C6E6-0D02-3310-327BF217069D}"/>
              </a:ext>
            </a:extLst>
          </p:cNvPr>
          <p:cNvSpPr txBox="1"/>
          <p:nvPr/>
        </p:nvSpPr>
        <p:spPr>
          <a:xfrm>
            <a:off x="1003738" y="1330028"/>
            <a:ext cx="10184524" cy="4197944"/>
          </a:xfrm>
          <a:prstGeom prst="rect">
            <a:avLst/>
          </a:prstGeom>
          <a:noFill/>
        </p:spPr>
        <p:txBody>
          <a:bodyPr wrap="square">
            <a:spAutoFit/>
          </a:bodyPr>
          <a:lstStyle/>
          <a:p>
            <a:pPr algn="just">
              <a:lnSpc>
                <a:spcPct val="150000"/>
              </a:lnSpc>
            </a:pPr>
            <a:r>
              <a:rPr lang="en-IN" sz="2000" dirty="0">
                <a:effectLst/>
                <a:latin typeface="Times New Roman" panose="02020603050405020304" pitchFamily="18" charset="0"/>
                <a:ea typeface="Arial" panose="020B0604020202020204" pitchFamily="34" charset="0"/>
              </a:rPr>
              <a:t>Tribes regard health as a condition of "well-being" and see disease primarily from a functionalist standpoint, which views illness as occurring only when a person's capacity to carry out their assigned duties in life is either fully or partially impaired. When a situation like this occurs, people seek medical attention from different healthcare systems that are influenced by the sociocultural context in which they reside. They frequently switch between health care systems or use multiple health care systems concurrently. This study highlights the idea of health as understood by the Indian tribal people, as well as their health-related problems and status and health-seeking </a:t>
            </a:r>
            <a:r>
              <a:rPr lang="en-IN" sz="2000" dirty="0" err="1">
                <a:effectLst/>
                <a:latin typeface="Times New Roman" panose="02020603050405020304" pitchFamily="18" charset="0"/>
                <a:ea typeface="Arial" panose="020B0604020202020204" pitchFamily="34" charset="0"/>
              </a:rPr>
              <a:t>behaviors</a:t>
            </a:r>
            <a:r>
              <a:rPr lang="en-IN" sz="2000" dirty="0">
                <a:effectLst/>
                <a:latin typeface="Times New Roman" panose="02020603050405020304" pitchFamily="18" charset="0"/>
                <a:ea typeface="Arial" panose="020B0604020202020204" pitchFamily="34" charset="0"/>
              </a:rPr>
              <a:t> from a sociocultural standpoint. The study's foundation is an analysis of secondary literature and an effort to create a model of how tribe members seek health care.</a:t>
            </a:r>
            <a:endParaRPr lang="en-US" sz="2000" dirty="0"/>
          </a:p>
        </p:txBody>
      </p:sp>
    </p:spTree>
    <p:extLst>
      <p:ext uri="{BB962C8B-B14F-4D97-AF65-F5344CB8AC3E}">
        <p14:creationId xmlns:p14="http://schemas.microsoft.com/office/powerpoint/2010/main" val="237593966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1A9F9826-882C-40B9-8F38-5A3B8CFD196D}"/>
    </a:ext>
  </a:extLst>
</a:theme>
</file>

<file path=docProps/app.xml><?xml version="1.0" encoding="utf-8"?>
<Properties xmlns="http://schemas.openxmlformats.org/officeDocument/2006/extended-properties" xmlns:vt="http://schemas.openxmlformats.org/officeDocument/2006/docPropsVTypes">
  <Template>TM03457496[[fn=Parallax]]</Template>
  <TotalTime>35</TotalTime>
  <Words>295</Words>
  <Application>Microsoft Office PowerPoint</Application>
  <PresentationFormat>Widescreen</PresentationFormat>
  <Paragraphs>6</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Corbel</vt:lpstr>
      <vt:lpstr>Times New Roman</vt:lpstr>
      <vt:lpstr>Parallax</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1</cp:revision>
  <dcterms:created xsi:type="dcterms:W3CDTF">2024-03-21T07:54:50Z</dcterms:created>
  <dcterms:modified xsi:type="dcterms:W3CDTF">2024-03-21T08:30:15Z</dcterms:modified>
</cp:coreProperties>
</file>