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AF983-1DF6-FA1B-4741-497B0C463F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BD18D5A-800C-5575-CD6E-793B570401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E1FCFB0B-960E-C495-6D25-D1254A0D9FB7}"/>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5" name="Footer Placeholder 4">
            <a:extLst>
              <a:ext uri="{FF2B5EF4-FFF2-40B4-BE49-F238E27FC236}">
                <a16:creationId xmlns:a16="http://schemas.microsoft.com/office/drawing/2014/main" id="{498EDAC3-25A8-97B0-BC5A-8145BB25792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D880249-58B3-D32B-D9B8-B9E0943700C8}"/>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1324965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125A9-8736-1996-CFDD-96B16AAFAEF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AE82E664-BF5D-89B7-380A-3BCCF3BB1C6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1362B9A-E0AC-059F-87F9-3A2FDEDF335E}"/>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5" name="Footer Placeholder 4">
            <a:extLst>
              <a:ext uri="{FF2B5EF4-FFF2-40B4-BE49-F238E27FC236}">
                <a16:creationId xmlns:a16="http://schemas.microsoft.com/office/drawing/2014/main" id="{1994D130-1364-AEE3-AD5F-6ACB51DC9C6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8F32A84-1528-9149-F59E-2FF851545F36}"/>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2283127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CFC5E-1B5A-CC61-8B26-E90C7568A5B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7A2E5F1A-2D68-3BFA-5A9A-C6371B2F9E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C69D05-AF69-D4FE-ED00-7F13AC279D15}"/>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5" name="Footer Placeholder 4">
            <a:extLst>
              <a:ext uri="{FF2B5EF4-FFF2-40B4-BE49-F238E27FC236}">
                <a16:creationId xmlns:a16="http://schemas.microsoft.com/office/drawing/2014/main" id="{D5B07782-A0F9-AFE0-EB91-75D87B3A1D8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CC764C6-5105-9E1B-93FD-211B5D8C5D02}"/>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834566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7FD1C-DFF8-4B01-27DD-3D4FEB4CEE6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3484712-05AF-6F2E-C2F5-CC32465EA9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1DB9CA2D-75E1-E1B8-CDE0-0C9D4DA9A1D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C1280178-6259-6C91-16B4-7F3E93F08601}"/>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6" name="Footer Placeholder 5">
            <a:extLst>
              <a:ext uri="{FF2B5EF4-FFF2-40B4-BE49-F238E27FC236}">
                <a16:creationId xmlns:a16="http://schemas.microsoft.com/office/drawing/2014/main" id="{DCCBD5EA-BE4A-6B56-157B-7CB4219546E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03D8821-8285-4025-999A-992FF5DE87D7}"/>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3573070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6DBB4-1D38-FF8E-D9BB-24314C840C78}"/>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373EFC4-9B56-1A82-02FB-313AD62BFC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291975-2877-459C-B111-1FD814DAD0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714D6F0B-9D3D-1542-1572-8C8E7EDEDF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F6605C-69BE-5ECD-99C8-C256DFA996F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5A48EA08-E567-D7D3-D219-D81CA31FA4E8}"/>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8" name="Footer Placeholder 7">
            <a:extLst>
              <a:ext uri="{FF2B5EF4-FFF2-40B4-BE49-F238E27FC236}">
                <a16:creationId xmlns:a16="http://schemas.microsoft.com/office/drawing/2014/main" id="{94D55F0C-5779-A0D0-41B9-F83BB28B6507}"/>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B0F6C9E-50BE-8A15-53A6-E6C9800249F2}"/>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2782258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FFE0A-F4E3-39F8-68C3-7D97013F01F3}"/>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9431853E-0BE8-23C4-6ED5-C12A1A5B0650}"/>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4" name="Footer Placeholder 3">
            <a:extLst>
              <a:ext uri="{FF2B5EF4-FFF2-40B4-BE49-F238E27FC236}">
                <a16:creationId xmlns:a16="http://schemas.microsoft.com/office/drawing/2014/main" id="{0E3C611B-6369-8808-768F-CC3AAEE6AECB}"/>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3CCDE2C-8269-B074-6F5D-AE2568941DB2}"/>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2749923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DE0ADD-C0F3-C441-367E-2E5132ED367E}"/>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3" name="Footer Placeholder 2">
            <a:extLst>
              <a:ext uri="{FF2B5EF4-FFF2-40B4-BE49-F238E27FC236}">
                <a16:creationId xmlns:a16="http://schemas.microsoft.com/office/drawing/2014/main" id="{F1A4A30C-521D-6D97-4906-D4F7B0C93C16}"/>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37372850-23A0-E0B4-5F1A-B8435D0AFC7D}"/>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11853961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547E2-3D25-935C-9E9D-7C34486F95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B2D4240-77CF-A186-14D7-56287569DA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8E9A51D7-A120-9101-6D57-59897C847A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532DE2E-55E9-0484-9BFD-D8EC019900A2}"/>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6" name="Footer Placeholder 5">
            <a:extLst>
              <a:ext uri="{FF2B5EF4-FFF2-40B4-BE49-F238E27FC236}">
                <a16:creationId xmlns:a16="http://schemas.microsoft.com/office/drawing/2014/main" id="{D252C139-C10A-A8BE-075D-57D79DB58EA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102B745-1A70-6ED8-847B-F4383C9C0484}"/>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894501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225F7-4460-4A71-25F5-18F140A4A1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90DB365B-ED0B-11A5-1CFD-A42B3D498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9CCCFC46-F15D-1E82-1512-87D3331FE8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18F4B3-B571-3B47-038E-04E10E190852}"/>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6" name="Footer Placeholder 5">
            <a:extLst>
              <a:ext uri="{FF2B5EF4-FFF2-40B4-BE49-F238E27FC236}">
                <a16:creationId xmlns:a16="http://schemas.microsoft.com/office/drawing/2014/main" id="{3AA3B788-A95E-AB1D-43A5-54CA64777D2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56FAA09-344D-FA37-A579-D2CA9474566E}"/>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3016470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119B6-5DBC-8096-FD4C-B76FE84B9267}"/>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26B293E-FA38-EF8A-ED4F-CE3FED87A6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A8CA98B-B70E-1D09-9A07-4ABE9F6054E6}"/>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5" name="Footer Placeholder 4">
            <a:extLst>
              <a:ext uri="{FF2B5EF4-FFF2-40B4-BE49-F238E27FC236}">
                <a16:creationId xmlns:a16="http://schemas.microsoft.com/office/drawing/2014/main" id="{A8E49C3D-9B07-1AD4-EA9C-F4749CF70F0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8864305-1874-2A58-0330-57C517549CA7}"/>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1633052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7173F1-7561-9C48-892C-764B57BA881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FCCE72C-BD4B-0625-1D9A-0783BC864B4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C21C011-12C5-6056-7BD1-B75931418A42}"/>
              </a:ext>
            </a:extLst>
          </p:cNvPr>
          <p:cNvSpPr>
            <a:spLocks noGrp="1"/>
          </p:cNvSpPr>
          <p:nvPr>
            <p:ph type="dt" sz="half" idx="10"/>
          </p:nvPr>
        </p:nvSpPr>
        <p:spPr/>
        <p:txBody>
          <a:bodyPr/>
          <a:lstStyle/>
          <a:p>
            <a:fld id="{1F53EC99-A911-412B-ABD7-9C89470B5CA0}" type="datetimeFigureOut">
              <a:rPr lang="en-IN" smtClean="0"/>
              <a:t>27-11-2024</a:t>
            </a:fld>
            <a:endParaRPr lang="en-IN"/>
          </a:p>
        </p:txBody>
      </p:sp>
      <p:sp>
        <p:nvSpPr>
          <p:cNvPr id="5" name="Footer Placeholder 4">
            <a:extLst>
              <a:ext uri="{FF2B5EF4-FFF2-40B4-BE49-F238E27FC236}">
                <a16:creationId xmlns:a16="http://schemas.microsoft.com/office/drawing/2014/main" id="{4B1B794A-C6AB-9FDB-DFFA-AC803EA0670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2E9E068-513B-6905-D612-2D4DE1BB9AFB}"/>
              </a:ext>
            </a:extLst>
          </p:cNvPr>
          <p:cNvSpPr>
            <a:spLocks noGrp="1"/>
          </p:cNvSpPr>
          <p:nvPr>
            <p:ph type="sldNum" sz="quarter" idx="12"/>
          </p:nvPr>
        </p:nvSpPr>
        <p:spPr/>
        <p:txBody>
          <a:bodyPr/>
          <a:lstStyle/>
          <a:p>
            <a:fld id="{6F5C25D6-42F8-45DB-8613-9DF876478595}" type="slidenum">
              <a:rPr lang="en-IN" smtClean="0"/>
              <a:t>‹#›</a:t>
            </a:fld>
            <a:endParaRPr lang="en-IN"/>
          </a:p>
        </p:txBody>
      </p:sp>
    </p:spTree>
    <p:extLst>
      <p:ext uri="{BB962C8B-B14F-4D97-AF65-F5344CB8AC3E}">
        <p14:creationId xmlns:p14="http://schemas.microsoft.com/office/powerpoint/2010/main" val="2763272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4DC7A8-6159-F29A-77BD-6571D11AEE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4D2AE48-3A5F-3F65-A0A0-27338F9A3F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6E23C7A-2165-1D86-93A7-786DDF9FC5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53EC99-A911-412B-ABD7-9C89470B5CA0}" type="datetimeFigureOut">
              <a:rPr lang="en-IN" smtClean="0"/>
              <a:t>27-11-2024</a:t>
            </a:fld>
            <a:endParaRPr lang="en-IN"/>
          </a:p>
        </p:txBody>
      </p:sp>
      <p:sp>
        <p:nvSpPr>
          <p:cNvPr id="5" name="Footer Placeholder 4">
            <a:extLst>
              <a:ext uri="{FF2B5EF4-FFF2-40B4-BE49-F238E27FC236}">
                <a16:creationId xmlns:a16="http://schemas.microsoft.com/office/drawing/2014/main" id="{DE750B55-C194-0C5D-6363-C8CAE3ACBB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977DDE2B-CB15-89A7-9F48-1A3897147D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5C25D6-42F8-45DB-8613-9DF876478595}" type="slidenum">
              <a:rPr lang="en-IN" smtClean="0"/>
              <a:t>‹#›</a:t>
            </a:fld>
            <a:endParaRPr lang="en-IN"/>
          </a:p>
        </p:txBody>
      </p:sp>
    </p:spTree>
    <p:extLst>
      <p:ext uri="{BB962C8B-B14F-4D97-AF65-F5344CB8AC3E}">
        <p14:creationId xmlns:p14="http://schemas.microsoft.com/office/powerpoint/2010/main" val="1802333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pt Background Vectors &amp; Illustrations for Free Download | Freepik">
            <a:extLst>
              <a:ext uri="{FF2B5EF4-FFF2-40B4-BE49-F238E27FC236}">
                <a16:creationId xmlns:a16="http://schemas.microsoft.com/office/drawing/2014/main" id="{2167E5AB-1779-D2DC-2AE4-50F6C8493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21377F1-7255-EBBC-A1B4-031B194D1159}"/>
              </a:ext>
            </a:extLst>
          </p:cNvPr>
          <p:cNvSpPr>
            <a:spLocks noGrp="1"/>
          </p:cNvSpPr>
          <p:nvPr>
            <p:ph type="ctrTitle"/>
          </p:nvPr>
        </p:nvSpPr>
        <p:spPr>
          <a:xfrm>
            <a:off x="340963" y="1472340"/>
            <a:ext cx="11851037" cy="2278250"/>
          </a:xfrm>
        </p:spPr>
        <p:txBody>
          <a:bodyPr/>
          <a:lstStyle/>
          <a:p>
            <a:pPr>
              <a:lnSpc>
                <a:spcPct val="150000"/>
              </a:lnSpc>
            </a:pPr>
            <a:r>
              <a:rPr lang="en-IN" sz="3200" b="1" kern="100" dirty="0">
                <a:effectLst/>
                <a:latin typeface="Times New Roman" panose="02020603050405020304" pitchFamily="18" charset="0"/>
                <a:ea typeface="Calibri" panose="020F0502020204030204" pitchFamily="34" charset="0"/>
                <a:cs typeface="Times New Roman" panose="02020603050405020304" pitchFamily="18" charset="0"/>
              </a:rPr>
              <a:t>Computational Strategies for the Rational Design of Tetrahydroisoquinoline-3-Carboxylic Acid Derivatives as Novel Antibacterial Agents</a:t>
            </a:r>
            <a:endParaRPr lang="en-IN" dirty="0"/>
          </a:p>
        </p:txBody>
      </p:sp>
      <p:sp>
        <p:nvSpPr>
          <p:cNvPr id="3" name="Subtitle 2">
            <a:extLst>
              <a:ext uri="{FF2B5EF4-FFF2-40B4-BE49-F238E27FC236}">
                <a16:creationId xmlns:a16="http://schemas.microsoft.com/office/drawing/2014/main" id="{15E8E58B-C2D5-07EE-40F2-323FF70093DF}"/>
              </a:ext>
            </a:extLst>
          </p:cNvPr>
          <p:cNvSpPr>
            <a:spLocks noGrp="1"/>
          </p:cNvSpPr>
          <p:nvPr>
            <p:ph type="subTitle" idx="1"/>
          </p:nvPr>
        </p:nvSpPr>
        <p:spPr>
          <a:xfrm>
            <a:off x="5873857" y="4237468"/>
            <a:ext cx="6183823" cy="2070341"/>
          </a:xfrm>
        </p:spPr>
        <p:txBody>
          <a:bodyPr>
            <a:normAutofit fontScale="92500" lnSpcReduction="20000"/>
          </a:bodyPr>
          <a:lstStyle/>
          <a:p>
            <a:pPr algn="ctr">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Avani Sharma</a:t>
            </a:r>
            <a:r>
              <a:rPr lang="en-IN" sz="1800" kern="100" baseline="30000" dirty="0">
                <a:effectLst/>
                <a:latin typeface="Times New Roman" panose="02020603050405020304" pitchFamily="18" charset="0"/>
                <a:ea typeface="Calibri" panose="020F0502020204030204" pitchFamily="34" charset="0"/>
                <a:cs typeface="Mangal" panose="02040503050203030202" pitchFamily="18" charset="0"/>
              </a:rPr>
              <a:t>1</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Jayendra</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Kumar</a:t>
            </a:r>
            <a:r>
              <a:rPr lang="en-IN" sz="1800" kern="100" baseline="30000" dirty="0">
                <a:effectLst/>
                <a:latin typeface="Times New Roman" panose="02020603050405020304" pitchFamily="18" charset="0"/>
                <a:ea typeface="Calibri" panose="020F0502020204030204" pitchFamily="34" charset="0"/>
                <a:cs typeface="Mangal" panose="02040503050203030202" pitchFamily="18" charset="0"/>
              </a:rPr>
              <a:t>1*</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nSpc>
                <a:spcPct val="200000"/>
              </a:lnSpc>
              <a:spcAft>
                <a:spcPts val="800"/>
              </a:spcAft>
              <a:buClr>
                <a:srgbClr val="222222"/>
              </a:buClr>
              <a:buFont typeface="+mj-lt"/>
              <a:buAutoNum type="arabicPeriod"/>
            </a:pP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SRM </a:t>
            </a:r>
            <a:r>
              <a:rPr lang="en-IN" sz="1800" kern="1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Modinagar</a:t>
            </a: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College of Pharmacy, SRM Institute of Science and Technology (Deemed to be University), Delhi-NCR Campus, </a:t>
            </a:r>
            <a:r>
              <a:rPr lang="en-IN" sz="1800" kern="1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Modinagar</a:t>
            </a:r>
            <a:r>
              <a:rPr lang="en-IN" sz="1800" kern="1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Ghaziabad, Uttar Pradesh, 201204</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18228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6CFF5E9D-6699-2B1A-5262-81A646F6A6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6D93575-6DB2-813B-8568-EF8295795136}"/>
              </a:ext>
            </a:extLst>
          </p:cNvPr>
          <p:cNvSpPr>
            <a:spLocks noGrp="1"/>
          </p:cNvSpPr>
          <p:nvPr>
            <p:ph type="title"/>
          </p:nvPr>
        </p:nvSpPr>
        <p:spPr>
          <a:xfrm>
            <a:off x="838200" y="193729"/>
            <a:ext cx="10515600" cy="751669"/>
          </a:xfrm>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92C1A07-9744-8F7A-006F-8007F400E48C}"/>
              </a:ext>
            </a:extLst>
          </p:cNvPr>
          <p:cNvSpPr>
            <a:spLocks noGrp="1"/>
          </p:cNvSpPr>
          <p:nvPr>
            <p:ph idx="1"/>
          </p:nvPr>
        </p:nvSpPr>
        <p:spPr>
          <a:xfrm>
            <a:off x="185981" y="1425844"/>
            <a:ext cx="11856202" cy="5238427"/>
          </a:xfrm>
        </p:spPr>
        <p:txBody>
          <a:bodyPr/>
          <a:lstStyle/>
          <a:p>
            <a:pPr algn="just">
              <a:lnSpc>
                <a:spcPct val="150000"/>
              </a:lnSpc>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Microbial infections are associated with higher rates of morbidity and mortality. Common bacterial resistance to current antibiotic treatments is quickly growing into a significant global public health issue. </a:t>
            </a:r>
          </a:p>
          <a:p>
            <a:pPr algn="just">
              <a:lnSpc>
                <a:spcPct val="150000"/>
              </a:lnSpc>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The occurrence of multi-drug resistant Gram-positive and Gram-negative bacteria is increasing and diseases caused by them are becoming problematic now-a-days, and multiple studies have been claimed to increase and improve the present antibacterial compounds. </a:t>
            </a:r>
          </a:p>
          <a:p>
            <a:pPr algn="just">
              <a:lnSpc>
                <a:spcPct val="150000"/>
              </a:lnSpc>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More than 70% of bacteria have been shown to be resistant to one or more of the antibiotics that are typically used to treat the infection. </a:t>
            </a:r>
          </a:p>
          <a:p>
            <a:pPr algn="just">
              <a:lnSpc>
                <a:spcPct val="150000"/>
              </a:lnSpc>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Although the emergence of multidrug resistance in </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Bacillus subtilis</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is not a recent development, research on </a:t>
            </a:r>
            <a:r>
              <a:rPr lang="en-IN" sz="1800" i="1" kern="0" dirty="0">
                <a:effectLst/>
                <a:latin typeface="Times New Roman" panose="02020603050405020304" pitchFamily="18" charset="0"/>
                <a:ea typeface="Times New Roman" panose="02020603050405020304" pitchFamily="18" charset="0"/>
                <a:cs typeface="Mangal" panose="02040503050203030202" pitchFamily="18" charset="0"/>
              </a:rPr>
              <a:t>B. subtilis</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inhibition profiling is currently being conducted to find ways to counteract this resistance. </a:t>
            </a:r>
          </a:p>
          <a:p>
            <a:pPr algn="just">
              <a:lnSpc>
                <a:spcPct val="150000"/>
              </a:lnSpc>
            </a:pPr>
            <a:r>
              <a:rPr lang="en-IN" sz="1800" kern="0" dirty="0">
                <a:effectLst/>
                <a:latin typeface="Times New Roman" panose="02020603050405020304" pitchFamily="18" charset="0"/>
                <a:ea typeface="Times New Roman" panose="02020603050405020304" pitchFamily="18" charset="0"/>
              </a:rPr>
              <a:t>As a result, development of new antimicrobial drugs is a topic for current research that seeks to control resistant bacteria strains worldwide.</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401237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070C732A-8BC3-283B-694C-01A8961DA5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00D157C-41B9-D3B2-EAB8-A31640395C7B}"/>
              </a:ext>
            </a:extLst>
          </p:cNvPr>
          <p:cNvSpPr>
            <a:spLocks noGrp="1"/>
          </p:cNvSpPr>
          <p:nvPr>
            <p:ph type="title"/>
          </p:nvPr>
        </p:nvSpPr>
        <p:spPr>
          <a:xfrm>
            <a:off x="838200" y="209227"/>
            <a:ext cx="10515600" cy="797247"/>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MATERIALS AND METHODS</a:t>
            </a:r>
            <a:endParaRPr lang="en-IN" sz="8000" dirty="0"/>
          </a:p>
        </p:txBody>
      </p:sp>
      <p:sp>
        <p:nvSpPr>
          <p:cNvPr id="3" name="Content Placeholder 2">
            <a:extLst>
              <a:ext uri="{FF2B5EF4-FFF2-40B4-BE49-F238E27FC236}">
                <a16:creationId xmlns:a16="http://schemas.microsoft.com/office/drawing/2014/main" id="{4181DD06-CAF3-4BD5-7751-6C599720B0CC}"/>
              </a:ext>
            </a:extLst>
          </p:cNvPr>
          <p:cNvSpPr>
            <a:spLocks noGrp="1"/>
          </p:cNvSpPr>
          <p:nvPr>
            <p:ph idx="1"/>
          </p:nvPr>
        </p:nvSpPr>
        <p:spPr>
          <a:xfrm>
            <a:off x="214393" y="1751309"/>
            <a:ext cx="11763214" cy="4990454"/>
          </a:xfrm>
        </p:spPr>
        <p:txBody>
          <a:bodyPr/>
          <a:lstStyle/>
          <a:p>
            <a:pPr marL="0" indent="0" algn="just">
              <a:lnSpc>
                <a:spcPct val="150000"/>
              </a:lnSpc>
              <a:buNone/>
            </a:pPr>
            <a:r>
              <a:rPr lang="en-US" sz="1800" b="1" dirty="0">
                <a:latin typeface="Times New Roman" panose="02020603050405020304" pitchFamily="18" charset="0"/>
                <a:cs typeface="Times New Roman" panose="02020603050405020304" pitchFamily="18" charset="0"/>
              </a:rPr>
              <a:t>Protein Preparation</a:t>
            </a:r>
          </a:p>
          <a:p>
            <a:pPr algn="just">
              <a:lnSpc>
                <a:spcPct val="150000"/>
              </a:lnSpc>
            </a:pPr>
            <a:r>
              <a:rPr lang="en-US" sz="1800" dirty="0">
                <a:latin typeface="Times New Roman" panose="02020603050405020304" pitchFamily="18" charset="0"/>
                <a:cs typeface="Times New Roman" panose="02020603050405020304" pitchFamily="18" charset="0"/>
              </a:rPr>
              <a:t>Using the accession code 4DUH, the target protein structure was obtained from the Protein Data Bank (PDB). The protein structure was then transformed with </a:t>
            </a:r>
            <a:r>
              <a:rPr lang="en-US" sz="1800" dirty="0" err="1">
                <a:latin typeface="Times New Roman" panose="02020603050405020304" pitchFamily="18" charset="0"/>
                <a:cs typeface="Times New Roman" panose="02020603050405020304" pitchFamily="18" charset="0"/>
              </a:rPr>
              <a:t>AutoDock</a:t>
            </a:r>
            <a:r>
              <a:rPr lang="en-US" sz="1800" dirty="0">
                <a:latin typeface="Times New Roman" panose="02020603050405020304" pitchFamily="18" charset="0"/>
                <a:cs typeface="Times New Roman" panose="02020603050405020304" pitchFamily="18" charset="0"/>
              </a:rPr>
              <a:t> Vina version 1.5.6 into PDBQT format. </a:t>
            </a:r>
          </a:p>
          <a:p>
            <a:pPr algn="just">
              <a:lnSpc>
                <a:spcPct val="150000"/>
              </a:lnSpc>
            </a:pPr>
            <a:r>
              <a:rPr lang="en-US" sz="1800" dirty="0">
                <a:latin typeface="Times New Roman" panose="02020603050405020304" pitchFamily="18" charset="0"/>
                <a:cs typeface="Times New Roman" panose="02020603050405020304" pitchFamily="18" charset="0"/>
              </a:rPr>
              <a:t>The protein was then placed into </a:t>
            </a:r>
            <a:r>
              <a:rPr lang="en-US" sz="1800" dirty="0" err="1">
                <a:latin typeface="Times New Roman" panose="02020603050405020304" pitchFamily="18" charset="0"/>
                <a:cs typeface="Times New Roman" panose="02020603050405020304" pitchFamily="18" charset="0"/>
              </a:rPr>
              <a:t>AutoDock</a:t>
            </a:r>
            <a:r>
              <a:rPr lang="en-US" sz="1800" dirty="0">
                <a:latin typeface="Times New Roman" panose="02020603050405020304" pitchFamily="18" charset="0"/>
                <a:cs typeface="Times New Roman" panose="02020603050405020304" pitchFamily="18" charset="0"/>
              </a:rPr>
              <a:t> in order to extract the protein and ligand independently. This software was used to evaluate the ligands' binding affinities and choose the optimal lead molecule for antibacterial drugs.</a:t>
            </a:r>
          </a:p>
          <a:p>
            <a:pPr marL="0" indent="0" algn="just">
              <a:lnSpc>
                <a:spcPct val="150000"/>
              </a:lnSpc>
              <a:buNone/>
            </a:pPr>
            <a:r>
              <a:rPr lang="en-US" sz="1800" b="1" dirty="0">
                <a:latin typeface="Times New Roman" panose="02020603050405020304" pitchFamily="18" charset="0"/>
                <a:cs typeface="Times New Roman" panose="02020603050405020304" pitchFamily="18" charset="0"/>
              </a:rPr>
              <a:t>Molecular Docking Program</a:t>
            </a:r>
          </a:p>
          <a:p>
            <a:pPr algn="just">
              <a:lnSpc>
                <a:spcPct val="150000"/>
              </a:lnSpc>
            </a:pPr>
            <a:r>
              <a:rPr lang="en-US" sz="1800" dirty="0">
                <a:latin typeface="Times New Roman" panose="02020603050405020304" pitchFamily="18" charset="0"/>
                <a:cs typeface="Times New Roman" panose="02020603050405020304" pitchFamily="18" charset="0"/>
              </a:rPr>
              <a:t>By locating its binding site, the chosen protein 4DUH has been prepared. The ligand (RL1301) was first removed in order to validate the protein, and the altered structure was stored in PDB format. </a:t>
            </a:r>
          </a:p>
          <a:p>
            <a:pPr algn="just">
              <a:lnSpc>
                <a:spcPct val="150000"/>
              </a:lnSpc>
            </a:pPr>
            <a:r>
              <a:rPr lang="en-US" sz="1800" dirty="0">
                <a:latin typeface="Times New Roman" panose="02020603050405020304" pitchFamily="18" charset="0"/>
                <a:cs typeface="Times New Roman" panose="02020603050405020304" pitchFamily="18" charset="0"/>
              </a:rPr>
              <a:t>The protein in PDB format was then loaded into </a:t>
            </a:r>
            <a:r>
              <a:rPr lang="en-US" sz="1800" dirty="0" err="1">
                <a:latin typeface="Times New Roman" panose="02020603050405020304" pitchFamily="18" charset="0"/>
                <a:cs typeface="Times New Roman" panose="02020603050405020304" pitchFamily="18" charset="0"/>
              </a:rPr>
              <a:t>AutoDock</a:t>
            </a:r>
            <a:r>
              <a:rPr lang="en-US" sz="1800" dirty="0">
                <a:latin typeface="Times New Roman" panose="02020603050405020304" pitchFamily="18" charset="0"/>
                <a:cs typeface="Times New Roman" panose="02020603050405020304" pitchFamily="18" charset="0"/>
              </a:rPr>
              <a:t> Vina for docking studies after water and other redundant structures were removed, missing atoms were fixed, polar hydrogen atoms were added, and Kollman charges were applied.</a:t>
            </a:r>
          </a:p>
          <a:p>
            <a:endParaRPr lang="en-IN" dirty="0"/>
          </a:p>
        </p:txBody>
      </p:sp>
    </p:spTree>
    <p:extLst>
      <p:ext uri="{BB962C8B-B14F-4D97-AF65-F5344CB8AC3E}">
        <p14:creationId xmlns:p14="http://schemas.microsoft.com/office/powerpoint/2010/main" val="1161560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Ppt Background Vectors &amp; Illustrations for Free Download | Freepik">
            <a:extLst>
              <a:ext uri="{FF2B5EF4-FFF2-40B4-BE49-F238E27FC236}">
                <a16:creationId xmlns:a16="http://schemas.microsoft.com/office/drawing/2014/main" id="{1357DB5B-F37B-3AA0-0A9A-E11CDBD326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D9E8EC3-95AA-8CC2-C01B-FE908E83437D}"/>
              </a:ext>
            </a:extLst>
          </p:cNvPr>
          <p:cNvSpPr>
            <a:spLocks noGrp="1"/>
          </p:cNvSpPr>
          <p:nvPr>
            <p:ph type="title"/>
          </p:nvPr>
        </p:nvSpPr>
        <p:spPr>
          <a:xfrm>
            <a:off x="838200" y="179145"/>
            <a:ext cx="10515600" cy="766251"/>
          </a:xfrm>
        </p:spPr>
        <p:txBody>
          <a:bodyPr>
            <a:normAutofit/>
          </a:bodyPr>
          <a:lstStyle/>
          <a:p>
            <a:pPr algn="ctr"/>
            <a:r>
              <a:rPr lang="en-IN" sz="4000" b="1" dirty="0">
                <a:effectLst/>
                <a:latin typeface="Times New Roman" panose="02020603050405020304" pitchFamily="18" charset="0"/>
                <a:ea typeface="Calibri" panose="020F0502020204030204" pitchFamily="34" charset="0"/>
                <a:cs typeface="Times New Roman" panose="02020603050405020304" pitchFamily="18" charset="0"/>
              </a:rPr>
              <a:t>RESULTS AND DISCUSSION</a:t>
            </a:r>
            <a:endParaRPr lang="en-IN" sz="8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093D45-F679-AFF3-E10D-D2FC1F9488D1}"/>
              </a:ext>
            </a:extLst>
          </p:cNvPr>
          <p:cNvSpPr>
            <a:spLocks noGrp="1"/>
          </p:cNvSpPr>
          <p:nvPr>
            <p:ph idx="1"/>
          </p:nvPr>
        </p:nvSpPr>
        <p:spPr>
          <a:xfrm>
            <a:off x="309966" y="1580827"/>
            <a:ext cx="6323310" cy="5098028"/>
          </a:xfrm>
        </p:spPr>
        <p:txBody>
          <a:bodyPr/>
          <a:lstStyle/>
          <a:p>
            <a:pPr algn="just">
              <a:lnSpc>
                <a:spcPct val="150000"/>
              </a:lnSpc>
            </a:pPr>
            <a:r>
              <a:rPr lang="en-IN" sz="1800" kern="0" dirty="0" err="1">
                <a:effectLst/>
                <a:latin typeface="Times New Roman" panose="02020603050405020304" pitchFamily="18" charset="0"/>
                <a:ea typeface="Times New Roman" panose="02020603050405020304" pitchFamily="18" charset="0"/>
                <a:cs typeface="Mangal" panose="02040503050203030202" pitchFamily="18" charset="0"/>
              </a:rPr>
              <a:t>AutoDock</a:t>
            </a: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 Vina 1.5.6 software was then used to perform molecular docking in order for assessing the binding affinity in the active site of the DNA Gyrase enzyme protein (PDB ID: 4DUH).</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After the compounds were screened, their kcal/mol free binding energies were calculated. The compounds' binding affinities ranged from -8.7 to -7.8 kcal/mol, according to the molecular docking studies.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graphicFrame>
        <p:nvGraphicFramePr>
          <p:cNvPr id="9" name="Table 8">
            <a:extLst>
              <a:ext uri="{FF2B5EF4-FFF2-40B4-BE49-F238E27FC236}">
                <a16:creationId xmlns:a16="http://schemas.microsoft.com/office/drawing/2014/main" id="{67201BE9-4C05-1E55-305D-55EF51592226}"/>
              </a:ext>
            </a:extLst>
          </p:cNvPr>
          <p:cNvGraphicFramePr>
            <a:graphicFrameLocks noGrp="1"/>
          </p:cNvGraphicFramePr>
          <p:nvPr>
            <p:extLst>
              <p:ext uri="{D42A27DB-BD31-4B8C-83A1-F6EECF244321}">
                <p14:modId xmlns:p14="http://schemas.microsoft.com/office/powerpoint/2010/main" val="3560408915"/>
              </p:ext>
            </p:extLst>
          </p:nvPr>
        </p:nvGraphicFramePr>
        <p:xfrm>
          <a:off x="7098224" y="1821797"/>
          <a:ext cx="4783810" cy="4271480"/>
        </p:xfrm>
        <a:graphic>
          <a:graphicData uri="http://schemas.openxmlformats.org/drawingml/2006/table">
            <a:tbl>
              <a:tblPr firstRow="1" firstCol="1" bandRow="1">
                <a:tableStyleId>{5C22544A-7EE6-4342-B048-85BDC9FD1C3A}</a:tableStyleId>
              </a:tblPr>
              <a:tblGrid>
                <a:gridCol w="673850">
                  <a:extLst>
                    <a:ext uri="{9D8B030D-6E8A-4147-A177-3AD203B41FA5}">
                      <a16:colId xmlns:a16="http://schemas.microsoft.com/office/drawing/2014/main" val="2715477526"/>
                    </a:ext>
                  </a:extLst>
                </a:gridCol>
                <a:gridCol w="1428351">
                  <a:extLst>
                    <a:ext uri="{9D8B030D-6E8A-4147-A177-3AD203B41FA5}">
                      <a16:colId xmlns:a16="http://schemas.microsoft.com/office/drawing/2014/main" val="1019062660"/>
                    </a:ext>
                  </a:extLst>
                </a:gridCol>
                <a:gridCol w="1529164">
                  <a:extLst>
                    <a:ext uri="{9D8B030D-6E8A-4147-A177-3AD203B41FA5}">
                      <a16:colId xmlns:a16="http://schemas.microsoft.com/office/drawing/2014/main" val="1495342257"/>
                    </a:ext>
                  </a:extLst>
                </a:gridCol>
                <a:gridCol w="1152445">
                  <a:extLst>
                    <a:ext uri="{9D8B030D-6E8A-4147-A177-3AD203B41FA5}">
                      <a16:colId xmlns:a16="http://schemas.microsoft.com/office/drawing/2014/main" val="1741473863"/>
                    </a:ext>
                  </a:extLst>
                </a:gridCol>
              </a:tblGrid>
              <a:tr h="324717">
                <a:tc gridSpan="4">
                  <a:txBody>
                    <a:bodyPr/>
                    <a:lstStyle/>
                    <a:p>
                      <a:pPr algn="ctr">
                        <a:lnSpc>
                          <a:spcPct val="107000"/>
                        </a:lnSpc>
                        <a:spcAft>
                          <a:spcPts val="800"/>
                        </a:spcAft>
                      </a:pPr>
                      <a:r>
                        <a:rPr lang="en-IN" sz="1200" kern="100">
                          <a:effectLst/>
                        </a:rPr>
                        <a:t>Docking Score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1520619630"/>
                  </a:ext>
                </a:extLst>
              </a:tr>
              <a:tr h="1015140">
                <a:tc gridSpan="4">
                  <a:txBody>
                    <a:bodyPr/>
                    <a:lstStyle/>
                    <a:p>
                      <a:pPr algn="ctr">
                        <a:lnSpc>
                          <a:spcPct val="107000"/>
                        </a:lnSpc>
                        <a:spcAft>
                          <a:spcPts val="800"/>
                        </a:spcAft>
                      </a:pPr>
                      <a:r>
                        <a:rPr lang="en-US" sz="1100" kern="100" dirty="0">
                          <a:effectLst/>
                        </a:rPr>
                        <a:t> </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hMerge="1">
                  <a:txBody>
                    <a:bodyPr/>
                    <a:lstStyle/>
                    <a:p>
                      <a:endParaRPr lang="en-IN"/>
                    </a:p>
                  </a:txBody>
                  <a:tcPr/>
                </a:tc>
                <a:tc hMerge="1">
                  <a:txBody>
                    <a:bodyPr/>
                    <a:lstStyle/>
                    <a:p>
                      <a:endParaRPr lang="en-IN"/>
                    </a:p>
                  </a:txBody>
                  <a:tcPr/>
                </a:tc>
                <a:tc hMerge="1">
                  <a:txBody>
                    <a:bodyPr/>
                    <a:lstStyle/>
                    <a:p>
                      <a:endParaRPr lang="en-IN"/>
                    </a:p>
                  </a:txBody>
                  <a:tcPr/>
                </a:tc>
                <a:extLst>
                  <a:ext uri="{0D108BD9-81ED-4DB2-BD59-A6C34878D82A}">
                    <a16:rowId xmlns:a16="http://schemas.microsoft.com/office/drawing/2014/main" val="3822890004"/>
                  </a:ext>
                </a:extLst>
              </a:tr>
              <a:tr h="170482">
                <a:tc>
                  <a:txBody>
                    <a:bodyPr/>
                    <a:lstStyle/>
                    <a:p>
                      <a:pPr algn="ctr">
                        <a:lnSpc>
                          <a:spcPct val="107000"/>
                        </a:lnSpc>
                        <a:spcAft>
                          <a:spcPts val="800"/>
                        </a:spcAft>
                      </a:pPr>
                      <a:r>
                        <a:rPr lang="en-US" sz="1000" kern="100" dirty="0">
                          <a:effectLst/>
                        </a:rPr>
                        <a:t>S.No</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100">
                          <a:effectLst/>
                        </a:rPr>
                        <a:t>Compound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100">
                          <a:effectLst/>
                        </a:rPr>
                        <a:t>R</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000" kern="100">
                          <a:effectLst/>
                        </a:rPr>
                        <a:t>Binding Affinity </a:t>
                      </a:r>
                      <a:r>
                        <a:rPr lang="en-IN" sz="1000" kern="100">
                          <a:effectLst/>
                        </a:rPr>
                        <a:t>(kcal/mol)</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596885879"/>
                  </a:ext>
                </a:extLst>
              </a:tr>
              <a:tr h="324717">
                <a:tc>
                  <a:txBody>
                    <a:bodyPr/>
                    <a:lstStyle/>
                    <a:p>
                      <a:pPr algn="ctr">
                        <a:lnSpc>
                          <a:spcPct val="107000"/>
                        </a:lnSpc>
                        <a:spcAft>
                          <a:spcPts val="800"/>
                        </a:spcAft>
                      </a:pPr>
                      <a:r>
                        <a:rPr lang="en-US" sz="1100" kern="100">
                          <a:effectLst/>
                        </a:rPr>
                        <a:t>1</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AS-1</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a:t>
                      </a:r>
                      <a:r>
                        <a:rPr lang="en-IN" sz="1200" kern="100" baseline="-25000">
                          <a:effectLst/>
                        </a:rPr>
                        <a:t>6</a:t>
                      </a:r>
                      <a:r>
                        <a:rPr lang="en-IN" sz="1200" kern="100">
                          <a:effectLst/>
                        </a:rPr>
                        <a:t>H</a:t>
                      </a:r>
                      <a:r>
                        <a:rPr lang="en-IN" sz="1200" kern="100" baseline="-25000">
                          <a:effectLst/>
                        </a:rPr>
                        <a:t>4</a:t>
                      </a:r>
                      <a:r>
                        <a:rPr lang="en-IN" sz="1200" kern="100">
                          <a:effectLst/>
                        </a:rPr>
                        <a:t>NO</a:t>
                      </a:r>
                      <a:r>
                        <a:rPr lang="en-IN" sz="1200" kern="100" baseline="-2500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-7.8</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85256112"/>
                  </a:ext>
                </a:extLst>
              </a:tr>
              <a:tr h="324717">
                <a:tc>
                  <a:txBody>
                    <a:bodyPr/>
                    <a:lstStyle/>
                    <a:p>
                      <a:pPr algn="ctr">
                        <a:lnSpc>
                          <a:spcPct val="107000"/>
                        </a:lnSpc>
                        <a:spcAft>
                          <a:spcPts val="800"/>
                        </a:spcAft>
                      </a:pPr>
                      <a:r>
                        <a:rPr lang="en-US" sz="1100" kern="10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AS-2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a:t>
                      </a:r>
                      <a:r>
                        <a:rPr lang="en-IN" sz="1200" kern="100" baseline="-25000">
                          <a:effectLst/>
                        </a:rPr>
                        <a:t>6</a:t>
                      </a:r>
                      <a:r>
                        <a:rPr lang="en-IN" sz="1200" kern="100">
                          <a:effectLst/>
                        </a:rPr>
                        <a:t>H</a:t>
                      </a:r>
                      <a:r>
                        <a:rPr lang="en-IN" sz="1200" kern="100" baseline="-25000">
                          <a:effectLst/>
                        </a:rPr>
                        <a:t>3</a:t>
                      </a:r>
                      <a:r>
                        <a:rPr lang="en-IN" sz="1200" kern="100">
                          <a:effectLst/>
                        </a:rPr>
                        <a:t>ClNO</a:t>
                      </a:r>
                      <a:r>
                        <a:rPr lang="en-IN" sz="1200" kern="100" baseline="-2500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-8.0</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555692587"/>
                  </a:ext>
                </a:extLst>
              </a:tr>
              <a:tr h="324717">
                <a:tc>
                  <a:txBody>
                    <a:bodyPr/>
                    <a:lstStyle/>
                    <a:p>
                      <a:pPr algn="ctr">
                        <a:lnSpc>
                          <a:spcPct val="107000"/>
                        </a:lnSpc>
                        <a:spcAft>
                          <a:spcPts val="800"/>
                        </a:spcAft>
                      </a:pPr>
                      <a:r>
                        <a:rPr lang="en-US" sz="1100" kern="100">
                          <a:effectLst/>
                        </a:rPr>
                        <a:t>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AS-3</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a:t>
                      </a:r>
                      <a:r>
                        <a:rPr lang="en-IN" sz="1200" kern="100" baseline="-25000">
                          <a:effectLst/>
                        </a:rPr>
                        <a:t>6</a:t>
                      </a:r>
                      <a:r>
                        <a:rPr lang="en-IN" sz="1200" kern="100">
                          <a:effectLst/>
                        </a:rPr>
                        <a:t>H</a:t>
                      </a:r>
                      <a:r>
                        <a:rPr lang="en-IN" sz="1200" kern="100" baseline="-25000">
                          <a:effectLst/>
                        </a:rPr>
                        <a:t>4</a:t>
                      </a:r>
                      <a:r>
                        <a:rPr lang="en-US" sz="1100" kern="100">
                          <a:effectLst/>
                        </a:rPr>
                        <a:t>Br</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-8.7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652682112"/>
                  </a:ext>
                </a:extLst>
              </a:tr>
              <a:tr h="324717">
                <a:tc>
                  <a:txBody>
                    <a:bodyPr/>
                    <a:lstStyle/>
                    <a:p>
                      <a:pPr algn="ctr">
                        <a:lnSpc>
                          <a:spcPct val="107000"/>
                        </a:lnSpc>
                        <a:spcAft>
                          <a:spcPts val="800"/>
                        </a:spcAft>
                      </a:pPr>
                      <a:r>
                        <a:rPr lang="en-US" sz="1100" kern="100">
                          <a:effectLst/>
                        </a:rPr>
                        <a:t>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AS-4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a:t>
                      </a:r>
                      <a:r>
                        <a:rPr lang="en-IN" sz="1200" kern="100" baseline="-25000">
                          <a:effectLst/>
                        </a:rPr>
                        <a:t>6</a:t>
                      </a:r>
                      <a:r>
                        <a:rPr lang="en-IN" sz="1200" kern="100">
                          <a:effectLst/>
                        </a:rPr>
                        <a:t>H</a:t>
                      </a:r>
                      <a:r>
                        <a:rPr lang="en-IN" sz="1200" kern="100" baseline="-25000">
                          <a:effectLst/>
                        </a:rPr>
                        <a:t>3 </a:t>
                      </a:r>
                      <a:r>
                        <a:rPr lang="en-IN" sz="1200" kern="100">
                          <a:effectLst/>
                        </a:rPr>
                        <a:t>(CH</a:t>
                      </a:r>
                      <a:r>
                        <a:rPr lang="en-IN" sz="1200" kern="100" baseline="-25000">
                          <a:effectLst/>
                        </a:rPr>
                        <a:t>3</a:t>
                      </a:r>
                      <a:r>
                        <a:rPr lang="en-IN" sz="1200" kern="100">
                          <a:effectLst/>
                        </a:rPr>
                        <a:t>)</a:t>
                      </a:r>
                      <a:r>
                        <a:rPr lang="en-IN" sz="1200" kern="100" baseline="-2500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-8.5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109783464"/>
                  </a:ext>
                </a:extLst>
              </a:tr>
              <a:tr h="324717">
                <a:tc>
                  <a:txBody>
                    <a:bodyPr/>
                    <a:lstStyle/>
                    <a:p>
                      <a:pPr algn="ctr">
                        <a:lnSpc>
                          <a:spcPct val="107000"/>
                        </a:lnSpc>
                        <a:spcAft>
                          <a:spcPts val="800"/>
                        </a:spcAft>
                      </a:pPr>
                      <a:r>
                        <a:rPr lang="en-US" sz="1100" kern="100">
                          <a:effectLst/>
                        </a:rPr>
                        <a:t>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AS-5</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a:effectLst/>
                        </a:rPr>
                        <a:t>-C</a:t>
                      </a:r>
                      <a:r>
                        <a:rPr lang="en-IN" sz="1200" kern="100" baseline="-25000">
                          <a:effectLst/>
                        </a:rPr>
                        <a:t>6</a:t>
                      </a:r>
                      <a:r>
                        <a:rPr lang="en-IN" sz="1200" kern="100">
                          <a:effectLst/>
                        </a:rPr>
                        <a:t>H</a:t>
                      </a:r>
                      <a:r>
                        <a:rPr lang="en-IN" sz="1200" kern="100" baseline="-25000">
                          <a:effectLst/>
                        </a:rPr>
                        <a:t>4</a:t>
                      </a:r>
                      <a:r>
                        <a:rPr lang="en-US" sz="1100" kern="100">
                          <a:effectLst/>
                        </a:rPr>
                        <a:t>CH</a:t>
                      </a:r>
                      <a:r>
                        <a:rPr lang="en-US" sz="1100" kern="100" baseline="-25000">
                          <a:effectLst/>
                        </a:rPr>
                        <a:t>3</a:t>
                      </a:r>
                      <a:r>
                        <a:rPr lang="en-US" sz="1100" kern="100">
                          <a:effectLst/>
                        </a:rPr>
                        <a:t>NH</a:t>
                      </a:r>
                      <a:r>
                        <a:rPr lang="en-US" sz="1100" kern="100" baseline="-25000">
                          <a:effectLst/>
                        </a:rPr>
                        <a:t>2</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-8.1</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3435166215"/>
                  </a:ext>
                </a:extLst>
              </a:tr>
              <a:tr h="664424">
                <a:tc>
                  <a:txBody>
                    <a:bodyPr/>
                    <a:lstStyle/>
                    <a:p>
                      <a:pPr algn="ctr">
                        <a:lnSpc>
                          <a:spcPct val="107000"/>
                        </a:lnSpc>
                        <a:spcAft>
                          <a:spcPts val="800"/>
                        </a:spcAft>
                      </a:pPr>
                      <a:r>
                        <a:rPr lang="en-US" sz="1100" kern="100">
                          <a:effectLst/>
                        </a:rPr>
                        <a:t>6</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IN" sz="1200" kern="100">
                          <a:effectLst/>
                        </a:rPr>
                        <a:t>Co-Crystallized Ligand</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just">
                        <a:lnSpc>
                          <a:spcPct val="107000"/>
                        </a:lnSpc>
                        <a:spcAft>
                          <a:spcPts val="800"/>
                        </a:spcAft>
                      </a:pPr>
                      <a:r>
                        <a:rPr lang="en-IN" sz="1200" kern="100" dirty="0">
                          <a:effectLst/>
                        </a:rPr>
                        <a:t> -</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a:effectLst/>
                        </a:rPr>
                        <a:t>-7.4</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752551019"/>
                  </a:ext>
                </a:extLst>
              </a:tr>
              <a:tr h="324717">
                <a:tc>
                  <a:txBody>
                    <a:bodyPr/>
                    <a:lstStyle/>
                    <a:p>
                      <a:pPr algn="ctr">
                        <a:lnSpc>
                          <a:spcPct val="107000"/>
                        </a:lnSpc>
                        <a:spcAft>
                          <a:spcPts val="800"/>
                        </a:spcAft>
                      </a:pPr>
                      <a:r>
                        <a:rPr lang="en-US" sz="1100" kern="100">
                          <a:effectLst/>
                        </a:rPr>
                        <a:t>7</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IN" sz="1200" kern="100">
                          <a:effectLst/>
                        </a:rPr>
                        <a:t>Ciprofloxacin</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nSpc>
                          <a:spcPct val="107000"/>
                        </a:lnSpc>
                        <a:spcAft>
                          <a:spcPts val="800"/>
                        </a:spcAft>
                      </a:pPr>
                      <a:r>
                        <a:rPr lang="en-US" sz="1100" kern="100">
                          <a:effectLst/>
                        </a:rPr>
                        <a:t> -</a:t>
                      </a:r>
                      <a:endParaRPr lang="en-IN"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tc>
                  <a:txBody>
                    <a:bodyPr/>
                    <a:lstStyle/>
                    <a:p>
                      <a:pPr algn="ctr">
                        <a:lnSpc>
                          <a:spcPct val="107000"/>
                        </a:lnSpc>
                        <a:spcAft>
                          <a:spcPts val="800"/>
                        </a:spcAft>
                      </a:pPr>
                      <a:r>
                        <a:rPr lang="en-US" sz="1100" kern="100" dirty="0">
                          <a:effectLst/>
                        </a:rPr>
                        <a:t>-8.2</a:t>
                      </a:r>
                      <a:endParaRPr lang="en-IN"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tc>
                <a:extLst>
                  <a:ext uri="{0D108BD9-81ED-4DB2-BD59-A6C34878D82A}">
                    <a16:rowId xmlns:a16="http://schemas.microsoft.com/office/drawing/2014/main" val="204164181"/>
                  </a:ext>
                </a:extLst>
              </a:tr>
            </a:tbl>
          </a:graphicData>
        </a:graphic>
      </p:graphicFrame>
      <p:pic>
        <p:nvPicPr>
          <p:cNvPr id="11" name="Picture 10" descr="A chemical structure with letters and numbers&#10;&#10;Description automatically generated">
            <a:extLst>
              <a:ext uri="{FF2B5EF4-FFF2-40B4-BE49-F238E27FC236}">
                <a16:creationId xmlns:a16="http://schemas.microsoft.com/office/drawing/2014/main" id="{164E340C-ECF1-765B-D64A-6A310B26F6A4}"/>
              </a:ext>
            </a:extLst>
          </p:cNvPr>
          <p:cNvPicPr>
            <a:picLocks noChangeAspect="1"/>
          </p:cNvPicPr>
          <p:nvPr/>
        </p:nvPicPr>
        <p:blipFill>
          <a:blip r:embed="rId3"/>
          <a:stretch>
            <a:fillRect/>
          </a:stretch>
        </p:blipFill>
        <p:spPr>
          <a:xfrm>
            <a:off x="8292288" y="2266989"/>
            <a:ext cx="2085714" cy="742857"/>
          </a:xfrm>
          <a:prstGeom prst="rect">
            <a:avLst/>
          </a:prstGeom>
        </p:spPr>
      </p:pic>
    </p:spTree>
    <p:extLst>
      <p:ext uri="{BB962C8B-B14F-4D97-AF65-F5344CB8AC3E}">
        <p14:creationId xmlns:p14="http://schemas.microsoft.com/office/powerpoint/2010/main" val="3894358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pt Background Vectors &amp; Illustrations for Free Download | Freepik">
            <a:extLst>
              <a:ext uri="{FF2B5EF4-FFF2-40B4-BE49-F238E27FC236}">
                <a16:creationId xmlns:a16="http://schemas.microsoft.com/office/drawing/2014/main" id="{20E99160-FA8E-FD99-D2DD-9E8C357199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3785A76-254D-C738-4619-6271A67F9C15}"/>
              </a:ext>
            </a:extLst>
          </p:cNvPr>
          <p:cNvSpPr>
            <a:spLocks noGrp="1"/>
          </p:cNvSpPr>
          <p:nvPr>
            <p:ph idx="1"/>
          </p:nvPr>
        </p:nvSpPr>
        <p:spPr>
          <a:xfrm>
            <a:off x="216977" y="123986"/>
            <a:ext cx="6292312" cy="6524787"/>
          </a:xfrm>
        </p:spPr>
        <p:txBody>
          <a:bodyPr>
            <a:normAutofit fontScale="92500"/>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Furthermore, compounds with either strong or equipotent activity in relation to the ligand and the reference medication ciprofloxacin (binding affinity = - 8.2 kcal/mol) were found by analysis. </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With a docking score of -8.7 kcal/mol, compound AS-3 demonstrated the most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favorable</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results, suggesting a substantial binding affinity to the target protein. (Reference Table 1). </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To determine how these five chemicals interacted with the protein's amino acids (given in Table 2), a thorough interaction study was conducted. </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results, which are shown in Table 2, provide further information about the binding mechanisms of each chemical by highlighting several interaction types such as π-π interactions, π-alkyl interactions, hydrogen bonds (H-bonds), and π-cation interactions.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4" name="Table 3">
            <a:extLst>
              <a:ext uri="{FF2B5EF4-FFF2-40B4-BE49-F238E27FC236}">
                <a16:creationId xmlns:a16="http://schemas.microsoft.com/office/drawing/2014/main" id="{80FB0080-BAE9-F126-B45A-708F3F7E68F2}"/>
              </a:ext>
            </a:extLst>
          </p:cNvPr>
          <p:cNvGraphicFramePr>
            <a:graphicFrameLocks noGrp="1"/>
          </p:cNvGraphicFramePr>
          <p:nvPr>
            <p:extLst>
              <p:ext uri="{D42A27DB-BD31-4B8C-83A1-F6EECF244321}">
                <p14:modId xmlns:p14="http://schemas.microsoft.com/office/powerpoint/2010/main" val="66036089"/>
              </p:ext>
            </p:extLst>
          </p:nvPr>
        </p:nvGraphicFramePr>
        <p:xfrm>
          <a:off x="6881247" y="126053"/>
          <a:ext cx="5093776" cy="6283428"/>
        </p:xfrm>
        <a:graphic>
          <a:graphicData uri="http://schemas.openxmlformats.org/drawingml/2006/table">
            <a:tbl>
              <a:tblPr firstRow="1" firstCol="1" bandRow="1">
                <a:tableStyleId>{5C22544A-7EE6-4342-B048-85BDC9FD1C3A}</a:tableStyleId>
              </a:tblPr>
              <a:tblGrid>
                <a:gridCol w="343321">
                  <a:extLst>
                    <a:ext uri="{9D8B030D-6E8A-4147-A177-3AD203B41FA5}">
                      <a16:colId xmlns:a16="http://schemas.microsoft.com/office/drawing/2014/main" val="374208381"/>
                    </a:ext>
                  </a:extLst>
                </a:gridCol>
                <a:gridCol w="389164">
                  <a:extLst>
                    <a:ext uri="{9D8B030D-6E8A-4147-A177-3AD203B41FA5}">
                      <a16:colId xmlns:a16="http://schemas.microsoft.com/office/drawing/2014/main" val="2284320254"/>
                    </a:ext>
                  </a:extLst>
                </a:gridCol>
                <a:gridCol w="431951">
                  <a:extLst>
                    <a:ext uri="{9D8B030D-6E8A-4147-A177-3AD203B41FA5}">
                      <a16:colId xmlns:a16="http://schemas.microsoft.com/office/drawing/2014/main" val="2895769699"/>
                    </a:ext>
                  </a:extLst>
                </a:gridCol>
                <a:gridCol w="474741">
                  <a:extLst>
                    <a:ext uri="{9D8B030D-6E8A-4147-A177-3AD203B41FA5}">
                      <a16:colId xmlns:a16="http://schemas.microsoft.com/office/drawing/2014/main" val="94385358"/>
                    </a:ext>
                  </a:extLst>
                </a:gridCol>
                <a:gridCol w="562352">
                  <a:extLst>
                    <a:ext uri="{9D8B030D-6E8A-4147-A177-3AD203B41FA5}">
                      <a16:colId xmlns:a16="http://schemas.microsoft.com/office/drawing/2014/main" val="2612872844"/>
                    </a:ext>
                  </a:extLst>
                </a:gridCol>
                <a:gridCol w="562352">
                  <a:extLst>
                    <a:ext uri="{9D8B030D-6E8A-4147-A177-3AD203B41FA5}">
                      <a16:colId xmlns:a16="http://schemas.microsoft.com/office/drawing/2014/main" val="2294215949"/>
                    </a:ext>
                  </a:extLst>
                </a:gridCol>
                <a:gridCol w="518546">
                  <a:extLst>
                    <a:ext uri="{9D8B030D-6E8A-4147-A177-3AD203B41FA5}">
                      <a16:colId xmlns:a16="http://schemas.microsoft.com/office/drawing/2014/main" val="2315111513"/>
                    </a:ext>
                  </a:extLst>
                </a:gridCol>
                <a:gridCol w="430934">
                  <a:extLst>
                    <a:ext uri="{9D8B030D-6E8A-4147-A177-3AD203B41FA5}">
                      <a16:colId xmlns:a16="http://schemas.microsoft.com/office/drawing/2014/main" val="2023402815"/>
                    </a:ext>
                  </a:extLst>
                </a:gridCol>
                <a:gridCol w="519565">
                  <a:extLst>
                    <a:ext uri="{9D8B030D-6E8A-4147-A177-3AD203B41FA5}">
                      <a16:colId xmlns:a16="http://schemas.microsoft.com/office/drawing/2014/main" val="3736892056"/>
                    </a:ext>
                  </a:extLst>
                </a:gridCol>
                <a:gridCol w="430934">
                  <a:extLst>
                    <a:ext uri="{9D8B030D-6E8A-4147-A177-3AD203B41FA5}">
                      <a16:colId xmlns:a16="http://schemas.microsoft.com/office/drawing/2014/main" val="2802386961"/>
                    </a:ext>
                  </a:extLst>
                </a:gridCol>
                <a:gridCol w="429916">
                  <a:extLst>
                    <a:ext uri="{9D8B030D-6E8A-4147-A177-3AD203B41FA5}">
                      <a16:colId xmlns:a16="http://schemas.microsoft.com/office/drawing/2014/main" val="3766114999"/>
                    </a:ext>
                  </a:extLst>
                </a:gridCol>
              </a:tblGrid>
              <a:tr h="788454">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S. No.</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Compound</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Binding Affinity</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(kcal/mol)</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Hydrogen Bond</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Interactions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Carbon Hydrogen Bond</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Interactions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π-σ Interactions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π-alkyl</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Interactions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Pi-Cation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Halogen (Fluorine)</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Interaction</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Amide-Pi Stacked</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Pi-sulphur</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Interactions</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777005037"/>
                  </a:ext>
                </a:extLst>
              </a:tr>
              <a:tr h="980760">
                <a:tc>
                  <a:txBody>
                    <a:bodyPr/>
                    <a:lstStyle/>
                    <a:p>
                      <a:pPr marL="342900" lvl="0" indent="-342900" algn="l">
                        <a:lnSpc>
                          <a:spcPct val="100000"/>
                        </a:lnSpc>
                        <a:spcAft>
                          <a:spcPts val="800"/>
                        </a:spcAft>
                        <a:buFont typeface="+mj-lt"/>
                        <a:buAutoNum type="arabicPeriod"/>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AS-1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-7.8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VAL120</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HIS99</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ASP49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    GLY117 </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ILE48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1644084158"/>
                  </a:ext>
                </a:extLst>
              </a:tr>
              <a:tr h="653840">
                <a:tc>
                  <a:txBody>
                    <a:bodyPr/>
                    <a:lstStyle/>
                    <a:p>
                      <a:pPr marL="342900" lvl="0" indent="-342900" algn="l">
                        <a:lnSpc>
                          <a:spcPct val="100000"/>
                        </a:lnSpc>
                        <a:spcAft>
                          <a:spcPts val="800"/>
                        </a:spcAft>
                        <a:buFont typeface="+mj-lt"/>
                        <a:buAutoNum type="arabicPeriod"/>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AS-2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-8.0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ARG136</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ARG76</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HIS83</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ALA90</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PRO79</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ILE78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ctr">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GLY77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3530233775"/>
                  </a:ext>
                </a:extLst>
              </a:tr>
              <a:tr h="653840">
                <a:tc>
                  <a:txBody>
                    <a:bodyPr/>
                    <a:lstStyle/>
                    <a:p>
                      <a:pPr marL="342900" lvl="0" indent="-342900" algn="l">
                        <a:lnSpc>
                          <a:spcPct val="100000"/>
                        </a:lnSpc>
                        <a:spcAft>
                          <a:spcPts val="800"/>
                        </a:spcAft>
                        <a:buFont typeface="+mj-lt"/>
                        <a:buAutoNum type="arabicPeriod"/>
                      </a:pPr>
                      <a:r>
                        <a:rPr lang="en-US" sz="800" kern="100" dirty="0">
                          <a:effectLst/>
                          <a:latin typeface="Times New Roman" panose="02020603050405020304" pitchFamily="18" charset="0"/>
                          <a:cs typeface="Times New Roman" panose="02020603050405020304" pitchFamily="18" charset="0"/>
                        </a:rPr>
                        <a:t> </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AS-3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-8.7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VAL120</a:t>
                      </a:r>
                      <a:endParaRPr lang="en-IN" sz="900" kern="100" dirty="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ASN46</a:t>
                      </a:r>
                      <a:endParaRPr lang="en-IN" sz="900" kern="100" dirty="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 </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GLY119</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GLY101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ILE78</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GLY117</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GLU50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ASN46</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1966542883"/>
                  </a:ext>
                </a:extLst>
              </a:tr>
              <a:tr h="884607">
                <a:tc>
                  <a:txBody>
                    <a:bodyPr/>
                    <a:lstStyle/>
                    <a:p>
                      <a:pPr marL="342900" lvl="0" indent="-342900" algn="l">
                        <a:lnSpc>
                          <a:spcPct val="100000"/>
                        </a:lnSpc>
                        <a:spcAft>
                          <a:spcPts val="800"/>
                        </a:spcAft>
                        <a:buFont typeface="+mj-lt"/>
                        <a:buAutoNum type="arabicPeriod"/>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AS-4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-8.5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GLY117</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PHE104</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ctr">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ILE78</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GLU50</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GLY117</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2049263684"/>
                  </a:ext>
                </a:extLst>
              </a:tr>
              <a:tr h="557687">
                <a:tc>
                  <a:txBody>
                    <a:bodyPr/>
                    <a:lstStyle/>
                    <a:p>
                      <a:pPr marL="342900" lvl="0" indent="-342900" algn="l">
                        <a:lnSpc>
                          <a:spcPct val="100000"/>
                        </a:lnSpc>
                        <a:spcAft>
                          <a:spcPts val="800"/>
                        </a:spcAft>
                        <a:buFont typeface="+mj-lt"/>
                        <a:buAutoNum type="arabicPeriod"/>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AS-5</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-8.1</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GLY101</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ASN46</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ILE78</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PRO79</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ALA90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VAL120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3566912087"/>
                  </a:ext>
                </a:extLst>
              </a:tr>
              <a:tr h="692301">
                <a:tc>
                  <a:txBody>
                    <a:bodyPr/>
                    <a:lstStyle/>
                    <a:p>
                      <a:pPr marL="342900" lvl="0" indent="-342900" algn="l">
                        <a:lnSpc>
                          <a:spcPct val="100000"/>
                        </a:lnSpc>
                        <a:spcAft>
                          <a:spcPts val="800"/>
                        </a:spcAft>
                        <a:buFont typeface="+mj-lt"/>
                        <a:buAutoNum type="arabicPeriod"/>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Co-Crystallized Ligand</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-7.4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ALA100</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ASP45</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ASP49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PRO79</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ILE94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GLY117</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PHE104</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652004149"/>
                  </a:ext>
                </a:extLst>
              </a:tr>
              <a:tr h="961529">
                <a:tc>
                  <a:txBody>
                    <a:bodyPr/>
                    <a:lstStyle/>
                    <a:p>
                      <a:pPr marL="342900" lvl="0" indent="-342900" algn="l">
                        <a:lnSpc>
                          <a:spcPct val="100000"/>
                        </a:lnSpc>
                        <a:spcAft>
                          <a:spcPts val="800"/>
                        </a:spcAft>
                        <a:buFont typeface="+mj-lt"/>
                        <a:buAutoNum type="arabicPeriod"/>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Ciprofloxacin</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nchor="ctr"/>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-8.2</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GLY77</a:t>
                      </a:r>
                      <a:endParaRPr lang="en-IN" sz="900" kern="100" dirty="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ALA100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ILE94</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GLY119</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PRO79</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ILE78</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VAL120</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ILE94</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LYS103</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 -LYS103</a:t>
                      </a:r>
                      <a:endParaRPr lang="en-IN" sz="900" kern="100" dirty="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GLU50</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       GLY101</a:t>
                      </a:r>
                      <a:endParaRPr lang="en-IN" sz="900" kern="100">
                        <a:effectLst/>
                        <a:latin typeface="Times New Roman" panose="02020603050405020304" pitchFamily="18" charset="0"/>
                        <a:cs typeface="Times New Roman" panose="02020603050405020304" pitchFamily="18" charset="0"/>
                      </a:endParaRPr>
                    </a:p>
                    <a:p>
                      <a:pPr algn="l">
                        <a:lnSpc>
                          <a:spcPct val="100000"/>
                        </a:lnSpc>
                        <a:spcAft>
                          <a:spcPts val="800"/>
                        </a:spcAft>
                      </a:pPr>
                      <a:r>
                        <a:rPr lang="en-IN" sz="800" kern="100">
                          <a:effectLst/>
                          <a:latin typeface="Times New Roman" panose="02020603050405020304" pitchFamily="18" charset="0"/>
                          <a:cs typeface="Times New Roman" panose="02020603050405020304" pitchFamily="18" charset="0"/>
                        </a:rPr>
                        <a:t>ALA100</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a:effectLst/>
                          <a:latin typeface="Times New Roman" panose="02020603050405020304" pitchFamily="18" charset="0"/>
                          <a:cs typeface="Times New Roman" panose="02020603050405020304" pitchFamily="18" charset="0"/>
                        </a:rPr>
                        <a:t>    -</a:t>
                      </a:r>
                      <a:endParaRPr lang="en-IN"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tc>
                  <a:txBody>
                    <a:bodyPr/>
                    <a:lstStyle/>
                    <a:p>
                      <a:pPr algn="l">
                        <a:lnSpc>
                          <a:spcPct val="100000"/>
                        </a:lnSpc>
                        <a:spcAft>
                          <a:spcPts val="800"/>
                        </a:spcAft>
                      </a:pPr>
                      <a:r>
                        <a:rPr lang="en-US" sz="800" kern="100" dirty="0">
                          <a:effectLst/>
                          <a:latin typeface="Times New Roman" panose="02020603050405020304" pitchFamily="18" charset="0"/>
                          <a:cs typeface="Times New Roman" panose="02020603050405020304" pitchFamily="18" charset="0"/>
                        </a:rPr>
                        <a:t> </a:t>
                      </a:r>
                      <a:endParaRPr lang="en-IN"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2047" marR="52047" marT="0" marB="0"/>
                </a:tc>
                <a:extLst>
                  <a:ext uri="{0D108BD9-81ED-4DB2-BD59-A6C34878D82A}">
                    <a16:rowId xmlns:a16="http://schemas.microsoft.com/office/drawing/2014/main" val="1501164881"/>
                  </a:ext>
                </a:extLst>
              </a:tr>
            </a:tbl>
          </a:graphicData>
        </a:graphic>
      </p:graphicFrame>
    </p:spTree>
    <p:extLst>
      <p:ext uri="{BB962C8B-B14F-4D97-AF65-F5344CB8AC3E}">
        <p14:creationId xmlns:p14="http://schemas.microsoft.com/office/powerpoint/2010/main" val="1041746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pt Background Vectors &amp; Illustrations for Free Download | Freepik">
            <a:extLst>
              <a:ext uri="{FF2B5EF4-FFF2-40B4-BE49-F238E27FC236}">
                <a16:creationId xmlns:a16="http://schemas.microsoft.com/office/drawing/2014/main" id="{A61B2E7F-E4F9-432B-7194-338CDFE9B2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EFEE4AD-D600-BA23-04B5-6372AE505B9E}"/>
              </a:ext>
            </a:extLst>
          </p:cNvPr>
          <p:cNvSpPr>
            <a:spLocks noGrp="1"/>
          </p:cNvSpPr>
          <p:nvPr>
            <p:ph idx="1"/>
          </p:nvPr>
        </p:nvSpPr>
        <p:spPr>
          <a:xfrm>
            <a:off x="108488" y="185980"/>
            <a:ext cx="6613154" cy="6455452"/>
          </a:xfrm>
        </p:spPr>
        <p:txBody>
          <a:bodyPr>
            <a:normAutofit fontScale="77500" lnSpcReduction="20000"/>
          </a:bodyPr>
          <a:lstStyle/>
          <a:p>
            <a:pPr marL="0" indent="0" algn="just">
              <a:lnSpc>
                <a:spcPct val="150000"/>
              </a:lnSpc>
              <a:spcAft>
                <a:spcPts val="800"/>
              </a:spcAft>
              <a:buNone/>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5.2. Toxicity Analysis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Protox</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-II and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pkCSM</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which are accessible online at https://tox-new.charit e.de/</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protox_II</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and https://biosig.lab.uq.edu.au/pkcsm//, respectively, were used to predict the toxicity of these chemicals. </a:t>
            </a: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 highest tolerated dose (HTD), oral rat acute toxicity (LD50), AMES toxicity,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hERG</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 and II inhibitor, organ toxicity (particularly hepatotoxicity), skin sensitization, T. pyriformis toxicity, and minnow toxicity are all included in Table 4's toxicity predictions for these three drugs. </a:t>
            </a: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With the exception of AS-1 and AS-5, all drugs exhibit active neurotoxicity but lack hepatotoxicity. In general, nephrotoxicity is inert; however, AS-2 and Ciprofloxacin exhibit efficacy. With the exception of AS-1, most chemicals are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respiratoryly</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poisonous. </a:t>
            </a: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 pyriformis toxicity varies from 0.291 to 0.318 log µg/L, and none of the chemicals show signs of skin sensitization. Each of the compounds are AMES hazardous, except AS-5, which is non-AMES toxic like Ciprofloxacin. </a:t>
            </a:r>
          </a:p>
          <a:p>
            <a:pPr algn="just">
              <a:lnSpc>
                <a:spcPct val="150000"/>
              </a:lnSpc>
              <a:spcAft>
                <a:spcPts val="800"/>
              </a:spcAft>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All substances, with the exception of ciprofloxacin, inhibit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hERG</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II but not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hERG</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 Minnow toxicity values range from 1.129 log mM for ciprofloxacin to 4.152 log mM for AS-1.</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sz="1800" kern="100" dirty="0">
              <a:effectLst/>
              <a:latin typeface="Times New Roman" panose="02020603050405020304" pitchFamily="18" charset="0"/>
              <a:ea typeface="Calibri" panose="020F0502020204030204" pitchFamily="34" charset="0"/>
              <a:cs typeface="Mangal" panose="02040503050203030202" pitchFamily="18" charset="0"/>
            </a:endParaRPr>
          </a:p>
        </p:txBody>
      </p:sp>
      <p:pic>
        <p:nvPicPr>
          <p:cNvPr id="8" name="Picture 7">
            <a:extLst>
              <a:ext uri="{FF2B5EF4-FFF2-40B4-BE49-F238E27FC236}">
                <a16:creationId xmlns:a16="http://schemas.microsoft.com/office/drawing/2014/main" id="{9A155D2A-B082-5316-537A-56210C7E5E5B}"/>
              </a:ext>
            </a:extLst>
          </p:cNvPr>
          <p:cNvPicPr>
            <a:picLocks noChangeAspect="1"/>
          </p:cNvPicPr>
          <p:nvPr/>
        </p:nvPicPr>
        <p:blipFill>
          <a:blip r:embed="rId3"/>
          <a:stretch>
            <a:fillRect/>
          </a:stretch>
        </p:blipFill>
        <p:spPr>
          <a:xfrm>
            <a:off x="7010400" y="1884679"/>
            <a:ext cx="4892842" cy="3232753"/>
          </a:xfrm>
          <a:prstGeom prst="rect">
            <a:avLst/>
          </a:prstGeom>
        </p:spPr>
      </p:pic>
      <p:sp>
        <p:nvSpPr>
          <p:cNvPr id="10" name="TextBox 9">
            <a:extLst>
              <a:ext uri="{FF2B5EF4-FFF2-40B4-BE49-F238E27FC236}">
                <a16:creationId xmlns:a16="http://schemas.microsoft.com/office/drawing/2014/main" id="{256C2BC9-A380-9956-7F6A-4871929A4D26}"/>
              </a:ext>
            </a:extLst>
          </p:cNvPr>
          <p:cNvSpPr txBox="1"/>
          <p:nvPr/>
        </p:nvSpPr>
        <p:spPr>
          <a:xfrm>
            <a:off x="7283116" y="794996"/>
            <a:ext cx="4620126" cy="878895"/>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Table 4. Predicted toxicity for hits compounds.</a:t>
            </a:r>
            <a:endParaRPr lang="en-IN"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95460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E4CEB530-A149-DD85-9AC0-F507D1ECCC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4C34FE5-B2ED-3EA3-44E6-624225B6C989}"/>
              </a:ext>
            </a:extLst>
          </p:cNvPr>
          <p:cNvSpPr>
            <a:spLocks noGrp="1"/>
          </p:cNvSpPr>
          <p:nvPr>
            <p:ph type="title"/>
          </p:nvPr>
        </p:nvSpPr>
        <p:spPr>
          <a:xfrm>
            <a:off x="838200" y="176463"/>
            <a:ext cx="10515600" cy="1026695"/>
          </a:xfrm>
        </p:spPr>
        <p:txBody>
          <a:bodyPr>
            <a:normAutofit fontScale="90000"/>
          </a:bodyPr>
          <a:lstStyle/>
          <a:p>
            <a:pPr algn="ctr"/>
            <a:br>
              <a:rPr lang="en-IN" sz="4000" b="1" kern="100" dirty="0">
                <a:effectLst/>
                <a:latin typeface="Times New Roman" panose="02020603050405020304" pitchFamily="18" charset="0"/>
                <a:ea typeface="Calibri" panose="020F0502020204030204" pitchFamily="34" charset="0"/>
                <a:cs typeface="Mangal" panose="02040503050203030202" pitchFamily="18" charset="0"/>
              </a:rPr>
            </a:b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CONCLUSION</a:t>
            </a:r>
            <a:br>
              <a:rPr lang="en-IN" sz="1800" kern="100" dirty="0">
                <a:effectLst/>
                <a:latin typeface="Calibri" panose="020F0502020204030204" pitchFamily="34" charset="0"/>
                <a:ea typeface="Calibri" panose="020F0502020204030204" pitchFamily="34"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17DCCFCE-D13C-AF6D-118A-4F4C51ABA7C4}"/>
              </a:ext>
            </a:extLst>
          </p:cNvPr>
          <p:cNvSpPr>
            <a:spLocks noGrp="1"/>
          </p:cNvSpPr>
          <p:nvPr>
            <p:ph idx="1"/>
          </p:nvPr>
        </p:nvSpPr>
        <p:spPr>
          <a:xfrm>
            <a:off x="192505" y="1636295"/>
            <a:ext cx="11694695" cy="5045242"/>
          </a:xfrm>
        </p:spPr>
        <p:txBody>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Our goal in this work was to use computational techniques to create and find effective antibacterial chemicals. Novel compounds were first created by a survey of the literature. </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These compounds were then docked using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AutoDock</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Vina 1.5.6. The docking analysis revealed that two compounds, AS-3 and AS-4, had better binding affinities than the commercial medication ciprofloxacin, suggesting that they may be used as antibacterial agents. </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As validated by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pkCSM</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AS-3 showed encouraging ADME profiles among these drugs, suggesting good pharmacokinetic qualities. Furthermore, AS-5 is the least hazardous of the AS compounds due to its lack of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hERG</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I inhibition, high maximum tolerated dose, and lack of AMES toxicity.</a:t>
            </a:r>
          </a:p>
          <a:p>
            <a:pPr algn="just">
              <a:lnSpc>
                <a:spcPct val="150000"/>
              </a:lnSpc>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This work introduces new opportunities to investigate computational and therapeutic studies to create new antibacterial agents. In addition, further research in the synthesis and biological assessment of these strong leads might yield new and less toxic DNA gyrase inhibitors for the treatment of bacterial infections.</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spTree>
    <p:extLst>
      <p:ext uri="{BB962C8B-B14F-4D97-AF65-F5344CB8AC3E}">
        <p14:creationId xmlns:p14="http://schemas.microsoft.com/office/powerpoint/2010/main" val="3718680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29E93668-C854-0584-3140-AA8AFECE39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FE16F3B-900B-D4C9-5E37-E6CE10608255}"/>
              </a:ext>
            </a:extLst>
          </p:cNvPr>
          <p:cNvSpPr>
            <a:spLocks noGrp="1"/>
          </p:cNvSpPr>
          <p:nvPr>
            <p:ph type="title"/>
          </p:nvPr>
        </p:nvSpPr>
        <p:spPr>
          <a:xfrm>
            <a:off x="838200" y="365126"/>
            <a:ext cx="10515600" cy="688760"/>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E93FD57-23D6-0F5C-A3D0-C7EAC43594BC}"/>
              </a:ext>
            </a:extLst>
          </p:cNvPr>
          <p:cNvSpPr>
            <a:spLocks noGrp="1"/>
          </p:cNvSpPr>
          <p:nvPr>
            <p:ph idx="1"/>
          </p:nvPr>
        </p:nvSpPr>
        <p:spPr>
          <a:xfrm>
            <a:off x="185981" y="1580827"/>
            <a:ext cx="11747714" cy="4912048"/>
          </a:xfrm>
        </p:spPr>
        <p:txBody>
          <a:bodyPr>
            <a:normAutofit fontScale="92500" lnSpcReduction="20000"/>
          </a:bodyPr>
          <a:lstStyle/>
          <a:p>
            <a:pPr marL="342900" lvl="0" indent="-342900" algn="just">
              <a:lnSpc>
                <a:spcPct val="150000"/>
              </a:lnSpc>
              <a:buFont typeface="+mj-lt"/>
              <a:buAutoNum type="arabicPeriod"/>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N.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Zanatta</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S.H. Alves, H.S. Coelho, D.M.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Borchhardt</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J.M.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Santurio</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H.G.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Bonacorso</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M.A.P. Martin,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Bioorg</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Med. Chem. Lett. 15 (2007) 1947-1956.</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Narasimhan, B.,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Ohlan</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S.,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Ohlan</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R., Judge, V., &amp; Narang, R. (2009).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Hansch</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analysis of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veratric</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acid derivatives as antimicrobial agents.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European Journal of Medicinal Chemistry</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44</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(2), 689-700.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Setlur</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 S., Karunakaran, C., Anusha, V.,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Shendre</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 A.,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Uttarkar</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A., Niranjan, V., ... &amp; </a:t>
            </a:r>
            <a:r>
              <a:rPr lang="en-IN" sz="1800" kern="100" dirty="0" err="1">
                <a:effectLst/>
                <a:latin typeface="Times New Roman" panose="02020603050405020304" pitchFamily="18" charset="0"/>
                <a:ea typeface="Calibri" panose="020F0502020204030204" pitchFamily="34" charset="0"/>
                <a:cs typeface="Mangal" panose="02040503050203030202" pitchFamily="18" charset="0"/>
              </a:rPr>
              <a:t>Kusanur</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R. (2023). Investigating the Molecular Interactions of Quinoline Derivatives for Antibacterial Activity Against Bacillus subtilis: Computational Biology and In Vitro Study Interpretations. </a:t>
            </a:r>
            <a:r>
              <a:rPr lang="en-IN" sz="1800" i="1" kern="100" dirty="0">
                <a:effectLst/>
                <a:latin typeface="Times New Roman" panose="02020603050405020304" pitchFamily="18" charset="0"/>
                <a:ea typeface="Calibri" panose="020F0502020204030204" pitchFamily="34" charset="0"/>
                <a:cs typeface="Mangal" panose="02040503050203030202" pitchFamily="18" charset="0"/>
              </a:rPr>
              <a:t>Molecular Biotechnology</a:t>
            </a:r>
            <a:r>
              <a:rPr lang="en-IN" sz="1800" kern="100" dirty="0">
                <a:effectLst/>
                <a:latin typeface="Times New Roman" panose="02020603050405020304" pitchFamily="18" charset="0"/>
                <a:ea typeface="Calibri" panose="020F0502020204030204" pitchFamily="34" charset="0"/>
                <a:cs typeface="Mangal" panose="02040503050203030202" pitchFamily="18" charset="0"/>
              </a:rPr>
              <a:t>, 1-22.</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buFont typeface="+mj-lt"/>
              <a:buAutoNum type="arabicPeriod"/>
            </a:pPr>
            <a:r>
              <a:rPr lang="en-IN" sz="1800" kern="0" dirty="0">
                <a:effectLst/>
                <a:latin typeface="Times New Roman" panose="02020603050405020304" pitchFamily="18" charset="0"/>
                <a:ea typeface="STIX-Regular"/>
                <a:cs typeface="Mangal" panose="02040503050203030202" pitchFamily="18" charset="0"/>
              </a:rPr>
              <a:t>Crowe-McAuliffe, C., Graf, M., </a:t>
            </a:r>
            <a:r>
              <a:rPr lang="en-IN" sz="1800" kern="0" dirty="0" err="1">
                <a:effectLst/>
                <a:latin typeface="Times New Roman" panose="02020603050405020304" pitchFamily="18" charset="0"/>
                <a:ea typeface="STIX-Regular"/>
                <a:cs typeface="Mangal" panose="02040503050203030202" pitchFamily="18" charset="0"/>
              </a:rPr>
              <a:t>Huter</a:t>
            </a:r>
            <a:r>
              <a:rPr lang="en-IN" sz="1800" kern="0" dirty="0">
                <a:effectLst/>
                <a:latin typeface="Times New Roman" panose="02020603050405020304" pitchFamily="18" charset="0"/>
                <a:ea typeface="STIX-Regular"/>
                <a:cs typeface="Mangal" panose="02040503050203030202" pitchFamily="18" charset="0"/>
              </a:rPr>
              <a:t>, P., Takada, H., </a:t>
            </a:r>
            <a:r>
              <a:rPr lang="en-IN" sz="1800" kern="0" dirty="0" err="1">
                <a:effectLst/>
                <a:latin typeface="Times New Roman" panose="02020603050405020304" pitchFamily="18" charset="0"/>
                <a:ea typeface="STIX-Regular"/>
                <a:cs typeface="Mangal" panose="02040503050203030202" pitchFamily="18" charset="0"/>
              </a:rPr>
              <a:t>Abdelshahid</a:t>
            </a:r>
            <a:r>
              <a:rPr lang="en-IN" sz="1800" kern="0" dirty="0">
                <a:effectLst/>
                <a:latin typeface="Times New Roman" panose="02020603050405020304" pitchFamily="18" charset="0"/>
                <a:ea typeface="STIX-Regular"/>
                <a:cs typeface="Mangal" panose="02040503050203030202" pitchFamily="18" charset="0"/>
              </a:rPr>
              <a:t>, M., </a:t>
            </a:r>
            <a:r>
              <a:rPr lang="en-IN" sz="1800" kern="0" dirty="0" err="1">
                <a:effectLst/>
                <a:latin typeface="Times New Roman" panose="02020603050405020304" pitchFamily="18" charset="0"/>
                <a:ea typeface="STIX-Regular"/>
                <a:cs typeface="Mangal" panose="02040503050203030202" pitchFamily="18" charset="0"/>
              </a:rPr>
              <a:t>Novaček</a:t>
            </a:r>
            <a:r>
              <a:rPr lang="en-IN" sz="1800" kern="0" dirty="0">
                <a:effectLst/>
                <a:latin typeface="Times New Roman" panose="02020603050405020304" pitchFamily="18" charset="0"/>
                <a:ea typeface="STIX-Regular"/>
                <a:cs typeface="Mangal" panose="02040503050203030202" pitchFamily="18" charset="0"/>
              </a:rPr>
              <a:t>, J., &amp; Wilson, D. N. (2018). Structural basis for antibiotic resistance mediated by the </a:t>
            </a:r>
            <a:r>
              <a:rPr lang="en-IN" sz="1800" i="1" kern="0" dirty="0">
                <a:effectLst/>
                <a:latin typeface="Times New Roman" panose="02020603050405020304" pitchFamily="18" charset="0"/>
                <a:ea typeface="STIX-Regular"/>
                <a:cs typeface="Mangal" panose="02040503050203030202" pitchFamily="18" charset="0"/>
              </a:rPr>
              <a:t>Bacillus subtilis </a:t>
            </a:r>
            <a:r>
              <a:rPr lang="en-IN" sz="1800" kern="0" dirty="0">
                <a:effectLst/>
                <a:latin typeface="Times New Roman" panose="02020603050405020304" pitchFamily="18" charset="0"/>
                <a:ea typeface="STIX-Regular"/>
                <a:cs typeface="Mangal" panose="02040503050203030202" pitchFamily="18" charset="0"/>
              </a:rPr>
              <a:t>ABCF ATPase </a:t>
            </a:r>
            <a:r>
              <a:rPr lang="en-IN" sz="1800" kern="0" dirty="0" err="1">
                <a:effectLst/>
                <a:latin typeface="Times New Roman" panose="02020603050405020304" pitchFamily="18" charset="0"/>
                <a:ea typeface="STIX-Regular"/>
                <a:cs typeface="Mangal" panose="02040503050203030202" pitchFamily="18" charset="0"/>
              </a:rPr>
              <a:t>VmlR</a:t>
            </a:r>
            <a:r>
              <a:rPr lang="en-IN" sz="1800" kern="0" dirty="0">
                <a:effectLst/>
                <a:latin typeface="Times New Roman" panose="02020603050405020304" pitchFamily="18" charset="0"/>
                <a:ea typeface="STIX-Regular"/>
                <a:cs typeface="Mangal" panose="02040503050203030202" pitchFamily="18" charset="0"/>
              </a:rPr>
              <a:t>. </a:t>
            </a:r>
            <a:r>
              <a:rPr lang="en-IN" sz="1800" i="1" kern="0" dirty="0">
                <a:effectLst/>
                <a:latin typeface="Times New Roman" panose="02020603050405020304" pitchFamily="18" charset="0"/>
                <a:ea typeface="STIX-Regular"/>
                <a:cs typeface="Mangal" panose="02040503050203030202" pitchFamily="18" charset="0"/>
              </a:rPr>
              <a:t>Proceedings of the National Academy of Sciences, 115</a:t>
            </a:r>
            <a:r>
              <a:rPr lang="en-IN" sz="1800" kern="0" dirty="0">
                <a:effectLst/>
                <a:latin typeface="Times New Roman" panose="02020603050405020304" pitchFamily="18" charset="0"/>
                <a:ea typeface="STIX-Regular"/>
                <a:cs typeface="Mangal" panose="02040503050203030202" pitchFamily="18" charset="0"/>
              </a:rPr>
              <a:t>(36), 8978–8983.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lvl="0" indent="-342900" algn="just">
              <a:lnSpc>
                <a:spcPct val="150000"/>
              </a:lnSpc>
              <a:spcAft>
                <a:spcPts val="800"/>
              </a:spcAft>
              <a:buFont typeface="+mj-lt"/>
              <a:buAutoNum type="arabicPeriod"/>
            </a:pPr>
            <a:r>
              <a:rPr lang="en-IN" sz="1800" kern="0" dirty="0">
                <a:effectLst/>
                <a:latin typeface="Times New Roman" panose="02020603050405020304" pitchFamily="18" charset="0"/>
                <a:ea typeface="STIX-Regular"/>
                <a:cs typeface="Mangal" panose="02040503050203030202" pitchFamily="18" charset="0"/>
              </a:rPr>
              <a:t>Overview of BIOVIA Materials Studio, LAMMPS, and GROMACS. (2019). In molecular dynamics simulation of nanocomposites using BIOVIA materials studio, </a:t>
            </a:r>
            <a:r>
              <a:rPr lang="en-IN" sz="1800" kern="0" dirty="0" err="1">
                <a:effectLst/>
                <a:latin typeface="Times New Roman" panose="02020603050405020304" pitchFamily="18" charset="0"/>
                <a:ea typeface="STIX-Regular"/>
                <a:cs typeface="Mangal" panose="02040503050203030202" pitchFamily="18" charset="0"/>
              </a:rPr>
              <a:t>lammps</a:t>
            </a:r>
            <a:r>
              <a:rPr lang="en-IN" sz="1800" kern="0" dirty="0">
                <a:effectLst/>
                <a:latin typeface="Times New Roman" panose="02020603050405020304" pitchFamily="18" charset="0"/>
                <a:ea typeface="STIX-Regular"/>
                <a:cs typeface="Mangal" panose="02040503050203030202" pitchFamily="18" charset="0"/>
              </a:rPr>
              <a:t> and </a:t>
            </a:r>
            <a:r>
              <a:rPr lang="en-IN" sz="1800" kern="0" dirty="0" err="1">
                <a:effectLst/>
                <a:latin typeface="Times New Roman" panose="02020603050405020304" pitchFamily="18" charset="0"/>
                <a:ea typeface="STIX-Regular"/>
                <a:cs typeface="Mangal" panose="02040503050203030202" pitchFamily="18" charset="0"/>
              </a:rPr>
              <a:t>gromacs</a:t>
            </a:r>
            <a:r>
              <a:rPr lang="en-IN" sz="1800" kern="0" dirty="0">
                <a:effectLst/>
                <a:latin typeface="Times New Roman" panose="02020603050405020304" pitchFamily="18" charset="0"/>
                <a:ea typeface="STIX-Regular"/>
                <a:cs typeface="Mangal" panose="02040503050203030202" pitchFamily="18" charset="0"/>
              </a:rPr>
              <a:t>, pp. 39–100, Elsevier</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147270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98A711-2A3E-F05D-5588-ADC976833D30}"/>
              </a:ext>
            </a:extLst>
          </p:cNvPr>
          <p:cNvSpPr>
            <a:spLocks noGrp="1"/>
          </p:cNvSpPr>
          <p:nvPr>
            <p:ph idx="1"/>
          </p:nvPr>
        </p:nvSpPr>
        <p:spPr/>
        <p:txBody>
          <a:bodyPr/>
          <a:lstStyle/>
          <a:p>
            <a:pPr marL="0" indent="0">
              <a:buNone/>
            </a:pPr>
            <a:endParaRPr lang="en-US" dirty="0"/>
          </a:p>
          <a:p>
            <a:pPr marL="0" indent="0">
              <a:buNone/>
            </a:pPr>
            <a:endParaRPr lang="en-IN" dirty="0"/>
          </a:p>
          <a:p>
            <a:pPr marL="0" indent="0" algn="ctr">
              <a:buNone/>
            </a:pPr>
            <a:r>
              <a:rPr lang="en-IN" sz="4800" b="1" dirty="0">
                <a:latin typeface="Times New Roman" panose="02020603050405020304" pitchFamily="18" charset="0"/>
                <a:cs typeface="Times New Roman" panose="02020603050405020304" pitchFamily="18" charset="0"/>
              </a:rPr>
              <a:t>THANK </a:t>
            </a:r>
          </a:p>
          <a:p>
            <a:pPr marL="0" indent="0" algn="ctr">
              <a:buNone/>
            </a:pPr>
            <a:r>
              <a:rPr lang="en-IN" sz="4800" b="1" dirty="0">
                <a:latin typeface="Times New Roman" panose="02020603050405020304" pitchFamily="18" charset="0"/>
                <a:cs typeface="Times New Roman" panose="02020603050405020304" pitchFamily="18" charset="0"/>
              </a:rPr>
              <a:t>YOU </a:t>
            </a:r>
          </a:p>
        </p:txBody>
      </p:sp>
    </p:spTree>
    <p:extLst>
      <p:ext uri="{BB962C8B-B14F-4D97-AF65-F5344CB8AC3E}">
        <p14:creationId xmlns:p14="http://schemas.microsoft.com/office/powerpoint/2010/main" val="1693584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1465</Words>
  <Application>Microsoft Office PowerPoint</Application>
  <PresentationFormat>Widescreen</PresentationFormat>
  <Paragraphs>208</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Times New Roman</vt:lpstr>
      <vt:lpstr>Office Theme</vt:lpstr>
      <vt:lpstr>Computational Strategies for the Rational Design of Tetrahydroisoquinoline-3-Carboxylic Acid Derivatives as Novel Antibacterial Agents</vt:lpstr>
      <vt:lpstr>INTRODUCTION </vt:lpstr>
      <vt:lpstr>MATERIALS AND METHODS</vt:lpstr>
      <vt:lpstr>RESULTS AND DISCUSSION</vt:lpstr>
      <vt:lpstr>PowerPoint Presentation</vt:lpstr>
      <vt:lpstr>PowerPoint Presentation</vt:lpstr>
      <vt:lpstr> 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2024-11-27T06:58:39Z</dcterms:created>
  <dcterms:modified xsi:type="dcterms:W3CDTF">2024-11-27T07:43:47Z</dcterms:modified>
</cp:coreProperties>
</file>