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9BAEF-8CC9-8BEA-7B11-F25A1021A0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C181466B-FA8B-7664-31DD-4CDA23A80D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2739247C-5FD8-E4E9-5B45-0500B56A3733}"/>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5" name="Footer Placeholder 4">
            <a:extLst>
              <a:ext uri="{FF2B5EF4-FFF2-40B4-BE49-F238E27FC236}">
                <a16:creationId xmlns:a16="http://schemas.microsoft.com/office/drawing/2014/main" id="{22FCCA40-84EB-2A63-0964-7DBA2D86274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E7C1852-BC76-3007-A6CE-A1A9A3010F14}"/>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3051421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38AC3-FF4E-26C1-263A-405CD722364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0F23588-0CCD-3A1D-6CBC-902D9585F70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5D28043-D7B9-7A61-AAF5-846E89EC852C}"/>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5" name="Footer Placeholder 4">
            <a:extLst>
              <a:ext uri="{FF2B5EF4-FFF2-40B4-BE49-F238E27FC236}">
                <a16:creationId xmlns:a16="http://schemas.microsoft.com/office/drawing/2014/main" id="{208E151E-0B19-E8EE-8FC0-2900F727099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DE40298-DFB6-FE7C-598A-F8F1AB193DCC}"/>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3803118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84B2A-DA13-727B-6FD6-E92265D0CAC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283AD89E-6317-C47A-BE40-E7788A292A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BAF39D-1947-CD49-9E0B-9E30BBE3E8CA}"/>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5" name="Footer Placeholder 4">
            <a:extLst>
              <a:ext uri="{FF2B5EF4-FFF2-40B4-BE49-F238E27FC236}">
                <a16:creationId xmlns:a16="http://schemas.microsoft.com/office/drawing/2014/main" id="{632B81CD-3175-1B1F-F089-2FA7020AA5D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E4BB142-DD6F-F0F9-62C9-FBD7F4EB4694}"/>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800298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1F1E6-2BF7-3453-7CCB-1C03C3D5535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E6A7A69-FA3B-6D4F-8E97-E918CD4E6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60225695-BE0F-99F7-592A-387B4DDD98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112E27F4-24DB-244E-DB2B-AB319D6F2BD3}"/>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6" name="Footer Placeholder 5">
            <a:extLst>
              <a:ext uri="{FF2B5EF4-FFF2-40B4-BE49-F238E27FC236}">
                <a16:creationId xmlns:a16="http://schemas.microsoft.com/office/drawing/2014/main" id="{5B995C17-B288-AC8A-FA7F-E8A1B94D652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E1CAFED-67AD-DDED-8818-94FD96A6A691}"/>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2402098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57DB1-EFBC-301E-9689-6B1152579870}"/>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12C7325-F11E-2581-8662-9B9E517CDF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33919C-34F5-C42B-F67F-A658D9658E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310F7B9-6AB7-0618-6F9E-399551E530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4BE02E3-27FF-969F-67A6-8B09EA678A2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F24C456-4FD0-16C5-E432-695F13527A47}"/>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8" name="Footer Placeholder 7">
            <a:extLst>
              <a:ext uri="{FF2B5EF4-FFF2-40B4-BE49-F238E27FC236}">
                <a16:creationId xmlns:a16="http://schemas.microsoft.com/office/drawing/2014/main" id="{8B0C9F78-9848-62B8-C2B2-A24C6405ED5E}"/>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FD40B3B-3896-9912-9B82-C7682A918301}"/>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3032034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079C0-F4DD-6A39-EF45-2C6A44477D1A}"/>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D392922-7793-0A7D-67AB-20427910844D}"/>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4" name="Footer Placeholder 3">
            <a:extLst>
              <a:ext uri="{FF2B5EF4-FFF2-40B4-BE49-F238E27FC236}">
                <a16:creationId xmlns:a16="http://schemas.microsoft.com/office/drawing/2014/main" id="{E2494D95-1C0C-7494-CDE4-745FFC3BEC3F}"/>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4710B313-4510-0A0A-87B6-DD2F8666BB67}"/>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3182014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61CBC6-D3FA-1735-4E98-80933F4BE8E8}"/>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3" name="Footer Placeholder 2">
            <a:extLst>
              <a:ext uri="{FF2B5EF4-FFF2-40B4-BE49-F238E27FC236}">
                <a16:creationId xmlns:a16="http://schemas.microsoft.com/office/drawing/2014/main" id="{18F1F1F6-BA81-3CBA-7BB9-6594C25AFC3B}"/>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0FFF8918-1CD3-BADA-C4DE-CFC30B02ED89}"/>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2011522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00F11-5A3E-3AFE-DF5F-E3D0FC7C9C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370E337E-FF36-EF08-3402-019154FD08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163C6415-997D-F2CE-A930-38542F5E3B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E5242C-08B2-D0F9-6BCA-943F6A7DBF1C}"/>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6" name="Footer Placeholder 5">
            <a:extLst>
              <a:ext uri="{FF2B5EF4-FFF2-40B4-BE49-F238E27FC236}">
                <a16:creationId xmlns:a16="http://schemas.microsoft.com/office/drawing/2014/main" id="{6D40F845-F4DF-18D7-5FC1-C94435F19EC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A64B97D-5705-1652-1AAD-61A2AB67B283}"/>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1067545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5E7C4-411B-22B9-0D0D-C9AB2975A4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EAC5407B-191A-DC00-D560-BEA39BFBFA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2F016193-89F2-8338-FB7B-C4E7099EF3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BF74D9-9B95-E421-A968-32670E304FD2}"/>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6" name="Footer Placeholder 5">
            <a:extLst>
              <a:ext uri="{FF2B5EF4-FFF2-40B4-BE49-F238E27FC236}">
                <a16:creationId xmlns:a16="http://schemas.microsoft.com/office/drawing/2014/main" id="{DD5A4B20-1149-22BB-A154-3059A4EF07D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9C04144-3442-B91F-C7DC-7F3424B550FB}"/>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629975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D0839-795F-4263-CE70-F146BBE740F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6D3B797-7F3F-299D-699F-AB02D6579A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01D7875-9C6B-3F78-0A76-B81375B4866E}"/>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5" name="Footer Placeholder 4">
            <a:extLst>
              <a:ext uri="{FF2B5EF4-FFF2-40B4-BE49-F238E27FC236}">
                <a16:creationId xmlns:a16="http://schemas.microsoft.com/office/drawing/2014/main" id="{7C7FE431-81AC-7CBB-A3A4-8888BDD61A7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007D053-CE17-00E0-5242-895872F0BD5E}"/>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2711173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3818BD-AC8B-7C56-3BE8-518B1D8F0A6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F8F4D1C-3CF5-E7E4-A42B-688B90A0B0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58CAD7E-9147-4EEA-818C-1DBBE6762FE5}"/>
              </a:ext>
            </a:extLst>
          </p:cNvPr>
          <p:cNvSpPr>
            <a:spLocks noGrp="1"/>
          </p:cNvSpPr>
          <p:nvPr>
            <p:ph type="dt" sz="half" idx="10"/>
          </p:nvPr>
        </p:nvSpPr>
        <p:spPr/>
        <p:txBody>
          <a:bodyPr/>
          <a:lstStyle/>
          <a:p>
            <a:fld id="{B7A683A4-70D8-4C15-942F-46BE0A5D2748}" type="datetimeFigureOut">
              <a:rPr lang="en-IN" smtClean="0"/>
              <a:t>30-12-2024</a:t>
            </a:fld>
            <a:endParaRPr lang="en-IN"/>
          </a:p>
        </p:txBody>
      </p:sp>
      <p:sp>
        <p:nvSpPr>
          <p:cNvPr id="5" name="Footer Placeholder 4">
            <a:extLst>
              <a:ext uri="{FF2B5EF4-FFF2-40B4-BE49-F238E27FC236}">
                <a16:creationId xmlns:a16="http://schemas.microsoft.com/office/drawing/2014/main" id="{87088942-5459-5A0E-8634-1DE9548B1F9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A917AC7-540B-E599-3363-EEB519191197}"/>
              </a:ext>
            </a:extLst>
          </p:cNvPr>
          <p:cNvSpPr>
            <a:spLocks noGrp="1"/>
          </p:cNvSpPr>
          <p:nvPr>
            <p:ph type="sldNum" sz="quarter" idx="12"/>
          </p:nvPr>
        </p:nvSpPr>
        <p:spPr/>
        <p:txBody>
          <a:bodyPr/>
          <a:lstStyle/>
          <a:p>
            <a:fld id="{687B1CF8-0153-4B49-90C7-B50C7F020091}" type="slidenum">
              <a:rPr lang="en-IN" smtClean="0"/>
              <a:t>‹#›</a:t>
            </a:fld>
            <a:endParaRPr lang="en-IN"/>
          </a:p>
        </p:txBody>
      </p:sp>
    </p:spTree>
    <p:extLst>
      <p:ext uri="{BB962C8B-B14F-4D97-AF65-F5344CB8AC3E}">
        <p14:creationId xmlns:p14="http://schemas.microsoft.com/office/powerpoint/2010/main" val="2931916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C6FCA9-2010-BD38-A1A0-831A5CA2A1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CF48593-07E8-07F8-35CE-81BAD9250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146EBE0-A86E-0B03-E8DD-A9E2CB7FCA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A683A4-70D8-4C15-942F-46BE0A5D2748}" type="datetimeFigureOut">
              <a:rPr lang="en-IN" smtClean="0"/>
              <a:t>30-12-2024</a:t>
            </a:fld>
            <a:endParaRPr lang="en-IN"/>
          </a:p>
        </p:txBody>
      </p:sp>
      <p:sp>
        <p:nvSpPr>
          <p:cNvPr id="5" name="Footer Placeholder 4">
            <a:extLst>
              <a:ext uri="{FF2B5EF4-FFF2-40B4-BE49-F238E27FC236}">
                <a16:creationId xmlns:a16="http://schemas.microsoft.com/office/drawing/2014/main" id="{AF652233-B032-A36B-B94D-82103293A6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AA7E4A1-4952-A8BA-43BE-BF0934C243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7B1CF8-0153-4B49-90C7-B50C7F020091}" type="slidenum">
              <a:rPr lang="en-IN" smtClean="0"/>
              <a:t>‹#›</a:t>
            </a:fld>
            <a:endParaRPr lang="en-IN"/>
          </a:p>
        </p:txBody>
      </p:sp>
    </p:spTree>
    <p:extLst>
      <p:ext uri="{BB962C8B-B14F-4D97-AF65-F5344CB8AC3E}">
        <p14:creationId xmlns:p14="http://schemas.microsoft.com/office/powerpoint/2010/main" val="1703508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48+ Free Powerpoint Backgrounds">
            <a:extLst>
              <a:ext uri="{FF2B5EF4-FFF2-40B4-BE49-F238E27FC236}">
                <a16:creationId xmlns:a16="http://schemas.microsoft.com/office/drawing/2014/main" id="{D357EBC0-5585-3E9F-C95B-CC7AF20FCB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EA2B78B9-473D-F626-F247-C3ECF3E48B38}"/>
              </a:ext>
            </a:extLst>
          </p:cNvPr>
          <p:cNvSpPr>
            <a:spLocks noGrp="1"/>
          </p:cNvSpPr>
          <p:nvPr>
            <p:ph type="subTitle" idx="1"/>
          </p:nvPr>
        </p:nvSpPr>
        <p:spPr>
          <a:xfrm>
            <a:off x="437322" y="2462351"/>
            <a:ext cx="11555895" cy="1655762"/>
          </a:xfrm>
        </p:spPr>
        <p:txBody>
          <a:bodyPr>
            <a:normAutofit/>
          </a:bodyPr>
          <a:lstStyle/>
          <a:p>
            <a:pPr>
              <a:lnSpc>
                <a:spcPct val="150000"/>
              </a:lnSpc>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THE UNITED NATIONS SECURITY COUNCIL IN THE TWENTY FIRST CENTURY - A CRITICAL EVALUATION</a:t>
            </a:r>
            <a:endParaRPr lang="en-IN"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342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48+ Free Powerpoint Backgrounds">
            <a:extLst>
              <a:ext uri="{FF2B5EF4-FFF2-40B4-BE49-F238E27FC236}">
                <a16:creationId xmlns:a16="http://schemas.microsoft.com/office/drawing/2014/main" id="{D228F7AD-D9AE-C1B0-E750-E727BE959C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98ABEDC-AC65-0CC9-F264-E6ED22717947}"/>
              </a:ext>
            </a:extLst>
          </p:cNvPr>
          <p:cNvSpPr txBox="1"/>
          <p:nvPr/>
        </p:nvSpPr>
        <p:spPr>
          <a:xfrm>
            <a:off x="437323" y="159890"/>
            <a:ext cx="11118572" cy="1003031"/>
          </a:xfrm>
          <a:prstGeom prst="rect">
            <a:avLst/>
          </a:prstGeom>
          <a:noFill/>
        </p:spPr>
        <p:txBody>
          <a:bodyPr wrap="square">
            <a:spAutoFit/>
          </a:bodyPr>
          <a:lstStyle/>
          <a:p>
            <a:pPr algn="ctr">
              <a:lnSpc>
                <a:spcPct val="150000"/>
              </a:lnSpc>
            </a:pPr>
            <a:r>
              <a:rPr lang="en-IN" sz="4400" b="1" dirty="0">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IN" sz="4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6F40DA5-4081-259F-CFE8-9B007267BA80}"/>
              </a:ext>
            </a:extLst>
          </p:cNvPr>
          <p:cNvSpPr txBox="1"/>
          <p:nvPr/>
        </p:nvSpPr>
        <p:spPr>
          <a:xfrm>
            <a:off x="357809" y="1257911"/>
            <a:ext cx="7248939" cy="29510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establishment of the UNSC in 1945 marked an important change in the balance of world power. The UNSC has ten elected, or non-permanent, members with rotating seats, but their impact is still quite small.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P5 maintains control over the other nations, frequently relegating them to a supporting position and limiting other UN members' capacity to significantly alter the structure and operations of the Council. </a:t>
            </a:r>
          </a:p>
        </p:txBody>
      </p:sp>
      <p:pic>
        <p:nvPicPr>
          <p:cNvPr id="6" name="Picture 5">
            <a:extLst>
              <a:ext uri="{FF2B5EF4-FFF2-40B4-BE49-F238E27FC236}">
                <a16:creationId xmlns:a16="http://schemas.microsoft.com/office/drawing/2014/main" id="{EAD0E94A-C0FC-3021-CCEC-3927EABB02CB}"/>
              </a:ext>
            </a:extLst>
          </p:cNvPr>
          <p:cNvPicPr>
            <a:picLocks noChangeAspect="1"/>
          </p:cNvPicPr>
          <p:nvPr/>
        </p:nvPicPr>
        <p:blipFill>
          <a:blip r:embed="rId3"/>
          <a:stretch>
            <a:fillRect/>
          </a:stretch>
        </p:blipFill>
        <p:spPr>
          <a:xfrm>
            <a:off x="8092042" y="1371066"/>
            <a:ext cx="3742149" cy="2266079"/>
          </a:xfrm>
          <a:prstGeom prst="rect">
            <a:avLst/>
          </a:prstGeom>
        </p:spPr>
      </p:pic>
      <p:sp>
        <p:nvSpPr>
          <p:cNvPr id="8" name="TextBox 7">
            <a:extLst>
              <a:ext uri="{FF2B5EF4-FFF2-40B4-BE49-F238E27FC236}">
                <a16:creationId xmlns:a16="http://schemas.microsoft.com/office/drawing/2014/main" id="{7F6E4893-6CEB-912B-9B12-04B999E5ECF7}"/>
              </a:ext>
            </a:extLst>
          </p:cNvPr>
          <p:cNvSpPr txBox="1"/>
          <p:nvPr/>
        </p:nvSpPr>
        <p:spPr>
          <a:xfrm>
            <a:off x="357809" y="4436487"/>
            <a:ext cx="11834191" cy="170456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end effect is a system where the influence of more powerful governments reduces the voices of the majority. Due to the changing global political landscape of the twenty-first century, this significantly impairs the UNSC's capacity to address contemporary concerns. In order to create a more effective and responsive Council that can meet the current threats to global peace and security, the structural defect must be fixed.</a:t>
            </a:r>
          </a:p>
        </p:txBody>
      </p:sp>
      <p:sp>
        <p:nvSpPr>
          <p:cNvPr id="10" name="TextBox 9">
            <a:extLst>
              <a:ext uri="{FF2B5EF4-FFF2-40B4-BE49-F238E27FC236}">
                <a16:creationId xmlns:a16="http://schemas.microsoft.com/office/drawing/2014/main" id="{AA1F7FA7-0A5E-F3C3-F902-42B7D30B5902}"/>
              </a:ext>
            </a:extLst>
          </p:cNvPr>
          <p:cNvSpPr txBox="1"/>
          <p:nvPr/>
        </p:nvSpPr>
        <p:spPr>
          <a:xfrm>
            <a:off x="7779025" y="3750901"/>
            <a:ext cx="4055166" cy="458074"/>
          </a:xfrm>
          <a:prstGeom prst="rect">
            <a:avLst/>
          </a:prstGeom>
          <a:noFill/>
        </p:spPr>
        <p:txBody>
          <a:bodyPr wrap="square">
            <a:spAutoFit/>
          </a:bodyPr>
          <a:lstStyle/>
          <a:p>
            <a:pPr algn="ctr">
              <a:lnSpc>
                <a:spcPct val="150000"/>
              </a:lnSpc>
            </a:pPr>
            <a:r>
              <a:rPr lang="en-IN" sz="1800" b="1" dirty="0">
                <a:effectLst/>
                <a:latin typeface="Times New Roman" panose="02020603050405020304" pitchFamily="18" charset="0"/>
                <a:ea typeface="Times New Roman" panose="02020603050405020304" pitchFamily="18" charset="0"/>
              </a:rPr>
              <a:t>Figure 1: UNSC</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58651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0F69390D-05A9-7C94-37B0-F53801B4E3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63BC03-391F-FFE0-BDA9-A758FE81727E}"/>
              </a:ext>
            </a:extLst>
          </p:cNvPr>
          <p:cNvSpPr txBox="1"/>
          <p:nvPr/>
        </p:nvSpPr>
        <p:spPr>
          <a:xfrm>
            <a:off x="404191" y="791316"/>
            <a:ext cx="11383618"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worldwide system's tectonic plates have seen significant changes as a result of the advancements of the twenty-first century.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political and economic landscape is always changing, and the issues that threaten global security are becoming more complex.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development of technology, organized crime, climate change, and other societal challenges force us to </a:t>
            </a:r>
            <a:r>
              <a:rPr lang="en-IN" sz="1800" dirty="0" err="1">
                <a:effectLst/>
                <a:latin typeface="Times New Roman" panose="02020603050405020304" pitchFamily="18" charset="0"/>
                <a:ea typeface="Times New Roman" panose="02020603050405020304" pitchFamily="18" charset="0"/>
              </a:rPr>
              <a:t>reevaluate</a:t>
            </a:r>
            <a:r>
              <a:rPr lang="en-IN" sz="1800" dirty="0">
                <a:effectLst/>
                <a:latin typeface="Times New Roman" panose="02020603050405020304" pitchFamily="18" charset="0"/>
                <a:ea typeface="Times New Roman" panose="02020603050405020304" pitchFamily="18" charset="0"/>
              </a:rPr>
              <a:t> the kind of dangers that can undermine global security in the twenty-first century. War is no longer the only threat we confront.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An internationally recognized body, the UNSC was created to maintain world peace and avert international crises. But because of "the lack of unanimity of the permanent members," which undermines its structure, the Security Council regularly "fails to exercise its primary responsibility," as the P5 prioritize their own interests over the pursuit of world peace. Carswell raises questions about how change might be implemented, and the best means to do so would conflict with UNSC articles about the proper structure. </a:t>
            </a:r>
          </a:p>
        </p:txBody>
      </p:sp>
    </p:spTree>
    <p:extLst>
      <p:ext uri="{BB962C8B-B14F-4D97-AF65-F5344CB8AC3E}">
        <p14:creationId xmlns:p14="http://schemas.microsoft.com/office/powerpoint/2010/main" val="320748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383E360D-6E61-7D96-6EB9-44BFCD5A43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EAA2659-0759-7138-7E29-7C21337ED697}"/>
              </a:ext>
            </a:extLst>
          </p:cNvPr>
          <p:cNvSpPr txBox="1"/>
          <p:nvPr/>
        </p:nvSpPr>
        <p:spPr>
          <a:xfrm>
            <a:off x="318051" y="195032"/>
            <a:ext cx="11555895" cy="986360"/>
          </a:xfrm>
          <a:prstGeom prst="rect">
            <a:avLst/>
          </a:prstGeom>
          <a:noFill/>
        </p:spPr>
        <p:txBody>
          <a:bodyPr wrap="square">
            <a:spAutoFit/>
          </a:bodyPr>
          <a:lstStyle/>
          <a:p>
            <a:pPr lvl="0" algn="ctr">
              <a:lnSpc>
                <a:spcPct val="150000"/>
              </a:lnSpc>
            </a:pPr>
            <a:r>
              <a:rPr lang="en-IN" sz="4400" b="1" dirty="0">
                <a:effectLst/>
                <a:latin typeface="Times New Roman" panose="02020603050405020304" pitchFamily="18" charset="0"/>
                <a:ea typeface="Times New Roman" panose="02020603050405020304" pitchFamily="18" charset="0"/>
              </a:rPr>
              <a:t>LITERATURE REVIEW </a:t>
            </a:r>
            <a:endParaRPr lang="en-IN" sz="44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30D66024-B0D9-BB3F-0F0E-AF1F2D857572}"/>
              </a:ext>
            </a:extLst>
          </p:cNvPr>
          <p:cNvSpPr txBox="1"/>
          <p:nvPr/>
        </p:nvSpPr>
        <p:spPr>
          <a:xfrm>
            <a:off x="318052" y="1446436"/>
            <a:ext cx="11555894" cy="5028556"/>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Hardt, J. N. (2021)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given an intensive triple analysis, adding to the corpus of research currently accessible on the relationship between climate change and security. Since its inception in 2007, the UNSC continuing discussion about the choice about whether to include climate change on its plan has continued to create. The creator starts by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analyzing</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the dominant perspectives on the relationship between climate change and security, highlighting the 2020 joint announcement issued by ten UNSC members. Second, Hardt identifies the normal presumptions among UNSC part states in 2020 by fundamentally examining the difficulties surrounding diverse definitions of climate-security. </a:t>
            </a:r>
          </a:p>
          <a:p>
            <a:pPr marL="285750" indent="-285750" algn="just">
              <a:lnSpc>
                <a:spcPct val="150000"/>
              </a:lnSpc>
              <a:buFont typeface="Courier New" panose="02070309020205020404" pitchFamily="49" charset="0"/>
              <a:buChar char="o"/>
            </a:pPr>
            <a:r>
              <a:rPr lang="en-IN" sz="1800" b="1" dirty="0">
                <a:effectLst/>
                <a:latin typeface="Times New Roman" panose="02020603050405020304" pitchFamily="18" charset="0"/>
                <a:ea typeface="Times New Roman" panose="02020603050405020304" pitchFamily="18" charset="0"/>
              </a:rPr>
              <a:t>Tobey, W. H. (2018)</a:t>
            </a:r>
            <a:r>
              <a:rPr lang="en-IN" sz="1800" dirty="0">
                <a:effectLst/>
                <a:latin typeface="Times New Roman" panose="02020603050405020304" pitchFamily="18" charset="0"/>
                <a:ea typeface="Times New Roman" panose="02020603050405020304" pitchFamily="18" charset="0"/>
              </a:rPr>
              <a:t> gave a unique explanation of Resolution 1540's beginnings and goals. The author's experience, first-hand recollections, and conversations with former government officials—such as Stephen Hadley, John Bolton, and Robert Joseph—formed the basis of the study. Tobey aimed to provide understanding of the resolution's drafting process, its intended use, and the diplomacy involved in its passing. The study also looked at how these factors affected the final Security Council wording. By doing this, Tobey sought to place Resolution 1540 in the larger framework of other counter-WMD-terrorism and non-proliferation instruments and programs.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6540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4D3E5032-BB9F-4D7B-F742-0AADBF9962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F9A021A-1697-FCBE-13FF-FFCA389697E7}"/>
              </a:ext>
            </a:extLst>
          </p:cNvPr>
          <p:cNvSpPr txBox="1"/>
          <p:nvPr/>
        </p:nvSpPr>
        <p:spPr>
          <a:xfrm>
            <a:off x="331303" y="991058"/>
            <a:ext cx="11542645"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s-ES" b="1" dirty="0" err="1">
                <a:effectLst/>
                <a:latin typeface="Times New Roman" panose="02020603050405020304" pitchFamily="18" charset="0"/>
                <a:ea typeface="Times New Roman" panose="02020603050405020304" pitchFamily="18" charset="0"/>
                <a:cs typeface="Times New Roman" panose="02020603050405020304" pitchFamily="18" charset="0"/>
              </a:rPr>
              <a:t>Adefisoye</a:t>
            </a:r>
            <a:r>
              <a:rPr lang="es-ES" b="1" dirty="0">
                <a:effectLst/>
                <a:latin typeface="Times New Roman" panose="02020603050405020304" pitchFamily="18" charset="0"/>
                <a:ea typeface="Times New Roman" panose="02020603050405020304" pitchFamily="18" charset="0"/>
                <a:cs typeface="Times New Roman" panose="02020603050405020304" pitchFamily="18" charset="0"/>
              </a:rPr>
              <a:t>, T. O., &amp; </a:t>
            </a:r>
            <a:r>
              <a:rPr lang="es-ES" b="1" dirty="0" err="1">
                <a:effectLst/>
                <a:latin typeface="Times New Roman" panose="02020603050405020304" pitchFamily="18" charset="0"/>
                <a:ea typeface="Times New Roman" panose="02020603050405020304" pitchFamily="18" charset="0"/>
                <a:cs typeface="Times New Roman" panose="02020603050405020304" pitchFamily="18" charset="0"/>
              </a:rPr>
              <a:t>Adefisoye</a:t>
            </a:r>
            <a:r>
              <a:rPr lang="es-ES" b="1" dirty="0">
                <a:effectLst/>
                <a:latin typeface="Times New Roman" panose="02020603050405020304" pitchFamily="18" charset="0"/>
                <a:ea typeface="Times New Roman" panose="02020603050405020304" pitchFamily="18" charset="0"/>
                <a:cs typeface="Times New Roman" panose="02020603050405020304" pitchFamily="18" charset="0"/>
              </a:rPr>
              <a:t>, I. D. (2019) </a:t>
            </a:r>
            <a:r>
              <a:rPr lang="en-IN" dirty="0">
                <a:effectLst/>
                <a:latin typeface="Times New Roman" panose="02020603050405020304" pitchFamily="18" charset="0"/>
                <a:ea typeface="Calibri" panose="020F0502020204030204" pitchFamily="34" charset="0"/>
                <a:cs typeface="Times New Roman" panose="02020603050405020304" pitchFamily="18" charset="0"/>
              </a:rPr>
              <a:t>examined the efforts of UNSC, which, in October 2000, passed Resolution 1325 fully intent on addressing the adverse consequences of vicious conflicts and wars on ladies and girls. The resolution sought to reposition ladies and girls in dynamic roles in peace and security, urging the involvement of UN part states in its execution. In response, the Nigerian government, through the Bureaucratic Ministry of Ladies Affairs and Social Turn of events, figured out the first Public Activity Plan (Rest) in 2013. Notwithstanding, despite being introduced twelve years after the resolution, the first Rest neglected to accomplish its essential plan goals. </a:t>
            </a:r>
          </a:p>
          <a:p>
            <a:pPr marL="285750" indent="-285750" algn="just">
              <a:lnSpc>
                <a:spcPct val="150000"/>
              </a:lnSpc>
              <a:buFont typeface="Arial" panose="020B0604020202020204" pitchFamily="34" charset="0"/>
              <a:buChar char="•"/>
            </a:pPr>
            <a:r>
              <a:rPr lang="en-IN" sz="1800" b="1" dirty="0" err="1">
                <a:effectLst/>
                <a:latin typeface="Times New Roman" panose="02020603050405020304" pitchFamily="18" charset="0"/>
                <a:ea typeface="Times New Roman" panose="02020603050405020304" pitchFamily="18" charset="0"/>
              </a:rPr>
              <a:t>Zähringer</a:t>
            </a:r>
            <a:r>
              <a:rPr lang="en-IN" sz="1800" b="1" dirty="0">
                <a:effectLst/>
                <a:latin typeface="Times New Roman" panose="02020603050405020304" pitchFamily="18" charset="0"/>
                <a:ea typeface="Times New Roman" panose="02020603050405020304" pitchFamily="18" charset="0"/>
              </a:rPr>
              <a:t>, N. (2024) </a:t>
            </a:r>
            <a:r>
              <a:rPr lang="en-IN" sz="1800" dirty="0">
                <a:effectLst/>
                <a:latin typeface="Times New Roman" panose="02020603050405020304" pitchFamily="18" charset="0"/>
                <a:ea typeface="Times New Roman" panose="02020603050405020304" pitchFamily="18" charset="0"/>
              </a:rPr>
              <a:t>analyzed the role of the ICC and the UNSC in carrying out the Responsibility to Protect (RtoP) principle. This chapter discussed the current and past difficulties of coordinating international reactions to mass atrocities within the Responsibility to Protect framework; it was included in Africa's Engagement with the Responsibility to Protect in the 21st Century. The author provided a critical analysis of previous RtoP interventions, drawing attention to both the UNSC's and the ICC's accomplishments and failures in their coordination.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3803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48+ Free Powerpoint Backgrounds">
            <a:extLst>
              <a:ext uri="{FF2B5EF4-FFF2-40B4-BE49-F238E27FC236}">
                <a16:creationId xmlns:a16="http://schemas.microsoft.com/office/drawing/2014/main" id="{6FA5BCDF-9734-04F7-E498-5DEF70FA5A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52E9288-4B4A-BFAA-FB6B-0C63C075879C}"/>
              </a:ext>
            </a:extLst>
          </p:cNvPr>
          <p:cNvSpPr txBox="1"/>
          <p:nvPr/>
        </p:nvSpPr>
        <p:spPr>
          <a:xfrm>
            <a:off x="371061" y="292083"/>
            <a:ext cx="11423373" cy="701859"/>
          </a:xfrm>
          <a:prstGeom prst="rect">
            <a:avLst/>
          </a:prstGeom>
          <a:noFill/>
        </p:spPr>
        <p:txBody>
          <a:bodyPr wrap="square">
            <a:spAutoFit/>
          </a:bodyPr>
          <a:lstStyle/>
          <a:p>
            <a:pPr lvl="0" algn="ctr">
              <a:lnSpc>
                <a:spcPct val="150000"/>
              </a:lnSpc>
            </a:pPr>
            <a:r>
              <a:rPr lang="en-IN" sz="3000" b="1" dirty="0">
                <a:effectLst/>
                <a:latin typeface="Times New Roman" panose="02020603050405020304" pitchFamily="18" charset="0"/>
                <a:ea typeface="Times New Roman" panose="02020603050405020304" pitchFamily="18" charset="0"/>
              </a:rPr>
              <a:t>HISTORICAL EVOLUTION AND STRUCTURE OF THE UNSC</a:t>
            </a:r>
            <a:endParaRPr lang="en-IN" sz="3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48016FAC-94C0-AC30-1B20-CFCFD7C0EB67}"/>
              </a:ext>
            </a:extLst>
          </p:cNvPr>
          <p:cNvSpPr txBox="1"/>
          <p:nvPr/>
        </p:nvSpPr>
        <p:spPr>
          <a:xfrm>
            <a:off x="371061" y="1250542"/>
            <a:ext cx="11449878" cy="1997342"/>
          </a:xfrm>
          <a:prstGeom prst="rect">
            <a:avLst/>
          </a:prstGeom>
          <a:noFill/>
        </p:spPr>
        <p:txBody>
          <a:bodyPr wrap="square">
            <a:spAutoFit/>
          </a:bodyPr>
          <a:lstStyle/>
          <a:p>
            <a:pPr marL="742950" lvl="1" indent="-285750" algn="just">
              <a:lnSpc>
                <a:spcPct val="150000"/>
              </a:lnSpc>
              <a:spcAft>
                <a:spcPts val="800"/>
              </a:spcAft>
              <a:buFont typeface="Wingdings" panose="05000000000000000000" pitchFamily="2" charset="2"/>
              <a:buChar char="§"/>
            </a:pPr>
            <a:r>
              <a:rPr lang="en-IN" sz="1600" b="1" dirty="0">
                <a:effectLst/>
                <a:latin typeface="Times New Roman" panose="02020603050405020304" pitchFamily="18" charset="0"/>
                <a:ea typeface="Times New Roman" panose="02020603050405020304" pitchFamily="18" charset="0"/>
                <a:cs typeface="Times New Roman" panose="02020603050405020304" pitchFamily="18" charset="0"/>
              </a:rPr>
              <a:t>Overview of the UNSC's formation</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In 1945, in the result of the devastation caused by The Second Great War, the United Nations Security Council was established as a foundational part of the recently framed United Nations. The anticipation of future conflicts and the maintenance of global stability were its principal reasons for being. While encompassing a more extensive scope of global interest, the framework of the United powers Security Council was designed to strike an overall influence among the victorious Partnered powers.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03C07B48-3580-5B80-29C4-8AA53230DC3C}"/>
              </a:ext>
            </a:extLst>
          </p:cNvPr>
          <p:cNvSpPr txBox="1"/>
          <p:nvPr/>
        </p:nvSpPr>
        <p:spPr>
          <a:xfrm>
            <a:off x="371061" y="3247884"/>
            <a:ext cx="6096000" cy="3469155"/>
          </a:xfrm>
          <a:prstGeom prst="rect">
            <a:avLst/>
          </a:prstGeom>
          <a:noFill/>
        </p:spPr>
        <p:txBody>
          <a:bodyPr wrap="square">
            <a:spAutoFit/>
          </a:bodyPr>
          <a:lstStyle/>
          <a:p>
            <a:pPr marL="742950" lvl="1" indent="-285750" algn="just">
              <a:lnSpc>
                <a:spcPct val="150000"/>
              </a:lnSpc>
              <a:spcAft>
                <a:spcPts val="800"/>
              </a:spcAft>
              <a:buFont typeface="Wingdings" panose="05000000000000000000" pitchFamily="2" charset="2"/>
              <a:buChar char="§"/>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Permanent and non-permanent members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The United States of America, Russia, China, France, and the United Kingdom make up the five permanent members (P5) of the United Nations Security Council. The other ten members are elected for terms of two years each and are not permanent. The permanent members exert considerable influence due to their veto power, while the non-permanent members contribute regional perspectives and expertise.</a:t>
            </a:r>
          </a:p>
        </p:txBody>
      </p:sp>
      <p:pic>
        <p:nvPicPr>
          <p:cNvPr id="8" name="Picture 3" descr="Non Permanent Membership Of UN Security Council | Legacy IAS">
            <a:extLst>
              <a:ext uri="{FF2B5EF4-FFF2-40B4-BE49-F238E27FC236}">
                <a16:creationId xmlns:a16="http://schemas.microsoft.com/office/drawing/2014/main" id="{F096F680-D65C-ACDF-1F19-A6E0E2B82C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0998" y="3247884"/>
            <a:ext cx="4229100" cy="29908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DCE54EE8-B136-DAF3-3E2F-D24193F4347A}"/>
              </a:ext>
            </a:extLst>
          </p:cNvPr>
          <p:cNvSpPr txBox="1"/>
          <p:nvPr/>
        </p:nvSpPr>
        <p:spPr>
          <a:xfrm>
            <a:off x="7089914" y="6257512"/>
            <a:ext cx="4678017"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Figure 2: Non-Permanent member in UNSC</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5421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48+ Free Powerpoint Backgrounds">
            <a:extLst>
              <a:ext uri="{FF2B5EF4-FFF2-40B4-BE49-F238E27FC236}">
                <a16:creationId xmlns:a16="http://schemas.microsoft.com/office/drawing/2014/main" id="{3CA1CF3D-E995-F044-657B-78E1AEEEA2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a:extLst>
              <a:ext uri="{FF2B5EF4-FFF2-40B4-BE49-F238E27FC236}">
                <a16:creationId xmlns:a16="http://schemas.microsoft.com/office/drawing/2014/main" id="{C108C015-69B6-4489-FF2F-6F02880EF7E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sp>
        <p:nvSpPr>
          <p:cNvPr id="7" name="TextBox 6">
            <a:extLst>
              <a:ext uri="{FF2B5EF4-FFF2-40B4-BE49-F238E27FC236}">
                <a16:creationId xmlns:a16="http://schemas.microsoft.com/office/drawing/2014/main" id="{F3CDE597-81DF-BC81-EEE6-0156ACC19D3F}"/>
              </a:ext>
            </a:extLst>
          </p:cNvPr>
          <p:cNvSpPr txBox="1"/>
          <p:nvPr/>
        </p:nvSpPr>
        <p:spPr>
          <a:xfrm>
            <a:off x="442291" y="457200"/>
            <a:ext cx="11511170" cy="1704569"/>
          </a:xfrm>
          <a:prstGeom prst="rect">
            <a:avLst/>
          </a:prstGeom>
          <a:noFill/>
        </p:spPr>
        <p:txBody>
          <a:bodyPr wrap="square">
            <a:spAutoFit/>
          </a:bodyPr>
          <a:lstStyle/>
          <a:p>
            <a:pPr algn="just">
              <a:lnSpc>
                <a:spcPct val="150000"/>
              </a:lnSpc>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Non- Permanent Members: </a:t>
            </a:r>
            <a:r>
              <a:rPr lang="en-IN" dirty="0">
                <a:effectLst/>
                <a:latin typeface="Times New Roman" panose="02020603050405020304" pitchFamily="18" charset="0"/>
                <a:ea typeface="Calibri" panose="020F0502020204030204" pitchFamily="34" charset="0"/>
                <a:cs typeface="Times New Roman" panose="02020603050405020304" pitchFamily="18" charset="0"/>
              </a:rPr>
              <a:t>The five-person permanent membership of the United Nations Security Council is complemented by the rotating roster of non-permanent members who represent different regions. One possibility is that the non-permanent members will be involved in the security briefing. For the first two decades, the Security Council was comprised of six countries: Poland, Egypt, Brazil, Mexico, and Brazil. Ten further non-permanent members were admitted </a:t>
            </a:r>
            <a:endParaRPr lang="en-IN"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CA49CA9-F549-544B-DE06-FCCE450DE6B7}"/>
              </a:ext>
            </a:extLst>
          </p:cNvPr>
          <p:cNvSpPr txBox="1"/>
          <p:nvPr/>
        </p:nvSpPr>
        <p:spPr>
          <a:xfrm>
            <a:off x="442291" y="2334147"/>
            <a:ext cx="6096000" cy="2540888"/>
          </a:xfrm>
          <a:prstGeom prst="rect">
            <a:avLst/>
          </a:prstGeom>
          <a:noFill/>
        </p:spPr>
        <p:txBody>
          <a:bodyPr wrap="square">
            <a:spAutoFit/>
          </a:bodyPr>
          <a:lstStyle/>
          <a:p>
            <a:pPr algn="just">
              <a:lnSpc>
                <a:spcPct val="150000"/>
              </a:lnSpc>
              <a:spcAft>
                <a:spcPts val="800"/>
              </a:spcAft>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Permanent members:</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The five members of the Security Council who are designated as permanent members are able to veto any resolution that addresses substantive matters. This implies that a permanent member can veto the adoption of a resolution, but they cannot stop or end debate on such a resolution. </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37B687D1-6A81-E9A2-77C9-39C0F54E3D9E}"/>
              </a:ext>
            </a:extLst>
          </p:cNvPr>
          <p:cNvPicPr>
            <a:picLocks noChangeAspect="1"/>
          </p:cNvPicPr>
          <p:nvPr/>
        </p:nvPicPr>
        <p:blipFill>
          <a:blip r:embed="rId3"/>
          <a:stretch>
            <a:fillRect/>
          </a:stretch>
        </p:blipFill>
        <p:spPr>
          <a:xfrm>
            <a:off x="7131988" y="2685111"/>
            <a:ext cx="4130040" cy="1838960"/>
          </a:xfrm>
          <a:prstGeom prst="rect">
            <a:avLst/>
          </a:prstGeom>
          <a:ln w="19050">
            <a:solidFill>
              <a:schemeClr val="tx1"/>
            </a:solidFill>
          </a:ln>
        </p:spPr>
      </p:pic>
      <p:sp>
        <p:nvSpPr>
          <p:cNvPr id="12" name="TextBox 11">
            <a:extLst>
              <a:ext uri="{FF2B5EF4-FFF2-40B4-BE49-F238E27FC236}">
                <a16:creationId xmlns:a16="http://schemas.microsoft.com/office/drawing/2014/main" id="{E81F1091-AA1F-112C-2A66-3BCA513FAE99}"/>
              </a:ext>
            </a:extLst>
          </p:cNvPr>
          <p:cNvSpPr txBox="1"/>
          <p:nvPr/>
        </p:nvSpPr>
        <p:spPr>
          <a:xfrm>
            <a:off x="6197876" y="4696232"/>
            <a:ext cx="6096000" cy="463397"/>
          </a:xfrm>
          <a:prstGeom prst="rect">
            <a:avLst/>
          </a:prstGeom>
          <a:noFill/>
        </p:spPr>
        <p:txBody>
          <a:bodyPr wrap="square">
            <a:spAutoFit/>
          </a:bodyPr>
          <a:lstStyle/>
          <a:p>
            <a:pPr algn="ctr">
              <a:lnSpc>
                <a:spcPct val="150000"/>
              </a:lnSpc>
              <a:spcAft>
                <a:spcPts val="800"/>
              </a:spcAft>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Figure 3: Permanent Member of UNSC </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0145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26A89DB8-5F0D-AA55-BD0D-90D36684EB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28FDB05-93DD-66C2-F9D5-BBB8E77EF319}"/>
              </a:ext>
            </a:extLst>
          </p:cNvPr>
          <p:cNvSpPr txBox="1"/>
          <p:nvPr/>
        </p:nvSpPr>
        <p:spPr>
          <a:xfrm>
            <a:off x="278296" y="312939"/>
            <a:ext cx="11595652" cy="553998"/>
          </a:xfrm>
          <a:prstGeom prst="rect">
            <a:avLst/>
          </a:prstGeom>
          <a:noFill/>
        </p:spPr>
        <p:txBody>
          <a:bodyPr wrap="square">
            <a:spAutoFit/>
          </a:bodyPr>
          <a:lstStyle/>
          <a:p>
            <a:pPr algn="ctr"/>
            <a:r>
              <a:rPr lang="en-IN" sz="3000" b="1" dirty="0">
                <a:effectLst/>
                <a:latin typeface="Times New Roman" panose="02020603050405020304" pitchFamily="18" charset="0"/>
                <a:ea typeface="Times New Roman" panose="02020603050405020304" pitchFamily="18" charset="0"/>
              </a:rPr>
              <a:t>RELEVANCE AND EFFECTIVENESS IN THE 21ST CENTURY</a:t>
            </a:r>
            <a:endParaRPr lang="en-IN" sz="3000" dirty="0"/>
          </a:p>
        </p:txBody>
      </p:sp>
      <p:sp>
        <p:nvSpPr>
          <p:cNvPr id="5" name="TextBox 4">
            <a:extLst>
              <a:ext uri="{FF2B5EF4-FFF2-40B4-BE49-F238E27FC236}">
                <a16:creationId xmlns:a16="http://schemas.microsoft.com/office/drawing/2014/main" id="{50336000-8CF8-0605-EDAD-F28F5C0870C0}"/>
              </a:ext>
            </a:extLst>
          </p:cNvPr>
          <p:cNvSpPr txBox="1"/>
          <p:nvPr/>
        </p:nvSpPr>
        <p:spPr>
          <a:xfrm>
            <a:off x="212035" y="900985"/>
            <a:ext cx="11728174" cy="5957015"/>
          </a:xfrm>
          <a:prstGeom prst="rect">
            <a:avLst/>
          </a:prstGeom>
          <a:noFill/>
        </p:spPr>
        <p:txBody>
          <a:bodyPr wrap="square">
            <a:spAutoFit/>
          </a:bodyPr>
          <a:lstStyle/>
          <a:p>
            <a:pPr lvl="1" algn="just">
              <a:lnSpc>
                <a:spcPct val="150000"/>
              </a:lnSpc>
              <a:spcAft>
                <a:spcPts val="800"/>
              </a:spcAf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Role in maintaining international peace and security</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q"/>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As the 21st century has progressed, the United Nations Security Council has continued to face urgent global concerns, such as the crises in Syria, Yemen, and Ukraine.</a:t>
            </a:r>
          </a:p>
          <a:p>
            <a:pPr marL="285750" indent="-285750" algn="just">
              <a:lnSpc>
                <a:spcPct val="150000"/>
              </a:lnSpc>
              <a:spcAft>
                <a:spcPts val="800"/>
              </a:spcAft>
              <a:buFont typeface="Wingdings" panose="05000000000000000000" pitchFamily="2" charset="2"/>
              <a:buChar char="q"/>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 It has been of great assistance in reducing the amount of violence and fostering stability through its role in the deployment of peacekeeping forces and its endorsement of resolutions.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50000"/>
              </a:lnSpc>
              <a:spcAft>
                <a:spcPts val="800"/>
              </a:spcAf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Success stories and landmark resolutions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q"/>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The UNSC has helped resolve global crises and promote peace and security through major resolutions and initiatives. Peacekeeping missions have been authorized to stabilize conflict zones, protect people, and aid post-conflict reconstruction. </a:t>
            </a:r>
          </a:p>
          <a:p>
            <a:pPr marL="285750" indent="-285750" algn="just">
              <a:lnSpc>
                <a:spcPct val="150000"/>
              </a:lnSpc>
              <a:spcAft>
                <a:spcPts val="800"/>
              </a:spcAft>
              <a:buFont typeface="Wingdings" panose="05000000000000000000" pitchFamily="2" charset="2"/>
              <a:buChar char="q"/>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In the Balkans, Africa, and the Middle East, UNSC peacekeeping efforts have prevented further escalation and promoted peace processes. These actions target aggression, human rights abuses, and WMD proliferation. In 2000, UNSC Resolution 1325 focused on women in peace and security and is a landmark. These achievements show the UNSC's centrality in creating global norms, addressing conflict's core causes, and promoting inclusive peace and security.</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3395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A277B7BB-2D45-9478-C06C-9E1F449304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2B75D9-8589-6A54-D344-31B51ECAD995}"/>
              </a:ext>
            </a:extLst>
          </p:cNvPr>
          <p:cNvSpPr txBox="1"/>
          <p:nvPr/>
        </p:nvSpPr>
        <p:spPr>
          <a:xfrm>
            <a:off x="384313" y="262918"/>
            <a:ext cx="11423374" cy="628314"/>
          </a:xfrm>
          <a:prstGeom prst="rect">
            <a:avLst/>
          </a:prstGeom>
          <a:noFill/>
        </p:spPr>
        <p:txBody>
          <a:bodyPr wrap="square">
            <a:spAutoFit/>
          </a:bodyPr>
          <a:lstStyle/>
          <a:p>
            <a:pPr lvl="0" algn="ctr">
              <a:lnSpc>
                <a:spcPct val="150000"/>
              </a:lnSpc>
              <a:spcAft>
                <a:spcPts val="800"/>
              </a:spcAft>
            </a:pPr>
            <a:r>
              <a:rPr lang="en-IN" sz="2600" b="1" dirty="0">
                <a:effectLst/>
                <a:latin typeface="Times New Roman" panose="02020603050405020304" pitchFamily="18" charset="0"/>
                <a:ea typeface="Times New Roman" panose="02020603050405020304" pitchFamily="18" charset="0"/>
                <a:cs typeface="Times New Roman" panose="02020603050405020304" pitchFamily="18" charset="0"/>
              </a:rPr>
              <a:t>THE PAST, PRESENT, AND FUTURE OF SECURITY COUNCIL REFORM</a:t>
            </a:r>
            <a:endParaRPr lang="en-IN"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AC16098-44DB-249B-D532-22BCA3FBBA16}"/>
              </a:ext>
            </a:extLst>
          </p:cNvPr>
          <p:cNvSpPr txBox="1"/>
          <p:nvPr/>
        </p:nvSpPr>
        <p:spPr>
          <a:xfrm>
            <a:off x="265043" y="993125"/>
            <a:ext cx="11277600" cy="5864875"/>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rPr>
              <a:t>The UNSC is essential to world peace and security, as discussed. However, 21st-century emergent challenges raise questions about the Council's current design and structure. Critics point to its outmoded composition, poor representation, and the five permanent members' oppressive veto power. </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rPr>
              <a:t>Russia's veto-backed invasion of Ukraine in February 2022 and the US' unapproved invasion of Iraq in 2003 have both frustrated the Council. Ukrainian President Volodymyr Zelenskyy expressed issues about the Council's ability to provide security in April 2022 after these occurrences, which violate the UN Charter and international law, went unresolved.</a:t>
            </a:r>
            <a:endParaRPr lang="en-IN" dirty="0">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rPr>
              <a:t>The UNSC's General Assembly membership increased as additional decolonized countries joined, starting with six non-permanent states. </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rPr>
              <a:t>This spike </a:t>
            </a:r>
            <a:r>
              <a:rPr lang="en-IN" sz="1800" dirty="0" err="1">
                <a:effectLst/>
                <a:latin typeface="Times New Roman" panose="02020603050405020304" pitchFamily="18" charset="0"/>
                <a:ea typeface="Times New Roman" panose="02020603050405020304" pitchFamily="18" charset="0"/>
              </a:rPr>
              <a:t>signaled</a:t>
            </a:r>
            <a:r>
              <a:rPr lang="en-IN" sz="1800" dirty="0">
                <a:effectLst/>
                <a:latin typeface="Times New Roman" panose="02020603050405020304" pitchFamily="18" charset="0"/>
                <a:ea typeface="Times New Roman" panose="02020603050405020304" pitchFamily="18" charset="0"/>
              </a:rPr>
              <a:t> the need for more global decision-making engagement. Non-Aligned Movement, led by decolonized countries, campaigned for reform, prompting the 1963 General Assembly resolution. This resolution added ten non-permanent seats and competitive elections for geographical divisions. </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rPr>
              <a:t>The revision allowed for more creative and imaginative chamber use and multilateral action without diverting power from the P5.</a:t>
            </a:r>
            <a:endParaRPr lang="en-IN" dirty="0"/>
          </a:p>
        </p:txBody>
      </p:sp>
    </p:spTree>
    <p:extLst>
      <p:ext uri="{BB962C8B-B14F-4D97-AF65-F5344CB8AC3E}">
        <p14:creationId xmlns:p14="http://schemas.microsoft.com/office/powerpoint/2010/main" val="2566997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EE90A909-63CF-6080-1831-8AF63C0F7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21CDC20-E39C-ACAA-AD89-AB447441858C}"/>
              </a:ext>
            </a:extLst>
          </p:cNvPr>
          <p:cNvSpPr txBox="1"/>
          <p:nvPr/>
        </p:nvSpPr>
        <p:spPr>
          <a:xfrm>
            <a:off x="344557" y="727731"/>
            <a:ext cx="11211339" cy="4095160"/>
          </a:xfrm>
          <a:prstGeom prst="rect">
            <a:avLst/>
          </a:prstGeom>
          <a:noFill/>
        </p:spPr>
        <p:txBody>
          <a:bodyPr wrap="square">
            <a:spAutoFit/>
          </a:bodyPr>
          <a:lstStyle/>
          <a:p>
            <a:pPr marL="285750" indent="-285750" algn="just">
              <a:lnSpc>
                <a:spcPct val="150000"/>
              </a:lnSpc>
              <a:spcAft>
                <a:spcPts val="1200"/>
              </a:spcAft>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P5's consensus requirement hinders decision-making, hindering the UNSC's adoption of global changes and reform requests. However, major UNSC reforms demonstrate its ability to adapt to international community requirements. </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1200"/>
              </a:spcAft>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UNSC reforms are championed by advocacy groups including the G4, Brazil, Germany, India, and Japan. These states propose permanent and non-permanent seat additions to reflect geopolitical realities and regional representation. </a:t>
            </a:r>
          </a:p>
          <a:p>
            <a:pPr marL="285750" indent="-285750" algn="just">
              <a:lnSpc>
                <a:spcPct val="150000"/>
              </a:lnSpc>
              <a:spcAft>
                <a:spcPts val="1200"/>
              </a:spcAft>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G4 wants equal representation in Africa, Asia, Europe, and Latin America to strengthen the UNSC. The G4 hopes to strengthen its proposals and steer discussions toward a more balanced and representative Council with support from some permanent members, such as the UK and France, and regional powers like the BRICS group. </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7569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93F64693-6904-44DA-DCC3-8B99C82C05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9AE2C47-1870-6239-4BE4-43BFBECDD0EC}"/>
              </a:ext>
            </a:extLst>
          </p:cNvPr>
          <p:cNvSpPr txBox="1"/>
          <p:nvPr/>
        </p:nvSpPr>
        <p:spPr>
          <a:xfrm>
            <a:off x="304800" y="471801"/>
            <a:ext cx="11383617" cy="710836"/>
          </a:xfrm>
          <a:prstGeom prst="rect">
            <a:avLst/>
          </a:prstGeom>
          <a:noFill/>
        </p:spPr>
        <p:txBody>
          <a:bodyPr wrap="square">
            <a:spAutoFit/>
          </a:bodyPr>
          <a:lstStyle/>
          <a:p>
            <a:pPr lvl="0" algn="ctr">
              <a:lnSpc>
                <a:spcPct val="150000"/>
              </a:lnSpc>
              <a:spcAft>
                <a:spcPts val="800"/>
              </a:spcAft>
            </a:pPr>
            <a:r>
              <a:rPr lang="en-IN" sz="3000" b="1" dirty="0">
                <a:effectLst/>
                <a:latin typeface="Times New Roman" panose="02020603050405020304" pitchFamily="18" charset="0"/>
                <a:ea typeface="Times New Roman" panose="02020603050405020304" pitchFamily="18" charset="0"/>
                <a:cs typeface="Times New Roman" panose="02020603050405020304" pitchFamily="18" charset="0"/>
              </a:rPr>
              <a:t>CHALLENGES AND CRITICISMS FACING THE UNSC</a:t>
            </a:r>
            <a:endParaRPr lang="en-IN" sz="3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B93A558-FD47-1F12-94B8-9B70E881F102}"/>
              </a:ext>
            </a:extLst>
          </p:cNvPr>
          <p:cNvSpPr txBox="1"/>
          <p:nvPr/>
        </p:nvSpPr>
        <p:spPr>
          <a:xfrm>
            <a:off x="404191" y="1580203"/>
            <a:ext cx="11383617" cy="4095160"/>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Geopolitical tensions, power dynamics, and structural flaws are the main causes of the UNSC many problems and critiques. </a:t>
            </a: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conflicting interests of superpowers can cause paralysis in a time of increased international tensions, and the P5 members' rivalry regularly prevent agreement on how to successfully handle crises. </a:t>
            </a: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Concerns regarding the fairness and inclusion of the decision-making process are raised by the P5's veto power, which allows individual countries to thwart decisions even when they have the support of the majority. </a:t>
            </a: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geopolitical realities of the twenty-first century are also not reflected in the composition of the UNSC, as new powers like Brazil, South Africa, and India are calling for changes to better represent the changing global order, such as permanent membership and increased inclusivity.</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61277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D4E993A2-B800-D3A2-0E04-C115BF53A0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CFD3F98-95A9-27C4-36D7-0F00D960DD48}"/>
              </a:ext>
            </a:extLst>
          </p:cNvPr>
          <p:cNvSpPr txBox="1"/>
          <p:nvPr/>
        </p:nvSpPr>
        <p:spPr>
          <a:xfrm>
            <a:off x="450573" y="0"/>
            <a:ext cx="11105322" cy="999441"/>
          </a:xfrm>
          <a:prstGeom prst="rect">
            <a:avLst/>
          </a:prstGeom>
          <a:noFill/>
        </p:spPr>
        <p:txBody>
          <a:bodyPr wrap="square">
            <a:spAutoFit/>
          </a:bodyPr>
          <a:lstStyle/>
          <a:p>
            <a:pPr lvl="0" algn="ctr">
              <a:lnSpc>
                <a:spcPct val="150000"/>
              </a:lnSpc>
              <a:spcAft>
                <a:spcPts val="800"/>
              </a:spcAft>
            </a:pPr>
            <a:r>
              <a:rPr lang="en-IN" sz="4400" b="1" dirty="0">
                <a:effectLst/>
                <a:latin typeface="Times New Roman" panose="02020603050405020304" pitchFamily="18" charset="0"/>
                <a:ea typeface="Times New Roman" panose="02020603050405020304" pitchFamily="18" charset="0"/>
                <a:cs typeface="Times New Roman" panose="02020603050405020304" pitchFamily="18" charset="0"/>
              </a:rPr>
              <a:t>CONCLUSION </a:t>
            </a:r>
            <a:endParaRPr lang="en-IN" sz="4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7C401B44-0BDC-177E-DEC4-96F7C1D5FF0C}"/>
              </a:ext>
            </a:extLst>
          </p:cNvPr>
          <p:cNvSpPr txBox="1"/>
          <p:nvPr/>
        </p:nvSpPr>
        <p:spPr>
          <a:xfrm>
            <a:off x="311426" y="999441"/>
            <a:ext cx="11569148" cy="5546839"/>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UNSC is essential to maintaining international peace, but it confronts several difficulties in the twenty-first century because of its antiquated design, unequal representation, and the abuse of its permanent members' veto power.</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Because the P5 cannot agree, the UNSC has had difficulty responding to modern challenges like cyberwarfare, climate change, and political disputes, despite important achievements like peacekeeping missions and historic resolutions. </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Advocated by countries such as the G4, the urgent appeal for reform reflects a worldwide desire for more fair representation and greater inclusivity. </a:t>
            </a:r>
          </a:p>
          <a:p>
            <a:pPr algn="just">
              <a:lnSpc>
                <a:spcPct val="150000"/>
              </a:lnSpc>
              <a:spcAft>
                <a:spcPts val="800"/>
              </a:spcAft>
            </a:pPr>
            <a:r>
              <a:rPr lang="en-IN" sz="1800" b="1" u="sng" dirty="0">
                <a:effectLst/>
                <a:latin typeface="Times New Roman" panose="02020603050405020304" pitchFamily="18" charset="0"/>
                <a:ea typeface="Times New Roman" panose="02020603050405020304" pitchFamily="18" charset="0"/>
                <a:cs typeface="Times New Roman" panose="02020603050405020304" pitchFamily="18" charset="0"/>
              </a:rPr>
              <a:t>Future of the United Nations Security Council</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UNSC future depends on its capacity to adjust to new worldwide dangers like pandemics, wars brought on by climate change, and cybersecurity breaches. </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UNSC must adapt its tactics to proactively handle these unconventional issues if it hopes to stay relevant. To ensure that multilateralism flourishes and member state collaboration is reinforced, the UNSC must find a balance between defending national interests and maintaining international peace.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7627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A2B8D94D-2B64-9B7D-AF3D-A1CE711E4D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EFE7AFA-A33A-26A8-0100-DD2909B3F5CF}"/>
              </a:ext>
            </a:extLst>
          </p:cNvPr>
          <p:cNvSpPr txBox="1"/>
          <p:nvPr/>
        </p:nvSpPr>
        <p:spPr>
          <a:xfrm>
            <a:off x="397565" y="271885"/>
            <a:ext cx="11396870" cy="999441"/>
          </a:xfrm>
          <a:prstGeom prst="rect">
            <a:avLst/>
          </a:prstGeom>
          <a:noFill/>
        </p:spPr>
        <p:txBody>
          <a:bodyPr wrap="square">
            <a:spAutoFit/>
          </a:bodyPr>
          <a:lstStyle/>
          <a:p>
            <a:pPr algn="ctr">
              <a:lnSpc>
                <a:spcPct val="150000"/>
              </a:lnSpc>
              <a:spcAft>
                <a:spcPts val="800"/>
              </a:spcAft>
            </a:pPr>
            <a:r>
              <a:rPr lang="en-IN" sz="4400" b="1" dirty="0">
                <a:effectLst/>
                <a:latin typeface="Times New Roman" panose="02020603050405020304" pitchFamily="18" charset="0"/>
                <a:ea typeface="Times New Roman" panose="02020603050405020304" pitchFamily="18" charset="0"/>
                <a:cs typeface="Times New Roman" panose="02020603050405020304" pitchFamily="18" charset="0"/>
              </a:rPr>
              <a:t>REFERENCES </a:t>
            </a:r>
            <a:endParaRPr lang="en-IN" sz="4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2E3C7295-94E2-83AC-B35A-CA74E952AAC6}"/>
              </a:ext>
            </a:extLst>
          </p:cNvPr>
          <p:cNvSpPr txBox="1"/>
          <p:nvPr/>
        </p:nvSpPr>
        <p:spPr>
          <a:xfrm>
            <a:off x="397565" y="1552236"/>
            <a:ext cx="11396870" cy="5033879"/>
          </a:xfrm>
          <a:prstGeom prst="rect">
            <a:avLst/>
          </a:prstGeom>
          <a:noFill/>
        </p:spPr>
        <p:txBody>
          <a:bodyPr wrap="square">
            <a:spAutoFit/>
          </a:bodyPr>
          <a:lstStyle/>
          <a:p>
            <a:pPr marL="342900" lvl="0" indent="-342900" algn="just">
              <a:lnSpc>
                <a:spcPct val="150000"/>
              </a:lnSpc>
              <a:buFont typeface="+mj-lt"/>
              <a:buAutoNum type="arabicPeriod"/>
            </a:pP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Adefisoye</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T. O., &amp;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Adefisoye</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I. D. (2019). Nigeria and the implementation of the United Nations Security Council Resolution 1325 on women, peace and security.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Journal of Public Administration and Development Alternatives (JPADA)</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4</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(1), 16-29.</a:t>
            </a:r>
          </a:p>
          <a:p>
            <a:pPr marL="34290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Hardt, J. N. (2021). The United Nations Security Council at the forefront of (climate) change? Confusion, stalemate, ignorance.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Politics and Governance</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9</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5-15.</a:t>
            </a:r>
          </a:p>
          <a:p>
            <a:pPr marL="34290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Tobey, W. H. (2018). A History of United Nations Security Council Resolution 1540.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Preventing the Proliferation of WMDs: Measuring the Success of UN Security Council Resolution 1540</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13-32.</a:t>
            </a:r>
          </a:p>
          <a:p>
            <a:pPr marL="342900" indent="-342900" algn="just">
              <a:lnSpc>
                <a:spcPct val="150000"/>
              </a:lnSpc>
              <a:buFont typeface="+mj-lt"/>
              <a:buAutoNum type="arabicPeriod"/>
            </a:pP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Zähringer</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N. (2024). Implementing the Responsibility to Protect (RtoP): Coordinating Approaches Between the United Nations Security Council and the International Criminal Court. In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Africa's Engagement with the Responsibility to Protect in the 21st Century</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(pp. 219-233). Singapore: Springer Nature Singapore.</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Hurd, I. (2002) ‘Legitimacy, power, and the symbolic life of the UN Security Council’, Global Governance: A Review of Multilateralism and International Organizations, 8(1), pp. 35–51.</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0105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48+ Free Powerpoint Backgrounds">
            <a:extLst>
              <a:ext uri="{FF2B5EF4-FFF2-40B4-BE49-F238E27FC236}">
                <a16:creationId xmlns:a16="http://schemas.microsoft.com/office/drawing/2014/main" id="{9F47BE42-292F-4921-343D-25F2CB186C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89270CA-EE03-44C8-E2AC-2E314E1FAD4D}"/>
              </a:ext>
            </a:extLst>
          </p:cNvPr>
          <p:cNvSpPr txBox="1"/>
          <p:nvPr/>
        </p:nvSpPr>
        <p:spPr>
          <a:xfrm>
            <a:off x="304800" y="2796209"/>
            <a:ext cx="11701670" cy="1077218"/>
          </a:xfrm>
          <a:prstGeom prst="rect">
            <a:avLst/>
          </a:prstGeom>
          <a:noFill/>
          <a:effectLst>
            <a:reflection blurRad="6350" stA="50000" endA="300" endPos="55000" dir="5400000" sy="-100000" algn="bl" rotWithShape="0"/>
          </a:effectLst>
        </p:spPr>
        <p:txBody>
          <a:bodyPr wrap="square" rtlCol="0">
            <a:spAutoFit/>
          </a:bodyPr>
          <a:lstStyle/>
          <a:p>
            <a:pPr algn="ctr"/>
            <a:r>
              <a:rPr lang="en-IN" sz="64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32256143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2158</Words>
  <Application>Microsoft Office PowerPoint</Application>
  <PresentationFormat>Widescreen</PresentationFormat>
  <Paragraphs>59</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17</cp:revision>
  <dcterms:created xsi:type="dcterms:W3CDTF">2024-12-28T08:13:27Z</dcterms:created>
  <dcterms:modified xsi:type="dcterms:W3CDTF">2024-12-30T06:40:10Z</dcterms:modified>
</cp:coreProperties>
</file>