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1B82C9F5-52B2-4D46-8EE8-216D9A1B5ADC}" type="datetimeFigureOut">
              <a:rPr lang="en-US" smtClean="0"/>
              <a:t>11/22/2024</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434C97C-8920-4D32-8B58-8A79F597CB25}"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2722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82C9F5-52B2-4D46-8EE8-216D9A1B5ADC}"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2014725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82C9F5-52B2-4D46-8EE8-216D9A1B5ADC}"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34C97C-8920-4D32-8B58-8A79F597CB25}"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8632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82C9F5-52B2-4D46-8EE8-216D9A1B5ADC}"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1702964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82C9F5-52B2-4D46-8EE8-216D9A1B5ADC}"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3156289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82C9F5-52B2-4D46-8EE8-216D9A1B5ADC}"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2334164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82C9F5-52B2-4D46-8EE8-216D9A1B5ADC}"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2337566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82C9F5-52B2-4D46-8EE8-216D9A1B5ADC}"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1900262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82C9F5-52B2-4D46-8EE8-216D9A1B5ADC}"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2354658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82C9F5-52B2-4D46-8EE8-216D9A1B5ADC}"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3234424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82C9F5-52B2-4D46-8EE8-216D9A1B5ADC}"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34C97C-8920-4D32-8B58-8A79F597CB25}" type="slidenum">
              <a:rPr lang="en-US" smtClean="0"/>
              <a:t>‹#›</a:t>
            </a:fld>
            <a:endParaRPr lang="en-US"/>
          </a:p>
        </p:txBody>
      </p:sp>
    </p:spTree>
    <p:extLst>
      <p:ext uri="{BB962C8B-B14F-4D97-AF65-F5344CB8AC3E}">
        <p14:creationId xmlns:p14="http://schemas.microsoft.com/office/powerpoint/2010/main" val="7307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1B82C9F5-52B2-4D46-8EE8-216D9A1B5ADC}" type="datetimeFigureOut">
              <a:rPr lang="en-US" smtClean="0"/>
              <a:t>11/22/2024</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434C97C-8920-4D32-8B58-8A79F597CB25}" type="slidenum">
              <a:rPr lang="en-US" smtClean="0"/>
              <a:t>‹#›</a:t>
            </a:fld>
            <a:endParaRPr lang="en-US"/>
          </a:p>
        </p:txBody>
      </p:sp>
    </p:spTree>
    <p:extLst>
      <p:ext uri="{BB962C8B-B14F-4D97-AF65-F5344CB8AC3E}">
        <p14:creationId xmlns:p14="http://schemas.microsoft.com/office/powerpoint/2010/main" val="37245204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95F7C-DF40-0F72-7F3E-BD9B662CD278}"/>
              </a:ext>
            </a:extLst>
          </p:cNvPr>
          <p:cNvSpPr>
            <a:spLocks noGrp="1"/>
          </p:cNvSpPr>
          <p:nvPr>
            <p:ph type="ctrTitle"/>
          </p:nvPr>
        </p:nvSpPr>
        <p:spPr>
          <a:xfrm>
            <a:off x="1787236" y="526546"/>
            <a:ext cx="9144000" cy="1357746"/>
          </a:xfrm>
        </p:spPr>
        <p:txBody>
          <a:bodyPr>
            <a:normAutofit fontScale="90000"/>
          </a:bodyPr>
          <a:lstStyle/>
          <a:p>
            <a:r>
              <a:rPr lang="en-US" sz="36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DEVELOPMENT AND OPTIMIZATION OF SELF-NANO MICELLIZING FORMULATION FOR QUERCETIN</a:t>
            </a:r>
            <a:endParaRPr lang="en-US" dirty="0">
              <a:solidFill>
                <a:schemeClr val="tx1"/>
              </a:solidFill>
            </a:endParaRPr>
          </a:p>
        </p:txBody>
      </p:sp>
      <p:sp>
        <p:nvSpPr>
          <p:cNvPr id="3" name="Subtitle 2">
            <a:extLst>
              <a:ext uri="{FF2B5EF4-FFF2-40B4-BE49-F238E27FC236}">
                <a16:creationId xmlns:a16="http://schemas.microsoft.com/office/drawing/2014/main" id="{73F5D738-3633-701F-56BE-385716963D08}"/>
              </a:ext>
            </a:extLst>
          </p:cNvPr>
          <p:cNvSpPr>
            <a:spLocks noGrp="1"/>
          </p:cNvSpPr>
          <p:nvPr>
            <p:ph type="subTitle" idx="1"/>
          </p:nvPr>
        </p:nvSpPr>
        <p:spPr>
          <a:xfrm>
            <a:off x="8506691" y="4738255"/>
            <a:ext cx="3172691" cy="1593199"/>
          </a:xfrm>
        </p:spPr>
        <p:txBody>
          <a:bodyPr>
            <a:normAutofit fontScale="85000" lnSpcReduction="20000"/>
          </a:bodyPr>
          <a:lstStyle/>
          <a:p>
            <a:pPr marL="0" marR="0" algn="ctr">
              <a:lnSpc>
                <a:spcPct val="107000"/>
              </a:lnSpc>
              <a:spcAft>
                <a:spcPts val="800"/>
              </a:spcAft>
            </a:pP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Parul Institute of Pharmacy</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07000"/>
              </a:lnSpc>
              <a:spcAft>
                <a:spcPts val="800"/>
              </a:spcAft>
            </a:pPr>
            <a:r>
              <a:rPr lang="en-US" sz="1800" b="1" u="sng"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Chaudhary Rajat</a:t>
            </a: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Dr Akansha Patel</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07000"/>
              </a:lnSpc>
              <a:spcAft>
                <a:spcPts val="800"/>
              </a:spcAft>
            </a:pP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Chaudharyrajat7600@gmail.com</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581205295"/>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0A11D-B8F5-F5DF-F422-034DCA77A587}"/>
              </a:ext>
            </a:extLst>
          </p:cNvPr>
          <p:cNvSpPr>
            <a:spLocks noGrp="1"/>
          </p:cNvSpPr>
          <p:nvPr>
            <p:ph type="title"/>
          </p:nvPr>
        </p:nvSpPr>
        <p:spPr/>
        <p:txBody>
          <a:bodyPr/>
          <a:lstStyle/>
          <a:p>
            <a:pPr algn="ctr"/>
            <a:r>
              <a:rPr lang="en-US" sz="40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ABSTRACT </a:t>
            </a:r>
            <a:br>
              <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br>
            <a:endParaRPr lang="en-US" dirty="0">
              <a:solidFill>
                <a:schemeClr val="tx1"/>
              </a:solidFill>
            </a:endParaRPr>
          </a:p>
        </p:txBody>
      </p:sp>
      <p:sp>
        <p:nvSpPr>
          <p:cNvPr id="3" name="Content Placeholder 2">
            <a:extLst>
              <a:ext uri="{FF2B5EF4-FFF2-40B4-BE49-F238E27FC236}">
                <a16:creationId xmlns:a16="http://schemas.microsoft.com/office/drawing/2014/main" id="{07FFE972-2B73-8E2D-B0EE-F1754244228F}"/>
              </a:ext>
            </a:extLst>
          </p:cNvPr>
          <p:cNvSpPr>
            <a:spLocks noGrp="1"/>
          </p:cNvSpPr>
          <p:nvPr>
            <p:ph idx="1"/>
          </p:nvPr>
        </p:nvSpPr>
        <p:spPr>
          <a:xfrm>
            <a:off x="547254" y="2242199"/>
            <a:ext cx="10515600" cy="3754148"/>
          </a:xfrm>
        </p:spPr>
        <p:txBody>
          <a:bodyPr>
            <a:normAutofit lnSpcReduction="10000"/>
          </a:bodyPr>
          <a:lstStyle/>
          <a:p>
            <a:pPr marL="0" marR="0" indent="0" algn="just">
              <a:lnSpc>
                <a:spcPct val="150000"/>
              </a:lnSpc>
              <a:spcAft>
                <a:spcPts val="800"/>
              </a:spcAft>
              <a:buNone/>
            </a:pPr>
            <a:r>
              <a:rPr lang="en-IN" sz="1800" kern="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The strong antioxidant, anti-inflammatory, and anticancer qualities of quercetin, a bioflavonoid, are limited by its low bioavailability and poor water solubility. This work focusses on creating a self-nano micellizing quercetin formulation in order to get beyond these obstacles. Its solubility, stability, and bioavailability are to be improved by using amphiphilic carriers that can form nano-sized micelles in aquatic settings.</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Aft>
                <a:spcPts val="800"/>
              </a:spcAft>
              <a:buNone/>
            </a:pPr>
            <a:r>
              <a:rPr lang="en-US"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Quercetin can be incorporated into self-assembling micelles using amphiphilic surfactants such as Pluronic F127 and TPGS. The formulation can optimized through various techniques including solvent evaporation, dialysis, and solvent injection. The micelles formed can characterized for particle size, polydispersity index (PDI), zeta potential, and encapsulation efficiency using dynamic light scattering (DLS) and UV-Vis spectrophotometry.</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66233887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3BA3D7-C4CD-8C52-0D39-5881A6DEBC12}"/>
              </a:ext>
            </a:extLst>
          </p:cNvPr>
          <p:cNvSpPr>
            <a:spLocks noGrp="1"/>
          </p:cNvSpPr>
          <p:nvPr>
            <p:ph idx="1"/>
          </p:nvPr>
        </p:nvSpPr>
        <p:spPr/>
        <p:txBody>
          <a:bodyPr>
            <a:normAutofit fontScale="92500" lnSpcReduction="10000"/>
          </a:bodyPr>
          <a:lstStyle/>
          <a:p>
            <a:pPr marL="0" marR="0" indent="0" algn="just">
              <a:lnSpc>
                <a:spcPct val="150000"/>
              </a:lnSpc>
              <a:spcAft>
                <a:spcPts val="800"/>
              </a:spcAft>
              <a:buNone/>
            </a:pPr>
            <a:r>
              <a:rPr lang="en-US"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The optimized nano-micellizing formulation result can be show a significant increase in quercetin solubility, with nano-sized micelles of less than 100 nm and a high drug encapsulation rate. Stability studies can indicate that the micelles were stable over time, and in vitro release tests can  reveal a controlled release profile, suggesting the potential for sustained therapeutic action. This self-nano micellizing system represents a promising strategy to improve quercetin’s clinical efficacy for a range of medical applications.</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Aft>
                <a:spcPts val="800"/>
              </a:spcAft>
              <a:buNone/>
            </a:pP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Aft>
                <a:spcPts val="800"/>
              </a:spcAft>
              <a:buNone/>
            </a:pP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KEYWORDS - </a:t>
            </a:r>
            <a:r>
              <a:rPr lang="en-US" sz="1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Quercetin, self-nano micelles, solubility enhancement, drug delivery.</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Aft>
                <a:spcPts val="800"/>
              </a:spcAft>
              <a:buNone/>
            </a:pPr>
            <a:r>
              <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t> </a:t>
            </a:r>
          </a:p>
          <a:p>
            <a:pPr marL="0" indent="0">
              <a:buNone/>
            </a:pPr>
            <a:endParaRPr lang="en-US" dirty="0"/>
          </a:p>
        </p:txBody>
      </p:sp>
    </p:spTree>
    <p:extLst>
      <p:ext uri="{BB962C8B-B14F-4D97-AF65-F5344CB8AC3E}">
        <p14:creationId xmlns:p14="http://schemas.microsoft.com/office/powerpoint/2010/main" val="31533088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25584-3931-B119-7DDF-F87F49C1C406}"/>
              </a:ext>
            </a:extLst>
          </p:cNvPr>
          <p:cNvSpPr>
            <a:spLocks noGrp="1"/>
          </p:cNvSpPr>
          <p:nvPr>
            <p:ph type="title"/>
          </p:nvPr>
        </p:nvSpPr>
        <p:spPr>
          <a:xfrm>
            <a:off x="4509655" y="3177599"/>
            <a:ext cx="3595255" cy="715530"/>
          </a:xfrm>
        </p:spPr>
        <p:txBody>
          <a:bodyPr/>
          <a:lstStyle/>
          <a:p>
            <a:r>
              <a:rPr lang="en-US" b="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786716975"/>
      </p:ext>
    </p:extLst>
  </p:cSld>
  <p:clrMapOvr>
    <a:masterClrMapping/>
  </p:clrMapOvr>
  <p:transition spd="slow">
    <p:push dir="u"/>
  </p:transition>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2</TotalTime>
  <Words>257</Words>
  <Application>Microsoft Office PowerPoint</Application>
  <PresentationFormat>Widescreen</PresentationFormat>
  <Paragraphs>12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Calibri</vt:lpstr>
      <vt:lpstr>Corbel</vt:lpstr>
      <vt:lpstr>Times New Roman</vt:lpstr>
      <vt:lpstr>Basis</vt:lpstr>
      <vt:lpstr>DEVELOPMENT AND OPTIMIZATION OF SELF-NANO MICELLIZING FORMULATION FOR QUERCETIN</vt:lpstr>
      <vt:lpstr>ABSTRACT  </vt:lpstr>
      <vt:lpstr>PowerPoint Presentation</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cp:revision>
  <dcterms:created xsi:type="dcterms:W3CDTF">2024-11-22T06:34:22Z</dcterms:created>
  <dcterms:modified xsi:type="dcterms:W3CDTF">2024-11-22T06:36:48Z</dcterms:modified>
</cp:coreProperties>
</file>