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ED389E75-370B-4455-A24D-4FEC115E190A}" type="datetimeFigureOut">
              <a:rPr lang="en-US" smtClean="0"/>
              <a:t>11/22/2024</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2852450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389E75-370B-4455-A24D-4FEC115E190A}"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171046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D389E75-370B-4455-A24D-4FEC115E190A}"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2854790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D389E75-370B-4455-A24D-4FEC115E190A}"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3372876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D389E75-370B-4455-A24D-4FEC115E190A}" type="datetimeFigureOut">
              <a:rPr lang="en-US" smtClean="0"/>
              <a:t>11/22/2024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4183400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D389E75-370B-4455-A24D-4FEC115E190A}" type="datetimeFigureOut">
              <a:rPr lang="en-US" smtClean="0"/>
              <a:t>11/22/2024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3806225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389E75-370B-4455-A24D-4FEC115E190A}" type="datetimeFigureOut">
              <a:rPr lang="en-US" smtClean="0"/>
              <a:t>11/22/2024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2696109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D389E75-370B-4455-A24D-4FEC115E190A}"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932918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D389E75-370B-4455-A24D-4FEC115E190A}"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3692349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D389E75-370B-4455-A24D-4FEC115E190A}"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3920074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D389E75-370B-4455-A24D-4FEC115E190A}"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3469936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D389E75-370B-4455-A24D-4FEC115E190A}"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1C48A1-4CDD-4FA0-AC04-8002D502002A}"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764255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D389E75-370B-4455-A24D-4FEC115E190A}"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7408657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D389E75-370B-4455-A24D-4FEC115E190A}" type="datetimeFigureOut">
              <a:rPr lang="en-US" smtClean="0"/>
              <a:t>11/22/2024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40177565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D389E75-370B-4455-A24D-4FEC115E190A}" type="datetimeFigureOut">
              <a:rPr lang="en-US" smtClean="0"/>
              <a:t>11/22/2024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2653834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389E75-370B-4455-A24D-4FEC115E190A}"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38699462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389E75-370B-4455-A24D-4FEC115E190A}"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1C48A1-4CDD-4FA0-AC04-8002D502002A}" type="slidenum">
              <a:rPr lang="en-US" smtClean="0"/>
              <a:t>‹#›</a:t>
            </a:fld>
            <a:endParaRPr lang="en-US"/>
          </a:p>
        </p:txBody>
      </p:sp>
    </p:spTree>
    <p:extLst>
      <p:ext uri="{BB962C8B-B14F-4D97-AF65-F5344CB8AC3E}">
        <p14:creationId xmlns:p14="http://schemas.microsoft.com/office/powerpoint/2010/main" val="1029160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ED389E75-370B-4455-A24D-4FEC115E190A}" type="datetimeFigureOut">
              <a:rPr lang="en-US" smtClean="0"/>
              <a:t>11/22/2024</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11C48A1-4CDD-4FA0-AC04-8002D502002A}" type="slidenum">
              <a:rPr lang="en-US" smtClean="0"/>
              <a:t>‹#›</a:t>
            </a:fld>
            <a:endParaRPr lang="en-US"/>
          </a:p>
        </p:txBody>
      </p:sp>
    </p:spTree>
    <p:extLst>
      <p:ext uri="{BB962C8B-B14F-4D97-AF65-F5344CB8AC3E}">
        <p14:creationId xmlns:p14="http://schemas.microsoft.com/office/powerpoint/2010/main" val="362056400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28ACC-3983-4521-D5DD-0E8E8BBD24B9}"/>
              </a:ext>
            </a:extLst>
          </p:cNvPr>
          <p:cNvSpPr>
            <a:spLocks noGrp="1"/>
          </p:cNvSpPr>
          <p:nvPr>
            <p:ph type="ctrTitle"/>
          </p:nvPr>
        </p:nvSpPr>
        <p:spPr>
          <a:xfrm>
            <a:off x="2092037" y="1225983"/>
            <a:ext cx="9144000" cy="1316037"/>
          </a:xfrm>
        </p:spPr>
        <p:txBody>
          <a:bodyPr>
            <a:normAutofit fontScale="90000"/>
          </a:bodyPr>
          <a:lstStyle/>
          <a:p>
            <a:pPr algn="ctr"/>
            <a:r>
              <a:rPr lang="en-US" sz="32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DISSOLVING MICRONEEDLES – AN INNOVATIVE APPROACH FOR EFFECTIVE PSORIASIS TREATMENT</a:t>
            </a:r>
            <a:endParaRPr lang="en-US" sz="8800" dirty="0">
              <a:solidFill>
                <a:schemeClr val="bg1"/>
              </a:solidFill>
            </a:endParaRPr>
          </a:p>
        </p:txBody>
      </p:sp>
      <p:sp>
        <p:nvSpPr>
          <p:cNvPr id="3" name="Subtitle 2">
            <a:extLst>
              <a:ext uri="{FF2B5EF4-FFF2-40B4-BE49-F238E27FC236}">
                <a16:creationId xmlns:a16="http://schemas.microsoft.com/office/drawing/2014/main" id="{214726CB-AD25-5E78-FFD7-5E205F57CEAC}"/>
              </a:ext>
            </a:extLst>
          </p:cNvPr>
          <p:cNvSpPr>
            <a:spLocks noGrp="1"/>
          </p:cNvSpPr>
          <p:nvPr>
            <p:ph type="subTitle" idx="1"/>
          </p:nvPr>
        </p:nvSpPr>
        <p:spPr>
          <a:xfrm>
            <a:off x="7287490" y="4911725"/>
            <a:ext cx="4294909" cy="1316037"/>
          </a:xfrm>
        </p:spPr>
        <p:txBody>
          <a:bodyPr>
            <a:normAutofit fontScale="70000" lnSpcReduction="20000"/>
          </a:bodyPr>
          <a:lstStyle/>
          <a:p>
            <a:pPr marL="0" marR="0" algn="ctr">
              <a:lnSpc>
                <a:spcPct val="107000"/>
              </a:lnSpc>
              <a:spcAft>
                <a:spcPts val="800"/>
              </a:spcAft>
            </a:pPr>
            <a:r>
              <a:rPr lang="en-US" sz="18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Parul Institute of Pharmacy</a:t>
            </a:r>
            <a:endParaRPr lang="en-US" sz="18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07000"/>
              </a:lnSpc>
              <a:spcAft>
                <a:spcPts val="800"/>
              </a:spcAft>
            </a:pPr>
            <a:r>
              <a:rPr lang="en-US" sz="1800" b="1" u="sng"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Vibha </a:t>
            </a:r>
            <a:r>
              <a:rPr lang="en-US" sz="1800" b="1" u="sng" kern="100" dirty="0" err="1">
                <a:solidFill>
                  <a:schemeClr val="bg1"/>
                </a:solidFill>
                <a:effectLst/>
                <a:latin typeface="Times New Roman" panose="02020603050405020304" pitchFamily="18" charset="0"/>
                <a:ea typeface="Calibri" panose="020F0502020204030204" pitchFamily="34" charset="0"/>
                <a:cs typeface="Mangal" panose="02040503050203030202" pitchFamily="18" charset="0"/>
              </a:rPr>
              <a:t>Daroliya</a:t>
            </a:r>
            <a:r>
              <a:rPr lang="en-US" sz="18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Dr Rakesh Patel, Dr Bijal Prajapati </a:t>
            </a:r>
            <a:endParaRPr lang="en-US" sz="18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a:p>
            <a:r>
              <a:rPr lang="en-US" sz="1800" b="1" dirty="0">
                <a:solidFill>
                  <a:schemeClr val="bg1"/>
                </a:solidFill>
                <a:effectLst/>
                <a:latin typeface="Times New Roman" panose="02020603050405020304" pitchFamily="18" charset="0"/>
                <a:ea typeface="Calibri" panose="020F0502020204030204" pitchFamily="34" charset="0"/>
              </a:rPr>
              <a:t>Vibhadaroliya2000@gmail.com</a:t>
            </a:r>
            <a:endParaRPr lang="en-US" dirty="0">
              <a:solidFill>
                <a:schemeClr val="bg1"/>
              </a:solidFill>
            </a:endParaRPr>
          </a:p>
        </p:txBody>
      </p:sp>
    </p:spTree>
    <p:extLst>
      <p:ext uri="{BB962C8B-B14F-4D97-AF65-F5344CB8AC3E}">
        <p14:creationId xmlns:p14="http://schemas.microsoft.com/office/powerpoint/2010/main" val="1613083540"/>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CB053-A43F-A472-27B2-17B6B9E4AFFF}"/>
              </a:ext>
            </a:extLst>
          </p:cNvPr>
          <p:cNvSpPr>
            <a:spLocks noGrp="1"/>
          </p:cNvSpPr>
          <p:nvPr>
            <p:ph type="title"/>
          </p:nvPr>
        </p:nvSpPr>
        <p:spPr>
          <a:xfrm>
            <a:off x="1141413" y="618518"/>
            <a:ext cx="9905998" cy="960900"/>
          </a:xfrm>
        </p:spPr>
        <p:txBody>
          <a:bodyPr>
            <a:normAutofit fontScale="90000"/>
          </a:bodyPr>
          <a:lstStyle/>
          <a:p>
            <a:pPr algn="ctr"/>
            <a:r>
              <a:rPr lang="en-US" sz="40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ABSTRACT </a:t>
            </a:r>
            <a:br>
              <a:rPr lang="en-US" sz="40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rPr>
            </a:br>
            <a:endParaRPr lang="en-US" sz="4000" dirty="0">
              <a:solidFill>
                <a:schemeClr val="bg1"/>
              </a:solidFill>
            </a:endParaRPr>
          </a:p>
        </p:txBody>
      </p:sp>
      <p:sp>
        <p:nvSpPr>
          <p:cNvPr id="3" name="Content Placeholder 2">
            <a:extLst>
              <a:ext uri="{FF2B5EF4-FFF2-40B4-BE49-F238E27FC236}">
                <a16:creationId xmlns:a16="http://schemas.microsoft.com/office/drawing/2014/main" id="{FB68D435-D1D8-8AB1-2A07-258F536CBA47}"/>
              </a:ext>
            </a:extLst>
          </p:cNvPr>
          <p:cNvSpPr>
            <a:spLocks noGrp="1"/>
          </p:cNvSpPr>
          <p:nvPr>
            <p:ph idx="1"/>
          </p:nvPr>
        </p:nvSpPr>
        <p:spPr>
          <a:xfrm>
            <a:off x="838200" y="1579418"/>
            <a:ext cx="10515600" cy="4597545"/>
          </a:xfrm>
        </p:spPr>
        <p:txBody>
          <a:bodyPr>
            <a:normAutofit fontScale="92500" lnSpcReduction="20000"/>
          </a:bodyPr>
          <a:lstStyle/>
          <a:p>
            <a:pPr marL="0" marR="0" indent="0" algn="just">
              <a:lnSpc>
                <a:spcPct val="150000"/>
              </a:lnSpc>
              <a:spcAft>
                <a:spcPts val="800"/>
              </a:spcAft>
              <a:buNone/>
            </a:pP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Psoriasis is a chronic inflammatory skin diseases which requires new approaches or methods to overcome the drawbacks of conventional topical and systemic treatments. Microneedle technology is an innovative approach of transdermal drug delivery in the treatment of psoriasis. Dissolving microneedles are one of the type of microneedles which shows great potential in treating skin conditions like psoriasis. Polyvinyl alcohol (PVA), polyvinylpyrrolidone (PVP), and hyaluronic acid (HA) are some of the biocompatible polymers used for fabrication of dissolving microneedle.</a:t>
            </a:r>
          </a:p>
          <a:p>
            <a:pPr marL="0" marR="0" indent="0" algn="just">
              <a:lnSpc>
                <a:spcPct val="150000"/>
              </a:lnSpc>
              <a:spcAft>
                <a:spcPts val="800"/>
              </a:spcAft>
              <a:buNone/>
            </a:pPr>
            <a:r>
              <a:rPr lang="en-US" sz="18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The main advantages of dissolving microneedles are their ease of use, minimum invasiveness, and less risk of infection. This regulates therapeutic release, increases patient compliance, decreases the frequency of doses, and improves therapeutic efficacy. The fabrication of Dissolving microneedles involves methods like micro molding technique. This procedure involves filling a pre-made mold with a polymer-drug mixture, then solidifying it using techniques like drying or solvent evaporation. This method is ideal for scalable production since it gives exact control over the size, shape, and drug loading of the microneedle</a:t>
            </a:r>
            <a:endParaRPr lang="en-US" sz="18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2667132706"/>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3ABCAF-34E4-3AAC-83CE-A46368CFDD9A}"/>
              </a:ext>
            </a:extLst>
          </p:cNvPr>
          <p:cNvSpPr>
            <a:spLocks noGrp="1"/>
          </p:cNvSpPr>
          <p:nvPr>
            <p:ph idx="1"/>
          </p:nvPr>
        </p:nvSpPr>
        <p:spPr>
          <a:xfrm>
            <a:off x="949037" y="1842656"/>
            <a:ext cx="10515600" cy="3380508"/>
          </a:xfrm>
        </p:spPr>
        <p:txBody>
          <a:bodyPr>
            <a:normAutofit/>
          </a:bodyPr>
          <a:lstStyle/>
          <a:p>
            <a:pPr marL="0" marR="0" indent="0" algn="just">
              <a:lnSpc>
                <a:spcPct val="150000"/>
              </a:lnSpc>
              <a:spcAft>
                <a:spcPts val="800"/>
              </a:spcAft>
              <a:buNone/>
            </a:pPr>
            <a:r>
              <a:rPr lang="en-US" sz="16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The potential of application of microneedles in skin diseases has been further increased by recent developments, such as customized designs for drug release kinetics and increased mechanical strength. Despite these advantages, challenges still exist. Overall, microneedles, especially dissolving microneedles—provide a painless, less invasive, and successful substitute for treating psoriasis. They have the potential to enhance patient outcomes and completely transform the way skin conditions are managed.</a:t>
            </a:r>
            <a:endParaRPr lang="en-US" sz="16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a:p>
            <a:pPr marL="0" marR="0" indent="0" algn="just">
              <a:lnSpc>
                <a:spcPct val="150000"/>
              </a:lnSpc>
              <a:spcAft>
                <a:spcPts val="800"/>
              </a:spcAft>
              <a:buNone/>
            </a:pPr>
            <a:r>
              <a:rPr lang="en-US" sz="1600"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KEYWORDS - Dissolving microneedles, Biocompatible polymers, Psoriasis, Micro molding technique, Patient compliance.</a:t>
            </a:r>
            <a:r>
              <a:rPr lang="en-US" sz="16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rPr>
              <a:t> </a:t>
            </a:r>
          </a:p>
          <a:p>
            <a:endParaRPr lang="en-US" dirty="0"/>
          </a:p>
        </p:txBody>
      </p:sp>
    </p:spTree>
    <p:extLst>
      <p:ext uri="{BB962C8B-B14F-4D97-AF65-F5344CB8AC3E}">
        <p14:creationId xmlns:p14="http://schemas.microsoft.com/office/powerpoint/2010/main" val="3413099246"/>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12236-E1BC-09E2-C8BF-68229B8354EB}"/>
              </a:ext>
            </a:extLst>
          </p:cNvPr>
          <p:cNvSpPr>
            <a:spLocks noGrp="1"/>
          </p:cNvSpPr>
          <p:nvPr>
            <p:ph type="title"/>
          </p:nvPr>
        </p:nvSpPr>
        <p:spPr>
          <a:xfrm>
            <a:off x="4236028" y="2389909"/>
            <a:ext cx="3051464" cy="549275"/>
          </a:xfrm>
        </p:spPr>
        <p:txBody>
          <a:bodyPr>
            <a:noAutofit/>
          </a:bodyPr>
          <a:lstStyle/>
          <a:p>
            <a:r>
              <a:rPr lang="en-US" sz="3600" b="1" dirty="0">
                <a:solidFill>
                  <a:schemeClr val="bg1"/>
                </a:solidFill>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2889945718"/>
      </p:ext>
    </p:extLst>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Circuit</Template>
  <TotalTime>6</TotalTime>
  <Words>316</Words>
  <Application>Microsoft Office PowerPoint</Application>
  <PresentationFormat>Widescreen</PresentationFormat>
  <Paragraphs>10</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Times New Roman</vt:lpstr>
      <vt:lpstr>Tw Cen MT</vt:lpstr>
      <vt:lpstr>Circuit</vt:lpstr>
      <vt:lpstr>DISSOLVING MICRONEEDLES – AN INNOVATIVE APPROACH FOR EFFECTIVE PSORIASIS TREATMENT</vt:lpstr>
      <vt:lpstr>ABSTRACT  </vt:lpstr>
      <vt:lpstr>PowerPoint Presentation</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10</cp:revision>
  <dcterms:created xsi:type="dcterms:W3CDTF">2024-11-22T06:21:05Z</dcterms:created>
  <dcterms:modified xsi:type="dcterms:W3CDTF">2024-11-22T06:27:16Z</dcterms:modified>
</cp:coreProperties>
</file>