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pPr/>
              <a:t>3/12/2024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F3D22A03-5635-4C52-80F1-1610B6181A61}" type="slidenum">
              <a:rPr lang="en-US" smtClean="0"/>
              <a:pPr/>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76857606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23886383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641256-FC39-4C15-AEFA-8ACDCD373108}"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03552967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641256-FC39-4C15-AEFA-8ACDCD373108}"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883932574"/>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641256-FC39-4C15-AEFA-8ACDCD373108}"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22A03-5635-4C52-80F1-1610B6181A61}" type="slidenum">
              <a:rPr lang="en-US" smtClean="0"/>
              <a:pPr/>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157614029"/>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641256-FC39-4C15-AEFA-8ACDCD373108}"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22A03-5635-4C52-80F1-1610B6181A61}" type="slidenum">
              <a:rPr lang="en-US" smtClean="0"/>
              <a:pPr/>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09377656"/>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641256-FC39-4C15-AEFA-8ACDCD373108}"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22A03-5635-4C52-80F1-1610B6181A61}" type="slidenum">
              <a:rPr lang="en-US" smtClean="0"/>
              <a:pPr/>
              <a:t>‹#›</a:t>
            </a:fld>
            <a:endParaRPr lang="en-US"/>
          </a:p>
        </p:txBody>
      </p:sp>
    </p:spTree>
    <p:extLst>
      <p:ext uri="{BB962C8B-B14F-4D97-AF65-F5344CB8AC3E}">
        <p14:creationId xmlns:p14="http://schemas.microsoft.com/office/powerpoint/2010/main" xmlns="" val="3474795916"/>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41256-FC39-4C15-AEFA-8ACDCD373108}"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577245493"/>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6E641256-FC39-4C15-AEFA-8ACDCD373108}" type="datetimeFigureOut">
              <a:rPr lang="en-US" smtClean="0"/>
              <a:pPr/>
              <a:t>3/12/2024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874868342"/>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2962797038"/>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xmlns="" val="3076177989"/>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xmlns=""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6E641256-FC39-4C15-AEFA-8ACDCD373108}" type="datetimeFigureOut">
              <a:rPr lang="en-US" smtClean="0"/>
              <a:pPr/>
              <a:t>3/12/2024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3D22A03-5635-4C52-80F1-1610B6181A61}"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759354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push dir="u"/>
  </p:transition>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7708CD-F806-1A44-3A0D-B5D5421E557A}"/>
              </a:ext>
            </a:extLst>
          </p:cNvPr>
          <p:cNvSpPr>
            <a:spLocks noGrp="1"/>
          </p:cNvSpPr>
          <p:nvPr>
            <p:ph type="ctrTitle"/>
          </p:nvPr>
        </p:nvSpPr>
        <p:spPr/>
        <p:txBody>
          <a:bodyPr>
            <a:noAutofit/>
          </a:bodyPr>
          <a:lstStyle/>
          <a:p>
            <a:pPr marL="0" marR="0" algn="ctr">
              <a:lnSpc>
                <a:spcPct val="115000"/>
              </a:lnSpc>
              <a:spcBef>
                <a:spcPts val="0"/>
              </a:spcBef>
              <a:spcAft>
                <a:spcPts val="800"/>
              </a:spcAft>
            </a:pPr>
            <a:r>
              <a:rPr lang="en-US" sz="3600" b="1" kern="100" dirty="0">
                <a:effectLst/>
                <a:latin typeface="Times New Roman" panose="02020603050405020304" pitchFamily="18" charset="0"/>
                <a:ea typeface="Calibri" panose="020F0502020204030204" pitchFamily="34" charset="0"/>
                <a:cs typeface="Mangal" panose="00000400000000000000" pitchFamily="2"/>
              </a:rPr>
              <a:t>UNDERSTAND THE STRUCTURE OF ALOE VERA AND ITS MEDICINAL BENEFITS </a:t>
            </a:r>
            <a:endParaRPr lang="en-US" sz="3600" dirty="0"/>
          </a:p>
        </p:txBody>
      </p:sp>
      <p:sp>
        <p:nvSpPr>
          <p:cNvPr id="3" name="Rectangle 2"/>
          <p:cNvSpPr/>
          <p:nvPr/>
        </p:nvSpPr>
        <p:spPr>
          <a:xfrm>
            <a:off x="0" y="5199258"/>
            <a:ext cx="684803" cy="369332"/>
          </a:xfrm>
          <a:prstGeom prst="rect">
            <a:avLst/>
          </a:prstGeom>
        </p:spPr>
        <p:txBody>
          <a:bodyPr wrap="none">
            <a:spAutoFit/>
          </a:bodyPr>
          <a:lstStyle/>
          <a:p>
            <a:r>
              <a:rPr lang="en-US" dirty="0" smtClean="0"/>
              <a:t>RITU</a:t>
            </a:r>
            <a:endParaRPr lang="en-US" dirty="0"/>
          </a:p>
        </p:txBody>
      </p:sp>
      <p:sp>
        <p:nvSpPr>
          <p:cNvPr id="4" name="Rectangle 3"/>
          <p:cNvSpPr/>
          <p:nvPr/>
        </p:nvSpPr>
        <p:spPr>
          <a:xfrm>
            <a:off x="0" y="5598651"/>
            <a:ext cx="1848326" cy="369332"/>
          </a:xfrm>
          <a:prstGeom prst="rect">
            <a:avLst/>
          </a:prstGeom>
        </p:spPr>
        <p:txBody>
          <a:bodyPr wrap="none">
            <a:spAutoFit/>
          </a:bodyPr>
          <a:lstStyle/>
          <a:p>
            <a:r>
              <a:rPr lang="en-US" dirty="0" smtClean="0"/>
              <a:t>Subject: BOTANY</a:t>
            </a:r>
            <a:endParaRPr lang="en-US" dirty="0"/>
          </a:p>
        </p:txBody>
      </p:sp>
    </p:spTree>
    <p:extLst>
      <p:ext uri="{BB962C8B-B14F-4D97-AF65-F5344CB8AC3E}">
        <p14:creationId xmlns:p14="http://schemas.microsoft.com/office/powerpoint/2010/main" xmlns="" val="186503869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DBD011D-168D-E8F2-E9F0-9E33E01ED759}"/>
              </a:ext>
            </a:extLst>
          </p:cNvPr>
          <p:cNvSpPr>
            <a:spLocks noGrp="1"/>
          </p:cNvSpPr>
          <p:nvPr>
            <p:ph type="title"/>
          </p:nvPr>
        </p:nvSpPr>
        <p:spPr/>
        <p:txBody>
          <a:bodyPr>
            <a:normAutofit fontScale="90000"/>
          </a:bodyPr>
          <a:lstStyle/>
          <a:p>
            <a:pPr algn="ctr">
              <a:lnSpc>
                <a:spcPct val="150000"/>
              </a:lnSpc>
            </a:pPr>
            <a:r>
              <a:rPr lang="en-US" sz="44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ABSTRACT</a:t>
            </a:r>
            <a:endParaRPr lang="en-US" sz="72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BA363327-0FC4-23F8-63B1-8D3B99CBAFFC}"/>
              </a:ext>
            </a:extLst>
          </p:cNvPr>
          <p:cNvSpPr>
            <a:spLocks noGrp="1"/>
          </p:cNvSpPr>
          <p:nvPr>
            <p:ph idx="1"/>
          </p:nvPr>
        </p:nvSpPr>
        <p:spPr/>
        <p:txBody>
          <a:bodyPr/>
          <a:lstStyle/>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Aloe vera incorporates nutrients, minerals, proteins, amino acids, normal sugars, and mitigating and hostile to microbial mixtures.</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The Aloe is emollient, laxative, and defenseless. Its antimicrobial, sedative, and germicide qualities make it valuable for tissue reclamation</a:t>
            </a:r>
            <a:r>
              <a:rPr lang="en-US" sz="1800" dirty="0">
                <a:latin typeface="Times New Roman" panose="02020603050405020304" pitchFamily="18" charset="0"/>
                <a:ea typeface="Calibri" panose="020F0502020204030204" pitchFamily="34" charset="0"/>
              </a:rPr>
              <a:t>.</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Eyewash with Aloe may block sun UV radiation. As a purgative. Aloe is a strong laxative and should not be taken internally.</a:t>
            </a:r>
          </a:p>
          <a:p>
            <a:pPr algn="just">
              <a:lnSpc>
                <a:spcPct val="150000"/>
              </a:lnSpc>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It rejuvenates, reduces wrinkles, cures acne, and gives skin a young sheen</a:t>
            </a:r>
            <a:r>
              <a:rPr lang="en-US" sz="1800" dirty="0">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xmlns="" val="304520166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1F6598-BE8B-6D4D-F02D-05467117E81A}"/>
              </a:ext>
            </a:extLst>
          </p:cNvPr>
          <p:cNvSpPr>
            <a:spLocks noGrp="1"/>
          </p:cNvSpPr>
          <p:nvPr>
            <p:ph type="title"/>
          </p:nvPr>
        </p:nvSpPr>
        <p:spPr/>
        <p:txBody>
          <a:bodyPr>
            <a:normAutofit fontScale="90000"/>
          </a:bodyPr>
          <a:lstStyle/>
          <a:p>
            <a:pPr algn="ctr">
              <a:lnSpc>
                <a:spcPct val="150000"/>
              </a:lnSpc>
            </a:pPr>
            <a:r>
              <a:rPr lang="en-US" sz="44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INTRODUCTION</a:t>
            </a:r>
            <a:endParaRPr lang="en-US" sz="66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AF7B7EA-5220-72E2-5DAE-0B725B10FC06}"/>
              </a:ext>
            </a:extLst>
          </p:cNvPr>
          <p:cNvSpPr>
            <a:spLocks noGrp="1"/>
          </p:cNvSpPr>
          <p:nvPr>
            <p:ph idx="1"/>
          </p:nvPr>
        </p:nvSpPr>
        <p:spPr/>
        <p:txBody>
          <a:bodyPr>
            <a:normAutofit/>
          </a:bodyPr>
          <a:lstStyle/>
          <a:p>
            <a:pPr algn="just">
              <a:lnSpc>
                <a:spcPct val="100000"/>
              </a:lnSpc>
            </a:pPr>
            <a:r>
              <a:rPr lang="en-US" sz="1800" dirty="0">
                <a:effectLst/>
                <a:latin typeface="Times New Roman" panose="02020603050405020304" pitchFamily="18" charset="0"/>
                <a:ea typeface="Calibri" panose="020F0502020204030204" pitchFamily="34" charset="0"/>
              </a:rPr>
              <a:t>The enduring green spice known as aloe vera (Aloe barbadensis Mill operator, family Xanthorrhoeaceae) is broadly tracked down in hot, dry locales of North Africa, the Center East, Asia, the Southern Mediterranean, and the Canary Islands.</a:t>
            </a:r>
          </a:p>
          <a:p>
            <a:pPr algn="just">
              <a:lnSpc>
                <a:spcPct val="100000"/>
              </a:lnSpc>
            </a:pPr>
            <a:r>
              <a:rPr lang="en-US" sz="1800" dirty="0">
                <a:effectLst/>
                <a:latin typeface="Times New Roman" panose="02020603050405020304" pitchFamily="18" charset="0"/>
                <a:ea typeface="Calibri" panose="020F0502020204030204" pitchFamily="34" charset="0"/>
              </a:rPr>
              <a:t>Aloe vera has furthermore exhibited antihyperlipidemic, antidiabetic, cancer prevention agent, and anticancer impacts.</a:t>
            </a:r>
          </a:p>
          <a:p>
            <a:pPr algn="ctr">
              <a:lnSpc>
                <a:spcPct val="100000"/>
              </a:lnSpc>
            </a:pPr>
            <a:endParaRPr lang="en-US" sz="1800" dirty="0"/>
          </a:p>
        </p:txBody>
      </p:sp>
      <p:pic>
        <p:nvPicPr>
          <p:cNvPr id="4" name="Picture 3" descr="Pure Aloe Vera Gel, 1 kg [Bulk Aloe Gel] – Blend It Raw Apothecary">
            <a:extLst>
              <a:ext uri="{FF2B5EF4-FFF2-40B4-BE49-F238E27FC236}">
                <a16:creationId xmlns:a16="http://schemas.microsoft.com/office/drawing/2014/main" xmlns="" id="{E037FA30-6F73-5062-4A46-36C70C71BA69}"/>
              </a:ext>
            </a:extLst>
          </p:cNvPr>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4612943" y="3568349"/>
            <a:ext cx="3589361" cy="1741170"/>
          </a:xfrm>
          <a:prstGeom prst="rect">
            <a:avLst/>
          </a:prstGeom>
          <a:noFill/>
          <a:ln>
            <a:noFill/>
          </a:ln>
        </p:spPr>
      </p:pic>
    </p:spTree>
    <p:extLst>
      <p:ext uri="{BB962C8B-B14F-4D97-AF65-F5344CB8AC3E}">
        <p14:creationId xmlns:p14="http://schemas.microsoft.com/office/powerpoint/2010/main" xmlns="" val="252673801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C086D6-6B9C-4518-1246-788BDDB186B5}"/>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Literature Review </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A3A28E5-9DF1-0D98-7ED8-5CDB8A4E6A6E}"/>
              </a:ext>
            </a:extLst>
          </p:cNvPr>
          <p:cNvSpPr>
            <a:spLocks noGrp="1"/>
          </p:cNvSpPr>
          <p:nvPr>
            <p:ph idx="1"/>
          </p:nvPr>
        </p:nvSpPr>
        <p:spPr>
          <a:xfrm>
            <a:off x="1451579" y="2015732"/>
            <a:ext cx="9603275" cy="3839158"/>
          </a:xfrm>
        </p:spPr>
        <p:txBody>
          <a:bodyPr>
            <a:normAutofit fontScale="92500" lnSpcReduction="20000"/>
          </a:bodyPr>
          <a:lstStyle/>
          <a:p>
            <a:pPr marL="57150" marR="0" indent="-285750" algn="just">
              <a:lnSpc>
                <a:spcPct val="115000"/>
              </a:lnSpc>
              <a:spcBef>
                <a:spcPts val="0"/>
              </a:spcBef>
              <a:spcAft>
                <a:spcPts val="800"/>
              </a:spcAft>
              <a:buFont typeface="Wingdings" panose="05000000000000000000" pitchFamily="2" charset="2"/>
              <a:buChar char="q"/>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Kurian et al. (2018)</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subgingivally-conveyed 1% metformin and Aloe vera gel for intrabony abandons in persistent periodontitis patients were looked at. Both therapies showed promising results in stimulating periodontal tissue regeneration and lowering clinical markers of inflammation. These findings emphasize the need of trying new periodontal treatments like Aloe vera gel.</a:t>
            </a:r>
          </a:p>
          <a:p>
            <a:pPr marL="57150" marR="0" indent="-285750" algn="just">
              <a:lnSpc>
                <a:spcPct val="115000"/>
              </a:lnSpc>
              <a:spcBef>
                <a:spcPts val="0"/>
              </a:spcBef>
              <a:spcAft>
                <a:spcPts val="800"/>
              </a:spcAft>
              <a:buFont typeface="Wingdings" panose="05000000000000000000" pitchFamily="2" charset="2"/>
              <a:buChar char="q"/>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Kumar et al. (2014)</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A randomised control trial examined Aloe vera mouthwash's preliminary antiplaque efficacy. The study found that Aloe vera mouthwash may prevent plaque regrowth and enhance dental hygiene. Aloe vera may be a natural alternative to standard oral hygiene products for periodontal health.</a:t>
            </a:r>
          </a:p>
          <a:p>
            <a:pPr marL="57150" marR="0" indent="-285750" algn="just">
              <a:lnSpc>
                <a:spcPct val="115000"/>
              </a:lnSpc>
              <a:spcBef>
                <a:spcPts val="0"/>
              </a:spcBef>
              <a:spcAft>
                <a:spcPts val="800"/>
              </a:spcAft>
              <a:buFont typeface="Wingdings" panose="05000000000000000000" pitchFamily="2" charset="2"/>
              <a:buChar char="q"/>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Lin et al. (2017)</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Aloe vera has been studied for its potential in periodontal therapy and inflammatory disorders. They tested how exopolysaccharide, a component, protects against ulcerative colitis. Their findings explain Aloe vera polysaccharides' anti-inflammatory processes, suggesting their use in treating inflammatory bowel illnesses.</a:t>
            </a:r>
          </a:p>
          <a:p>
            <a:pPr marL="0" indent="0">
              <a:buNone/>
            </a:pPr>
            <a:endParaRPr lang="en-US" dirty="0"/>
          </a:p>
        </p:txBody>
      </p:sp>
    </p:spTree>
    <p:extLst>
      <p:ext uri="{BB962C8B-B14F-4D97-AF65-F5344CB8AC3E}">
        <p14:creationId xmlns:p14="http://schemas.microsoft.com/office/powerpoint/2010/main" xmlns="" val="62471457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4EC818-3681-2DD9-3BCF-7991B52AC91A}"/>
              </a:ext>
            </a:extLst>
          </p:cNvPr>
          <p:cNvSpPr>
            <a:spLocks noGrp="1"/>
          </p:cNvSpPr>
          <p:nvPr>
            <p:ph type="title"/>
          </p:nvPr>
        </p:nvSpPr>
        <p:spPr/>
        <p:txBody>
          <a:bodyPr>
            <a:normAutofit fontScale="90000"/>
          </a:bodyPr>
          <a:lstStyle/>
          <a:p>
            <a:pPr algn="ctr">
              <a:lnSpc>
                <a:spcPct val="150000"/>
              </a:lnSpc>
            </a:pPr>
            <a:r>
              <a:rPr lang="en-US" sz="44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PROPERTIES OF ALOE VERA</a:t>
            </a:r>
            <a:endParaRPr lang="en-US" sz="66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701FCA89-4421-EC0D-D2BE-7815615CD6E3}"/>
              </a:ext>
            </a:extLst>
          </p:cNvPr>
          <p:cNvSpPr>
            <a:spLocks noGrp="1"/>
          </p:cNvSpPr>
          <p:nvPr>
            <p:ph idx="1"/>
          </p:nvPr>
        </p:nvSpPr>
        <p:spPr/>
        <p:txBody>
          <a:bodyPr/>
          <a:lstStyle/>
          <a:p>
            <a:r>
              <a:rPr lang="en-US" sz="1800" dirty="0">
                <a:effectLst/>
                <a:latin typeface="Times New Roman" panose="02020603050405020304" pitchFamily="18" charset="0"/>
                <a:ea typeface="Calibri" panose="020F0502020204030204" pitchFamily="34" charset="0"/>
              </a:rPr>
              <a:t>It is a stemless or extremely short-stemmed plant developing to 80-100 cm tall, spreading by balances and root sprouts. </a:t>
            </a:r>
          </a:p>
          <a:p>
            <a:r>
              <a:rPr lang="en-US" sz="1800" dirty="0">
                <a:effectLst/>
                <a:latin typeface="Times New Roman" panose="02020603050405020304" pitchFamily="18" charset="0"/>
                <a:ea typeface="Calibri" panose="020F0502020204030204" pitchFamily="34" charset="0"/>
              </a:rPr>
              <a:t>The leaves are lanceolate, thick and meaty, green to dim green, with a serrated edge.</a:t>
            </a:r>
          </a:p>
          <a:p>
            <a:pPr marL="0" indent="0" algn="ctr">
              <a:buNone/>
            </a:pPr>
            <a:endParaRPr lang="en-US" dirty="0"/>
          </a:p>
        </p:txBody>
      </p:sp>
      <p:pic>
        <p:nvPicPr>
          <p:cNvPr id="4" name="Picture 3" descr="Bioactive compounds and therapeutic properties of Aloe vera- a review |  Plant Science Today">
            <a:extLst>
              <a:ext uri="{FF2B5EF4-FFF2-40B4-BE49-F238E27FC236}">
                <a16:creationId xmlns:a16="http://schemas.microsoft.com/office/drawing/2014/main" xmlns="" id="{ACBA6FDD-54BF-3C5B-6980-FCBEDF09D9F3}"/>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24590" y="3327082"/>
            <a:ext cx="3600294" cy="2301241"/>
          </a:xfrm>
          <a:prstGeom prst="rect">
            <a:avLst/>
          </a:prstGeom>
          <a:noFill/>
          <a:ln>
            <a:noFill/>
          </a:ln>
        </p:spPr>
      </p:pic>
    </p:spTree>
    <p:extLst>
      <p:ext uri="{BB962C8B-B14F-4D97-AF65-F5344CB8AC3E}">
        <p14:creationId xmlns:p14="http://schemas.microsoft.com/office/powerpoint/2010/main" xmlns="" val="259558769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7CD80A-6D45-747D-4B08-AAEF564E0E97}"/>
              </a:ext>
            </a:extLst>
          </p:cNvPr>
          <p:cNvSpPr>
            <a:spLocks noGrp="1"/>
          </p:cNvSpPr>
          <p:nvPr>
            <p:ph type="title"/>
          </p:nvPr>
        </p:nvSpPr>
        <p:spPr/>
        <p:txBody>
          <a:bodyPr>
            <a:normAutofit fontScale="90000"/>
          </a:bodyPr>
          <a:lstStyle/>
          <a:p>
            <a:pPr algn="ctr">
              <a:lnSpc>
                <a:spcPct val="150000"/>
              </a:lnSpc>
            </a:pPr>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Medicinal Benefits of Aloe Vera</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5517E553-D7FF-7732-3EC7-CA26FC1976D4}"/>
              </a:ext>
            </a:extLst>
          </p:cNvPr>
          <p:cNvSpPr>
            <a:spLocks noGrp="1"/>
          </p:cNvSpPr>
          <p:nvPr>
            <p:ph idx="1"/>
          </p:nvPr>
        </p:nvSpPr>
        <p:spPr/>
        <p:txBody>
          <a:bodyPr>
            <a:normAutofit fontScale="92500"/>
          </a:bodyPr>
          <a:lstStyle/>
          <a:p>
            <a:pPr algn="just">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For ages, the medicinal benefits of aloe vera, a succulent plant species with thick, meaty leaves, have been known. Here are some of the medicinal benefits of Aloe vera supported by scientific research:</a:t>
            </a:r>
          </a:p>
          <a:p>
            <a:pPr algn="just">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It contains intensifies like polysaccharides, glycoproteins, and nutrients that add to its capacity to mitigate and mend harmed skin.</a:t>
            </a:r>
          </a:p>
          <a:p>
            <a:pPr algn="just">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Aloe vera gel is a characteristic lotion that can hydrate and relax the skin. </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Aloe vera contains compounds with calming properties, for example, salicylic corrosive, bradykinase, and acemannan.</a:t>
            </a:r>
          </a:p>
          <a:p>
            <a:pPr algn="just">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Aloe vera has been customarily used to help stomach related wellbeing and deal with gastrointestinal issues like stoppage, indigestion, and irritable bowel syndrome (IBS).</a:t>
            </a:r>
            <a:endParaRPr lang="en-US"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xmlns="" val="2714721885"/>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9E7DDB-506F-26B0-5C2E-8DD99ED564E5}"/>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F454C1D5-C99D-85C3-69D2-84C64678F3AC}"/>
              </a:ext>
            </a:extLst>
          </p:cNvPr>
          <p:cNvSpPr>
            <a:spLocks noGrp="1"/>
          </p:cNvSpPr>
          <p:nvPr>
            <p:ph idx="1"/>
          </p:nvPr>
        </p:nvSpPr>
        <p:spPr/>
        <p:txBody>
          <a:bodyPr/>
          <a:lstStyle/>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Aloe vera, an individual from the Asphodelaceae family, is known for its restorative applications and advantages. </a:t>
            </a:r>
          </a:p>
          <a:p>
            <a:pPr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The plant has been utilized for quite a long time and has become well known in different items, including skin creams, beauty care products, shampoos, lip ointments, cleansers, and sunscreens. </a:t>
            </a:r>
            <a:endParaRPr lang="en-US" sz="1800" dirty="0">
              <a:latin typeface="Times New Roman" panose="02020603050405020304" pitchFamily="18" charset="0"/>
              <a:ea typeface="Calibri" panose="020F0502020204030204" pitchFamily="34" charset="0"/>
            </a:endParaRPr>
          </a:p>
          <a:p>
            <a:pPr algn="just">
              <a:lnSpc>
                <a:spcPct val="150000"/>
              </a:lnSpc>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0000400000000000000" pitchFamily="2"/>
              </a:rPr>
              <a:t>The main demonstrated benefit in interior use is the alleviation of blockage. </a:t>
            </a:r>
          </a:p>
          <a:p>
            <a:pPr algn="just">
              <a:lnSpc>
                <a:spcPct val="150000"/>
              </a:lnSpc>
              <a:buFont typeface="Courier New" panose="02070309020205020404" pitchFamily="49" charset="0"/>
              <a:buChar char="o"/>
            </a:pPr>
            <a:r>
              <a:rPr lang="en-US" sz="1800" kern="100" dirty="0">
                <a:effectLst/>
                <a:latin typeface="Times New Roman" panose="02020603050405020304" pitchFamily="18" charset="0"/>
                <a:ea typeface="Calibri" panose="020F0502020204030204" pitchFamily="34" charset="0"/>
                <a:cs typeface="Mangal" panose="00000400000000000000" pitchFamily="2"/>
              </a:rPr>
              <a:t>Be that as it may, inward utilization of Aloe makes side impacts, can cause queasiness, and ought not be taken by pregnant ladies.</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endParaRPr lang="en-US" dirty="0"/>
          </a:p>
        </p:txBody>
      </p:sp>
    </p:spTree>
    <p:extLst>
      <p:ext uri="{BB962C8B-B14F-4D97-AF65-F5344CB8AC3E}">
        <p14:creationId xmlns:p14="http://schemas.microsoft.com/office/powerpoint/2010/main" xmlns="" val="2731565392"/>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653DE5-A64C-0D39-899D-FCA04B64BC92}"/>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xmlns="" id="{AB9FA0D3-E1BE-5DD7-A6D4-787A8D55D972}"/>
              </a:ext>
            </a:extLst>
          </p:cNvPr>
          <p:cNvSpPr>
            <a:spLocks noGrp="1"/>
          </p:cNvSpPr>
          <p:nvPr>
            <p:ph idx="1"/>
          </p:nvPr>
        </p:nvSpPr>
        <p:spPr>
          <a:xfrm>
            <a:off x="1451579" y="2015732"/>
            <a:ext cx="9603275" cy="4037749"/>
          </a:xfrm>
        </p:spPr>
        <p:txBody>
          <a:bodyPr>
            <a:normAutofit fontScale="92500" lnSpcReduction="10000"/>
          </a:bodyPr>
          <a:lstStyle/>
          <a:p>
            <a:pPr marR="0" lvl="0" algn="just">
              <a:lnSpc>
                <a:spcPct val="115000"/>
              </a:lnSpc>
              <a:spcBef>
                <a:spcPts val="0"/>
              </a:spcBef>
              <a:spcAft>
                <a:spcPts val="0"/>
              </a:spcAft>
              <a:buFont typeface="Wingdings" panose="05000000000000000000" pitchFamily="2" charset="2"/>
              <a:buChar char="ü"/>
              <a:tabLst>
                <a:tab pos="457200" algn="l"/>
              </a:tabLst>
            </a:pPr>
            <a:r>
              <a:rPr lang="en-US" sz="1800" i="1" kern="100" dirty="0">
                <a:effectLst/>
                <a:latin typeface="Times New Roman" panose="02020603050405020304" pitchFamily="18" charset="0"/>
                <a:ea typeface="Calibri" panose="020F0502020204030204" pitchFamily="34" charset="0"/>
                <a:cs typeface="Mangal" panose="00000400000000000000" pitchFamily="2"/>
              </a:rPr>
              <a:t>Lin, H., Honglang, L., Weifeng, L., Junmin, C., Jiantao, Y., &amp; Junjing, G. (2017). The mechanism of alopolysaccharide protecting ulceralive colitis. Biomedicine &amp; Pharmacotherapy, 88, 145–150. doi: 10.1016/j.biopha.2016.11.138.</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R="0" lvl="0" algn="just">
              <a:lnSpc>
                <a:spcPct val="115000"/>
              </a:lnSpc>
              <a:spcBef>
                <a:spcPts val="0"/>
              </a:spcBef>
              <a:spcAft>
                <a:spcPts val="0"/>
              </a:spcAft>
              <a:buFont typeface="Wingdings" panose="05000000000000000000" pitchFamily="2" charset="2"/>
              <a:buChar char="ü"/>
              <a:tabLst>
                <a:tab pos="457200" algn="l"/>
              </a:tabLst>
            </a:pPr>
            <a:r>
              <a:rPr lang="en-US" sz="1800" i="1" kern="100" dirty="0">
                <a:effectLst/>
                <a:latin typeface="Times New Roman" panose="02020603050405020304" pitchFamily="18" charset="0"/>
                <a:ea typeface="Calibri" panose="020F0502020204030204" pitchFamily="34" charset="0"/>
                <a:cs typeface="Mangal" panose="00000400000000000000" pitchFamily="2"/>
              </a:rPr>
              <a:t>Maan, A. A., Nazir, A., Khan, M. K. I., Ahmad, T., Zia, R., Murid, M., &amp; Abrar, M. (2018). The therapeutic properties and applications of Aloe vera: A review. Journal of Herbal Medicine, 12, 1–10. doi: 10.1016/j.hermed.2018.01.002.</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R="0" lvl="0" algn="just">
              <a:lnSpc>
                <a:spcPct val="115000"/>
              </a:lnSpc>
              <a:spcBef>
                <a:spcPts val="0"/>
              </a:spcBef>
              <a:spcAft>
                <a:spcPts val="0"/>
              </a:spcAft>
              <a:buFont typeface="Wingdings" panose="05000000000000000000" pitchFamily="2" charset="2"/>
              <a:buChar char="ü"/>
              <a:tabLst>
                <a:tab pos="457200" algn="l"/>
              </a:tabLst>
            </a:pPr>
            <a:r>
              <a:rPr lang="en-US" sz="1800" i="1" kern="100" dirty="0">
                <a:effectLst/>
                <a:latin typeface="Times New Roman" panose="02020603050405020304" pitchFamily="18" charset="0"/>
                <a:ea typeface="Calibri" panose="020F0502020204030204" pitchFamily="34" charset="0"/>
                <a:cs typeface="Mangal" panose="00000400000000000000" pitchFamily="2"/>
              </a:rPr>
              <a:t>Malik, I., &amp; Zarnigar, H. N. (2003). Aloe vera - A review of its clinical effectiveness. International Research Journal of Pharmacy, 4, 75–79. doi: 10.7897/2230-8407.04812.</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R="0" lvl="0" algn="just">
              <a:lnSpc>
                <a:spcPct val="115000"/>
              </a:lnSpc>
              <a:spcBef>
                <a:spcPts val="0"/>
              </a:spcBef>
              <a:spcAft>
                <a:spcPts val="0"/>
              </a:spcAft>
              <a:buFont typeface="Wingdings" panose="05000000000000000000" pitchFamily="2" charset="2"/>
              <a:buChar char="ü"/>
              <a:tabLst>
                <a:tab pos="457200" algn="l"/>
              </a:tabLst>
            </a:pPr>
            <a:r>
              <a:rPr lang="en-US" sz="1800" i="1" kern="100" dirty="0">
                <a:effectLst/>
                <a:latin typeface="Times New Roman" panose="02020603050405020304" pitchFamily="18" charset="0"/>
                <a:ea typeface="Calibri" panose="020F0502020204030204" pitchFamily="34" charset="0"/>
                <a:cs typeface="Mangal" panose="00000400000000000000" pitchFamily="2"/>
              </a:rPr>
              <a:t>Moghaddam, A. A., Radafshar, G., Jahandideh, Y., &amp; Kakaei, N. (2017). Clinical evaluation of effects of local application of Aloe vera gel as an adjunct to scaling and root planning in patients with chronic periodontitis. Journal of Dentistry, 18, 165–172.</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R="0" lvl="0" algn="just">
              <a:lnSpc>
                <a:spcPct val="115000"/>
              </a:lnSpc>
              <a:spcBef>
                <a:spcPts val="0"/>
              </a:spcBef>
              <a:spcAft>
                <a:spcPts val="0"/>
              </a:spcAft>
              <a:buFont typeface="Wingdings" panose="05000000000000000000" pitchFamily="2" charset="2"/>
              <a:buChar char="ü"/>
              <a:tabLst>
                <a:tab pos="457200" algn="l"/>
              </a:tabLst>
            </a:pPr>
            <a:r>
              <a:rPr lang="en-US" sz="1800" i="1" kern="100" dirty="0">
                <a:effectLst/>
                <a:latin typeface="Times New Roman" panose="02020603050405020304" pitchFamily="18" charset="0"/>
                <a:ea typeface="Calibri" panose="020F0502020204030204" pitchFamily="34" charset="0"/>
                <a:cs typeface="Mangal" panose="00000400000000000000" pitchFamily="2"/>
              </a:rPr>
              <a:t>Nejaim, Y., Silva, A. I., Vasconcelos, T. V., Silva, E. J., &amp; de Almeida, S. M. (2014). Evaluation of radioprotective effect of Aloe vera and zinc/copper compounds against salivary dysfunction in irradiated rats. Journal of Oral Science, 56, 191–194. doi: 10.2334/josnusd.56.191.</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endParaRPr lang="en-US" dirty="0"/>
          </a:p>
        </p:txBody>
      </p:sp>
    </p:spTree>
    <p:extLst>
      <p:ext uri="{BB962C8B-B14F-4D97-AF65-F5344CB8AC3E}">
        <p14:creationId xmlns:p14="http://schemas.microsoft.com/office/powerpoint/2010/main" xmlns="" val="213208431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B5A1B3-E494-07BB-CA05-FA1004830C1F}"/>
              </a:ext>
            </a:extLst>
          </p:cNvPr>
          <p:cNvSpPr>
            <a:spLocks noGrp="1"/>
          </p:cNvSpPr>
          <p:nvPr>
            <p:ph type="title"/>
          </p:nvPr>
        </p:nvSpPr>
        <p:spPr>
          <a:xfrm>
            <a:off x="1560760" y="641444"/>
            <a:ext cx="9603275" cy="4313391"/>
          </a:xfrm>
        </p:spPr>
        <p:txBody>
          <a:bodyPr>
            <a:normAutofit/>
          </a:bodyPr>
          <a:lstStyle/>
          <a:p>
            <a:pPr algn="ctr"/>
            <a: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b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xmlns="" val="3774105162"/>
      </p:ext>
    </p:extLst>
  </p:cSld>
  <p:clrMapOvr>
    <a:masterClrMapping/>
  </p:clrMapOvr>
  <p:transition spd="slow">
    <p:push dir="u"/>
  </p:transition>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xmlns=""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17</TotalTime>
  <Words>870</Words>
  <Application>Microsoft Office PowerPoint</Application>
  <PresentationFormat>Custom</PresentationFormat>
  <Paragraphs>36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UNDERSTAND THE STRUCTURE OF ALOE VERA AND ITS MEDICINAL BENEFITS </vt:lpstr>
      <vt:lpstr>ABSTRACT</vt:lpstr>
      <vt:lpstr>INTRODUCTION</vt:lpstr>
      <vt:lpstr>Literature Review </vt:lpstr>
      <vt:lpstr>PROPERTIES OF ALOE VERA</vt:lpstr>
      <vt:lpstr>Medicinal Benefits of Aloe Vera</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THE STRUCTURE OF ALOE VERA AND ITS MEDICINAL BENEFITS</dc:title>
  <dc:creator>intel</dc:creator>
  <cp:lastModifiedBy>pc</cp:lastModifiedBy>
  <cp:revision>2</cp:revision>
  <dcterms:created xsi:type="dcterms:W3CDTF">2024-03-09T10:24:34Z</dcterms:created>
  <dcterms:modified xsi:type="dcterms:W3CDTF">2024-03-12T07:06:39Z</dcterms:modified>
</cp:coreProperties>
</file>