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5" r:id="rId1"/>
  </p:sldMasterIdLst>
  <p:sldIdLst>
    <p:sldId id="256" r:id="rId2"/>
    <p:sldId id="257" r:id="rId3"/>
    <p:sldId id="261" r:id="rId4"/>
    <p:sldId id="258" r:id="rId5"/>
    <p:sldId id="259" r:id="rId6"/>
    <p:sldId id="260"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052AD73-672C-405E-8976-9BE35FE9A810}" type="datetimeFigureOut">
              <a:rPr lang="en-US" smtClean="0"/>
              <a:t>28-Aug-24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17713626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52AD73-672C-405E-8976-9BE35FE9A810}" type="datetimeFigureOut">
              <a:rPr lang="en-US" smtClean="0"/>
              <a:t>28-Aug-24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787636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52AD73-672C-405E-8976-9BE35FE9A810}" type="datetimeFigureOut">
              <a:rPr lang="en-US" smtClean="0"/>
              <a:t>28-Aug-24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2316838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52AD73-672C-405E-8976-9BE35FE9A810}" type="datetimeFigureOut">
              <a:rPr lang="en-US" smtClean="0"/>
              <a:t>28-Aug-24</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2031561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52AD73-672C-405E-8976-9BE35FE9A810}" type="datetimeFigureOut">
              <a:rPr lang="en-US" smtClean="0"/>
              <a:t>28-Aug-24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3421220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52AD73-672C-405E-8976-9BE35FE9A810}" type="datetimeFigureOut">
              <a:rPr lang="en-US" smtClean="0"/>
              <a:t>28-Aug-24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1547709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52AD73-672C-405E-8976-9BE35FE9A810}" type="datetimeFigureOut">
              <a:rPr lang="en-US" smtClean="0"/>
              <a:t>28-Aug-24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4194770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052AD73-672C-405E-8976-9BE35FE9A810}" type="datetimeFigureOut">
              <a:rPr lang="en-US" smtClean="0"/>
              <a:t>28-Aug-24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3290571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052AD73-672C-405E-8976-9BE35FE9A810}" type="datetimeFigureOut">
              <a:rPr lang="en-US" smtClean="0"/>
              <a:t>28-Aug-24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4036747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52AD73-672C-405E-8976-9BE35FE9A810}" type="datetimeFigureOut">
              <a:rPr lang="en-US" smtClean="0"/>
              <a:t>28-Aug-24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2285278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052AD73-672C-405E-8976-9BE35FE9A810}" type="datetimeFigureOut">
              <a:rPr lang="en-US" smtClean="0"/>
              <a:t>28-Aug-24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06B801-7BD2-4B36-BCFE-0D79C64611AD}"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530260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052AD73-672C-405E-8976-9BE35FE9A810}" type="datetimeFigureOut">
              <a:rPr lang="en-US" smtClean="0"/>
              <a:t>28-Aug-24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21549585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052AD73-672C-405E-8976-9BE35FE9A810}" type="datetimeFigureOut">
              <a:rPr lang="en-US" smtClean="0"/>
              <a:t>28-Aug-24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06B801-7BD2-4B36-BCFE-0D79C64611AD}"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36019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052AD73-672C-405E-8976-9BE35FE9A810}" type="datetimeFigureOut">
              <a:rPr lang="en-US" smtClean="0"/>
              <a:t>28-Aug-24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29851304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52AD73-672C-405E-8976-9BE35FE9A810}" type="datetimeFigureOut">
              <a:rPr lang="en-US" smtClean="0"/>
              <a:t>28-Aug-24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37383565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52AD73-672C-405E-8976-9BE35FE9A810}" type="datetimeFigureOut">
              <a:rPr lang="en-US" smtClean="0"/>
              <a:t>28-Aug-24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06B801-7BD2-4B36-BCFE-0D79C64611AD}" type="slidenum">
              <a:rPr lang="en-US" smtClean="0"/>
              <a:t>‹#›</a:t>
            </a:fld>
            <a:endParaRPr lang="en-US"/>
          </a:p>
        </p:txBody>
      </p:sp>
    </p:spTree>
    <p:extLst>
      <p:ext uri="{BB962C8B-B14F-4D97-AF65-F5344CB8AC3E}">
        <p14:creationId xmlns:p14="http://schemas.microsoft.com/office/powerpoint/2010/main" val="3723523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052AD73-672C-405E-8976-9BE35FE9A810}" type="datetimeFigureOut">
              <a:rPr lang="en-US" smtClean="0"/>
              <a:t>28-Aug-24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006B801-7BD2-4B36-BCFE-0D79C64611AD}" type="slidenum">
              <a:rPr lang="en-US" smtClean="0"/>
              <a:t>‹#›</a:t>
            </a:fld>
            <a:endParaRPr lang="en-US"/>
          </a:p>
        </p:txBody>
      </p:sp>
    </p:spTree>
    <p:extLst>
      <p:ext uri="{BB962C8B-B14F-4D97-AF65-F5344CB8AC3E}">
        <p14:creationId xmlns:p14="http://schemas.microsoft.com/office/powerpoint/2010/main" val="2860344929"/>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doi.org/10.1016/j.compedu.2024.104652"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A46A7-FD57-435C-929E-C86A8BDEA78C}"/>
              </a:ext>
            </a:extLst>
          </p:cNvPr>
          <p:cNvSpPr>
            <a:spLocks noGrp="1"/>
          </p:cNvSpPr>
          <p:nvPr>
            <p:ph type="ctrTitle"/>
          </p:nvPr>
        </p:nvSpPr>
        <p:spPr>
          <a:xfrm>
            <a:off x="515556" y="2404679"/>
            <a:ext cx="11503023" cy="2616199"/>
          </a:xfrm>
        </p:spPr>
        <p:txBody>
          <a:bodyPr>
            <a:noAutofit/>
          </a:bodyPr>
          <a:lstStyle/>
          <a:p>
            <a:pPr algn="ctr">
              <a:lnSpc>
                <a:spcPct val="150000"/>
              </a:lnSpc>
            </a:pPr>
            <a:r>
              <a:rPr lang="en-US" sz="2800" b="1" dirty="0">
                <a:solidFill>
                  <a:schemeClr val="tx1"/>
                </a:solidFill>
                <a:latin typeface="Times New Roman" panose="02020603050405020304" pitchFamily="18" charset="0"/>
                <a:cs typeface="Times New Roman" panose="02020603050405020304" pitchFamily="18" charset="0"/>
              </a:rPr>
              <a:t>EFFECT OF EDUCATIONAL LEARNING APPS IN ENHANCING ACADEMIC PERFORMANCE AMONG UNDER GRADUATE STUDENTS OF PAPUMPARE DISTRICT IN ARUNACHAL PRADESH</a:t>
            </a:r>
            <a:br>
              <a:rPr lang="en-US" sz="4000" dirty="0">
                <a:solidFill>
                  <a:schemeClr val="tx1"/>
                </a:solidFill>
                <a:latin typeface="Times New Roman" panose="02020603050405020304" pitchFamily="18" charset="0"/>
                <a:cs typeface="Times New Roman" panose="02020603050405020304" pitchFamily="18" charset="0"/>
              </a:rPr>
            </a:b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6A65FB78-D667-4192-A1F5-69BA3C619A8E}"/>
              </a:ext>
            </a:extLst>
          </p:cNvPr>
          <p:cNvSpPr/>
          <p:nvPr/>
        </p:nvSpPr>
        <p:spPr>
          <a:xfrm>
            <a:off x="9285889" y="4669020"/>
            <a:ext cx="2732689" cy="2031325"/>
          </a:xfrm>
          <a:prstGeom prst="rect">
            <a:avLst/>
          </a:prstGeom>
        </p:spPr>
        <p:txBody>
          <a:bodyPr wrap="square">
            <a:spAutoFit/>
          </a:bodyPr>
          <a:lstStyle/>
          <a:p>
            <a:pPr algn="r"/>
            <a:r>
              <a:rPr lang="en-US" sz="1400" b="1" i="1" dirty="0">
                <a:latin typeface="Times New Roman" panose="02020603050405020304" pitchFamily="18" charset="0"/>
                <a:ea typeface="SimSun" panose="02010600030101010101" pitchFamily="2" charset="-122"/>
              </a:rPr>
              <a:t>Taher Hussain Khan,</a:t>
            </a:r>
            <a:r>
              <a:rPr lang="en-US" sz="1400" i="1" dirty="0">
                <a:latin typeface="Times New Roman" panose="02020603050405020304" pitchFamily="18" charset="0"/>
                <a:ea typeface="SimSun" panose="02010600030101010101" pitchFamily="2" charset="-122"/>
              </a:rPr>
              <a:t> </a:t>
            </a:r>
          </a:p>
          <a:p>
            <a:pPr algn="r"/>
            <a:r>
              <a:rPr lang="en-US" sz="1400" i="1" dirty="0">
                <a:latin typeface="Times New Roman" panose="02020603050405020304" pitchFamily="18" charset="0"/>
                <a:ea typeface="SimSun" panose="02010600030101010101" pitchFamily="2" charset="-122"/>
              </a:rPr>
              <a:t>Assistant Professor, DLISc, </a:t>
            </a:r>
          </a:p>
          <a:p>
            <a:pPr algn="r"/>
            <a:r>
              <a:rPr lang="en-US" sz="1400" i="1" dirty="0">
                <a:latin typeface="Times New Roman" panose="02020603050405020304" pitchFamily="18" charset="0"/>
                <a:ea typeface="SimSun" panose="02010600030101010101" pitchFamily="2" charset="-122"/>
              </a:rPr>
              <a:t>Himalayan University, </a:t>
            </a:r>
          </a:p>
          <a:p>
            <a:pPr algn="r"/>
            <a:r>
              <a:rPr lang="en-US" sz="1400" i="1" dirty="0">
                <a:latin typeface="Times New Roman" panose="02020603050405020304" pitchFamily="18" charset="0"/>
                <a:ea typeface="SimSun" panose="02010600030101010101" pitchFamily="2" charset="-122"/>
              </a:rPr>
              <a:t>Itanagar, Arunachal Pradesh.</a:t>
            </a:r>
          </a:p>
          <a:p>
            <a:pPr algn="r"/>
            <a:r>
              <a:rPr lang="en-US" sz="1400" b="1" i="1" dirty="0">
                <a:latin typeface="Times New Roman" panose="02020603050405020304" pitchFamily="18" charset="0"/>
                <a:ea typeface="SimSun" panose="02010600030101010101" pitchFamily="2" charset="-122"/>
              </a:rPr>
              <a:t>Manjul Borah,</a:t>
            </a:r>
            <a:r>
              <a:rPr lang="en-US" sz="1400" i="1" dirty="0">
                <a:latin typeface="Times New Roman" panose="02020603050405020304" pitchFamily="18" charset="0"/>
                <a:ea typeface="SimSun" panose="02010600030101010101" pitchFamily="2" charset="-122"/>
              </a:rPr>
              <a:t> </a:t>
            </a:r>
          </a:p>
          <a:p>
            <a:pPr algn="r"/>
            <a:r>
              <a:rPr lang="en-US" sz="1400" i="1" dirty="0">
                <a:latin typeface="Times New Roman" panose="02020603050405020304" pitchFamily="18" charset="0"/>
                <a:ea typeface="SimSun" panose="02010600030101010101" pitchFamily="2" charset="-122"/>
              </a:rPr>
              <a:t>Assistant Professor, </a:t>
            </a:r>
          </a:p>
          <a:p>
            <a:pPr algn="r"/>
            <a:r>
              <a:rPr lang="en-US" sz="1400" i="1" dirty="0">
                <a:latin typeface="Times New Roman" panose="02020603050405020304" pitchFamily="18" charset="0"/>
                <a:ea typeface="SimSun" panose="02010600030101010101" pitchFamily="2" charset="-122"/>
              </a:rPr>
              <a:t>Dept. of Special Education, </a:t>
            </a:r>
          </a:p>
          <a:p>
            <a:pPr algn="r"/>
            <a:r>
              <a:rPr lang="en-US" sz="1400" i="1" dirty="0">
                <a:latin typeface="Times New Roman" panose="02020603050405020304" pitchFamily="18" charset="0"/>
                <a:ea typeface="SimSun" panose="02010600030101010101" pitchFamily="2" charset="-122"/>
              </a:rPr>
              <a:t>Himalayan University, </a:t>
            </a:r>
          </a:p>
          <a:p>
            <a:pPr algn="r"/>
            <a:r>
              <a:rPr lang="en-US" sz="1400" i="1" dirty="0">
                <a:latin typeface="Times New Roman" panose="02020603050405020304" pitchFamily="18" charset="0"/>
                <a:ea typeface="SimSun" panose="02010600030101010101" pitchFamily="2" charset="-122"/>
              </a:rPr>
              <a:t>Itanagar, Arunachal Pradesh.</a:t>
            </a:r>
          </a:p>
        </p:txBody>
      </p:sp>
    </p:spTree>
    <p:extLst>
      <p:ext uri="{BB962C8B-B14F-4D97-AF65-F5344CB8AC3E}">
        <p14:creationId xmlns:p14="http://schemas.microsoft.com/office/powerpoint/2010/main" val="7463322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FE3662D-B65A-45CC-9799-94A0F6D1145F}"/>
              </a:ext>
            </a:extLst>
          </p:cNvPr>
          <p:cNvSpPr/>
          <p:nvPr/>
        </p:nvSpPr>
        <p:spPr>
          <a:xfrm>
            <a:off x="520262" y="0"/>
            <a:ext cx="11429999" cy="905056"/>
          </a:xfrm>
          <a:prstGeom prst="rect">
            <a:avLst/>
          </a:prstGeom>
        </p:spPr>
        <p:txBody>
          <a:bodyPr wrap="square">
            <a:spAutoFit/>
          </a:bodyPr>
          <a:lstStyle/>
          <a:p>
            <a:pPr marR="0" lvl="0" algn="ctr">
              <a:lnSpc>
                <a:spcPct val="150000"/>
              </a:lnSpc>
            </a:pPr>
            <a:r>
              <a:rPr lang="en-US" sz="4000" b="1" dirty="0">
                <a:latin typeface="Times New Roman" panose="02020603050405020304" pitchFamily="18" charset="0"/>
                <a:ea typeface="SimSun" panose="02010600030101010101" pitchFamily="2" charset="-122"/>
              </a:rPr>
              <a:t>INTRODUCTION</a:t>
            </a:r>
            <a:endParaRPr lang="en-US" sz="4000" dirty="0">
              <a:latin typeface="Times New Roman" panose="02020603050405020304" pitchFamily="18" charset="0"/>
              <a:ea typeface="SimSun" panose="02010600030101010101" pitchFamily="2" charset="-122"/>
            </a:endParaRPr>
          </a:p>
        </p:txBody>
      </p:sp>
      <p:sp>
        <p:nvSpPr>
          <p:cNvPr id="3" name="Rectangle 2">
            <a:extLst>
              <a:ext uri="{FF2B5EF4-FFF2-40B4-BE49-F238E27FC236}">
                <a16:creationId xmlns:a16="http://schemas.microsoft.com/office/drawing/2014/main" id="{8EFE6CAC-C6DA-4DC9-8732-FEE1C2AEBCA7}"/>
              </a:ext>
            </a:extLst>
          </p:cNvPr>
          <p:cNvSpPr/>
          <p:nvPr/>
        </p:nvSpPr>
        <p:spPr>
          <a:xfrm>
            <a:off x="381001" y="905056"/>
            <a:ext cx="11429998" cy="627505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SimSun" panose="02010600030101010101" pitchFamily="2" charset="-122"/>
                <a:cs typeface="Times New Roman" panose="02020603050405020304" pitchFamily="18" charset="0"/>
              </a:rPr>
              <a:t>              In today’s tech-driven world, the field of education is increasingly embracing technological innovations. To cater to the diverse needs of students, educators are turning to Educational Learning Apps, which have significantly transformed how students interact with learning materials.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Educational Learning Apps are interactive software designed to support learning and enhance education. They serve a variety of users, including students, teachers, researchers, and professionals, by providing tools for acquiring new skills, accessing online study resources, and more.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Educational Learning Apps provide a broad spectrum of content, from basic concepts to more complex topics, and include features like quizzes, tutorials, and virtual classrooms.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By integrating these digital tools into the learning environment, they aim to address various educational needs, potentially boosting student engagement and improving academic performance.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Statements made by </a:t>
            </a:r>
            <a:r>
              <a:rPr lang="en-US" b="1" dirty="0">
                <a:latin typeface="Times New Roman" panose="02020603050405020304" pitchFamily="18" charset="0"/>
                <a:cs typeface="Times New Roman" panose="02020603050405020304" pitchFamily="18" charset="0"/>
              </a:rPr>
              <a:t>Thompson, Green, Smith and Wilson</a:t>
            </a:r>
            <a:r>
              <a:rPr lang="en-US"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renowned expert in this field</a:t>
            </a:r>
            <a:r>
              <a:rPr lang="en-US" dirty="0">
                <a:latin typeface="Times New Roman" panose="02020603050405020304" pitchFamily="18" charset="0"/>
                <a:cs typeface="Times New Roman" panose="02020603050405020304" pitchFamily="18" charset="0"/>
              </a:rPr>
              <a:t>, underscores the deep potential of Educational Learning Apps in unlocking novel dimensions of learning and shaping the future of education.</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As higher education becomes increasingly pivotal for personal and professional development, it is crucial to explore how technological innovations, such as Educational Learning Apps, can impact academic outcomes in this region.</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9801832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9E5005-9934-4DC2-AA0A-CFB6C64B2AF3}"/>
              </a:ext>
            </a:extLst>
          </p:cNvPr>
          <p:cNvSpPr/>
          <p:nvPr/>
        </p:nvSpPr>
        <p:spPr>
          <a:xfrm>
            <a:off x="483477" y="1042187"/>
            <a:ext cx="11225048" cy="905056"/>
          </a:xfrm>
          <a:prstGeom prst="rect">
            <a:avLst/>
          </a:prstGeom>
        </p:spPr>
        <p:txBody>
          <a:bodyPr wrap="square">
            <a:spAutoFit/>
          </a:bodyPr>
          <a:lstStyle/>
          <a:p>
            <a:pPr marR="0" lvl="0" algn="ctr">
              <a:lnSpc>
                <a:spcPct val="150000"/>
              </a:lnSpc>
            </a:pPr>
            <a:r>
              <a:rPr lang="en-US" sz="4000" b="1" dirty="0">
                <a:latin typeface="Times New Roman" panose="02020603050405020304" pitchFamily="18" charset="0"/>
                <a:ea typeface="SimSun" panose="02010600030101010101" pitchFamily="2" charset="-122"/>
              </a:rPr>
              <a:t>OBJECTIVE OF THE STUDY</a:t>
            </a:r>
            <a:endParaRPr lang="en-US" sz="4000" dirty="0">
              <a:latin typeface="Times New Roman" panose="02020603050405020304" pitchFamily="18" charset="0"/>
              <a:ea typeface="SimSun" panose="02010600030101010101" pitchFamily="2" charset="-122"/>
            </a:endParaRPr>
          </a:p>
        </p:txBody>
      </p:sp>
      <p:sp>
        <p:nvSpPr>
          <p:cNvPr id="3" name="Rectangle 2">
            <a:extLst>
              <a:ext uri="{FF2B5EF4-FFF2-40B4-BE49-F238E27FC236}">
                <a16:creationId xmlns:a16="http://schemas.microsoft.com/office/drawing/2014/main" id="{9682E202-8D34-43F6-8CA8-7591C0C558A1}"/>
              </a:ext>
            </a:extLst>
          </p:cNvPr>
          <p:cNvSpPr/>
          <p:nvPr/>
        </p:nvSpPr>
        <p:spPr>
          <a:xfrm>
            <a:off x="483477" y="2000766"/>
            <a:ext cx="11225047" cy="3782061"/>
          </a:xfrm>
          <a:prstGeom prst="rect">
            <a:avLst/>
          </a:prstGeom>
        </p:spPr>
        <p:txBody>
          <a:bodyPr wrap="square">
            <a:spAutoFit/>
          </a:bodyPr>
          <a:lstStyle/>
          <a:p>
            <a:pPr marL="342900" marR="0" lvl="0" indent="-342900" algn="just">
              <a:lnSpc>
                <a:spcPct val="150000"/>
              </a:lnSpc>
              <a:buFont typeface="+mj-lt"/>
              <a:buAutoNum type="romanLcPeriod"/>
              <a:tabLst>
                <a:tab pos="269875" algn="l"/>
              </a:tabLst>
            </a:pPr>
            <a:r>
              <a:rPr lang="en-US" dirty="0">
                <a:latin typeface="Times New Roman" panose="02020603050405020304" pitchFamily="18" charset="0"/>
                <a:ea typeface="SimSun" panose="02010600030101010101" pitchFamily="2" charset="-122"/>
                <a:cs typeface="Times New Roman" panose="02020603050405020304" pitchFamily="18" charset="0"/>
              </a:rPr>
              <a:t>To explore the utilization of Educational Learning Apps to provide personalized learning experiences.</a:t>
            </a:r>
          </a:p>
          <a:p>
            <a:pPr marL="342900" marR="0" lvl="0" indent="-342900" algn="just">
              <a:lnSpc>
                <a:spcPct val="150000"/>
              </a:lnSpc>
              <a:buFont typeface="+mj-lt"/>
              <a:buAutoNum type="romanLcPeriod"/>
              <a:tabLst>
                <a:tab pos="269875" algn="l"/>
              </a:tabLst>
            </a:pPr>
            <a:r>
              <a:rPr lang="en-US" dirty="0">
                <a:latin typeface="Times New Roman" panose="02020603050405020304" pitchFamily="18" charset="0"/>
                <a:ea typeface="SimSun" panose="02010600030101010101" pitchFamily="2" charset="-122"/>
                <a:cs typeface="Times New Roman" panose="02020603050405020304" pitchFamily="18" charset="0"/>
              </a:rPr>
              <a:t>To Study the Effect of Educational Learning Apps in Enhancing Academic Performance Among Under Graduate Students.</a:t>
            </a:r>
          </a:p>
          <a:p>
            <a:pPr marL="342900" marR="0" lvl="0" indent="-342900" algn="just">
              <a:lnSpc>
                <a:spcPct val="150000"/>
              </a:lnSpc>
              <a:buFont typeface="+mj-lt"/>
              <a:buAutoNum type="romanLcPeriod"/>
              <a:tabLst>
                <a:tab pos="269875" algn="l"/>
              </a:tabLst>
            </a:pPr>
            <a:r>
              <a:rPr lang="en-US" dirty="0">
                <a:latin typeface="Times New Roman" panose="02020603050405020304" pitchFamily="18" charset="0"/>
                <a:ea typeface="SimSun" panose="02010600030101010101" pitchFamily="2" charset="-122"/>
                <a:cs typeface="Times New Roman" panose="02020603050405020304" pitchFamily="18" charset="0"/>
              </a:rPr>
              <a:t>To study the experiences of Students and Teachers about the Educational Learning Apps.</a:t>
            </a:r>
          </a:p>
          <a:p>
            <a:pPr marL="285750" lvl="0" indent="-285750" algn="just">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Hypothesis Of The Study</a:t>
            </a:r>
            <a:endParaRPr lang="en-US"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Objective 2 -</a:t>
            </a:r>
            <a:endParaRPr lang="en-US"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H0 -</a:t>
            </a:r>
            <a:r>
              <a:rPr lang="en-US" dirty="0">
                <a:latin typeface="Times New Roman" panose="02020603050405020304" pitchFamily="18" charset="0"/>
                <a:cs typeface="Times New Roman" panose="02020603050405020304" pitchFamily="18" charset="0"/>
              </a:rPr>
              <a:t> There is no significant effect of Educational Learning Apps in Enhancing Academic Performance among Under Graduate Students of Papumpare District in Arunachal Pradesh</a:t>
            </a:r>
          </a:p>
          <a:p>
            <a:pPr marR="0" lvl="0" algn="just">
              <a:lnSpc>
                <a:spcPct val="150000"/>
              </a:lnSpc>
              <a:tabLst>
                <a:tab pos="269875" algn="l"/>
              </a:tabLst>
            </a:pPr>
            <a:endParaRPr lang="en-US" dirty="0">
              <a:latin typeface="Times New Roman" panose="02020603050405020304" pitchFamily="18"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667871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8DEC8C-5994-4909-B977-A2C115680EA8}"/>
              </a:ext>
            </a:extLst>
          </p:cNvPr>
          <p:cNvSpPr/>
          <p:nvPr/>
        </p:nvSpPr>
        <p:spPr>
          <a:xfrm>
            <a:off x="404648" y="0"/>
            <a:ext cx="11382704" cy="905056"/>
          </a:xfrm>
          <a:prstGeom prst="rect">
            <a:avLst/>
          </a:prstGeom>
        </p:spPr>
        <p:txBody>
          <a:bodyPr wrap="square">
            <a:spAutoFit/>
          </a:bodyPr>
          <a:lstStyle/>
          <a:p>
            <a:pPr marR="0" lvl="0" algn="ctr">
              <a:lnSpc>
                <a:spcPct val="150000"/>
              </a:lnSpc>
            </a:pPr>
            <a:r>
              <a:rPr lang="en-US" sz="4000" b="1" dirty="0">
                <a:latin typeface="Times New Roman" panose="02020603050405020304" pitchFamily="18" charset="0"/>
                <a:ea typeface="SimSun" panose="02010600030101010101" pitchFamily="2" charset="-122"/>
              </a:rPr>
              <a:t>REVIEW OF THE RELATED STUDY</a:t>
            </a:r>
            <a:endParaRPr lang="en-US" sz="4000" dirty="0">
              <a:latin typeface="Times New Roman" panose="02020603050405020304" pitchFamily="18" charset="0"/>
              <a:ea typeface="SimSun" panose="02010600030101010101" pitchFamily="2" charset="-122"/>
            </a:endParaRPr>
          </a:p>
        </p:txBody>
      </p:sp>
      <p:sp>
        <p:nvSpPr>
          <p:cNvPr id="3" name="Rectangle 2">
            <a:extLst>
              <a:ext uri="{FF2B5EF4-FFF2-40B4-BE49-F238E27FC236}">
                <a16:creationId xmlns:a16="http://schemas.microsoft.com/office/drawing/2014/main" id="{DE69833F-4728-46B7-A9FF-74B95F69981B}"/>
              </a:ext>
            </a:extLst>
          </p:cNvPr>
          <p:cNvSpPr/>
          <p:nvPr/>
        </p:nvSpPr>
        <p:spPr>
          <a:xfrm>
            <a:off x="404648" y="905056"/>
            <a:ext cx="11382703" cy="5859553"/>
          </a:xfrm>
          <a:prstGeom prst="rect">
            <a:avLst/>
          </a:prstGeom>
        </p:spPr>
        <p:txBody>
          <a:bodyPr wrap="square">
            <a:spAutoFit/>
          </a:bodyPr>
          <a:lstStyle/>
          <a:p>
            <a:pPr marL="1200150" lvl="2" indent="-285750" algn="just">
              <a:lnSpc>
                <a:spcPct val="150000"/>
              </a:lnSpc>
              <a:buFont typeface="Wingdings" panose="05000000000000000000" pitchFamily="2" charset="2"/>
              <a:buChar char="v"/>
            </a:pPr>
            <a:r>
              <a:rPr lang="en-US" b="1" dirty="0">
                <a:latin typeface="Times New Roman" panose="02020603050405020304" pitchFamily="18" charset="0"/>
                <a:ea typeface="SimSun" panose="02010600030101010101" pitchFamily="2" charset="-122"/>
                <a:cs typeface="Times New Roman" panose="02020603050405020304" pitchFamily="18" charset="0"/>
              </a:rPr>
              <a:t>Review of the Related Studies Conducted Abroad</a:t>
            </a:r>
            <a:endParaRPr lang="en-US" dirty="0">
              <a:latin typeface="Times New Roman" panose="02020603050405020304" pitchFamily="18" charset="0"/>
              <a:ea typeface="SimSun" panose="02010600030101010101" pitchFamily="2" charset="-122"/>
              <a:cs typeface="Times New Roman" panose="02020603050405020304" pitchFamily="18" charset="0"/>
            </a:endParaRPr>
          </a:p>
          <a:p>
            <a:pPr algn="just">
              <a:lnSpc>
                <a:spcPct val="150000"/>
              </a:lnSpc>
            </a:pPr>
            <a:r>
              <a:rPr lang="en-US" b="1" dirty="0">
                <a:latin typeface="Times New Roman" panose="02020603050405020304" pitchFamily="18" charset="0"/>
                <a:ea typeface="SimSun" panose="02010600030101010101" pitchFamily="2" charset="-122"/>
                <a:cs typeface="Times New Roman" panose="02020603050405020304" pitchFamily="18" charset="0"/>
              </a:rPr>
              <a:t>Thompson and Green (2024) </a:t>
            </a:r>
            <a:r>
              <a:rPr lang="en-US" dirty="0">
                <a:latin typeface="Times New Roman" panose="02020603050405020304" pitchFamily="18" charset="0"/>
                <a:ea typeface="SimSun" panose="02010600030101010101" pitchFamily="2" charset="-122"/>
                <a:cs typeface="Times New Roman" panose="02020603050405020304" pitchFamily="18" charset="0"/>
              </a:rPr>
              <a:t>conducted a meta-analysis of 35 studies on Educational Learning Apps and found a generally positive link between app usage and increased student engagement. Their research indicates that while Educational Learning Apps can enhance student involvement, the effectiveness varies based on app design and relevance to the content. Well-designed apps aligned with educational goals are more likely to engage students effectively, highlighting the importance of careful app design and content selection.</a:t>
            </a:r>
          </a:p>
          <a:p>
            <a:pPr marL="1200150" lvl="2" indent="-285750" algn="just">
              <a:lnSpc>
                <a:spcPct val="150000"/>
              </a:lnSpc>
              <a:buFont typeface="Wingdings" panose="05000000000000000000" pitchFamily="2" charset="2"/>
              <a:buChar char="v"/>
            </a:pPr>
            <a:r>
              <a:rPr lang="en-US" b="1" dirty="0">
                <a:latin typeface="Times New Roman" panose="02020603050405020304" pitchFamily="18" charset="0"/>
                <a:ea typeface="SimSun" panose="02010600030101010101" pitchFamily="2" charset="-122"/>
                <a:cs typeface="Times New Roman" panose="02020603050405020304" pitchFamily="18" charset="0"/>
              </a:rPr>
              <a:t>Review</a:t>
            </a:r>
            <a:r>
              <a:rPr lang="en-US" b="1" dirty="0">
                <a:latin typeface="Times New Roman" panose="02020603050405020304" pitchFamily="18" charset="0"/>
                <a:cs typeface="Times New Roman" panose="02020603050405020304" pitchFamily="18" charset="0"/>
              </a:rPr>
              <a:t> of the Related Studies Conducted in India</a:t>
            </a:r>
            <a:endParaRPr lang="en-US"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Gupta and Patel (2023) </a:t>
            </a:r>
            <a:r>
              <a:rPr lang="en-US" dirty="0">
                <a:latin typeface="Times New Roman" panose="02020603050405020304" pitchFamily="18" charset="0"/>
                <a:cs typeface="Times New Roman" panose="02020603050405020304" pitchFamily="18" charset="0"/>
              </a:rPr>
              <a:t>examined how Educational Learning Apps are being adopted in higher education institutions in India by reviewing 15 studies. Their regression analysis revealed that these apps are improving student engagement and learning outcomes. </a:t>
            </a:r>
          </a:p>
          <a:p>
            <a:pPr algn="just">
              <a:lnSpc>
                <a:spcPct val="150000"/>
              </a:lnSpc>
            </a:pPr>
            <a:r>
              <a:rPr lang="en-US" b="1" dirty="0">
                <a:latin typeface="Times New Roman" panose="02020603050405020304" pitchFamily="18" charset="0"/>
                <a:cs typeface="Times New Roman" panose="02020603050405020304" pitchFamily="18" charset="0"/>
              </a:rPr>
              <a:t>Reddy and Nair (2022) </a:t>
            </a:r>
            <a:r>
              <a:rPr lang="en-US" dirty="0">
                <a:latin typeface="Times New Roman" panose="02020603050405020304" pitchFamily="18" charset="0"/>
                <a:cs typeface="Times New Roman" panose="02020603050405020304" pitchFamily="18" charset="0"/>
              </a:rPr>
              <a:t>analyzed 25 studies from India to see how well Educational Learning Apps improve student learning. Their statistical review found that these apps can notably boost learning, especially in subjects like math and science. However, they also highlighted some problems, such as the relevance of app content and the need for better alignment with the school curriculum. </a:t>
            </a:r>
            <a:endParaRPr lang="en-US" dirty="0">
              <a:effectLst/>
              <a:latin typeface="Times New Roman" panose="02020603050405020304" pitchFamily="18" charset="0"/>
              <a:ea typeface="SimSu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967065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8ACDC-9A4A-4481-AE7B-4ACE78393E1A}"/>
              </a:ext>
            </a:extLst>
          </p:cNvPr>
          <p:cNvSpPr/>
          <p:nvPr/>
        </p:nvSpPr>
        <p:spPr>
          <a:xfrm>
            <a:off x="507124" y="93391"/>
            <a:ext cx="11177751" cy="905056"/>
          </a:xfrm>
          <a:prstGeom prst="rect">
            <a:avLst/>
          </a:prstGeom>
        </p:spPr>
        <p:txBody>
          <a:bodyPr wrap="square">
            <a:spAutoFit/>
          </a:bodyPr>
          <a:lstStyle/>
          <a:p>
            <a:pPr marR="0" lvl="0" algn="ctr">
              <a:lnSpc>
                <a:spcPct val="150000"/>
              </a:lnSpc>
            </a:pPr>
            <a:r>
              <a:rPr lang="en-US" sz="4000" b="1" dirty="0">
                <a:latin typeface="Times New Roman" panose="02020603050405020304" pitchFamily="18" charset="0"/>
                <a:ea typeface="SimSun" panose="02010600030101010101" pitchFamily="2" charset="-122"/>
              </a:rPr>
              <a:t>RATIONALE OF THE STUDY</a:t>
            </a:r>
            <a:endParaRPr lang="en-US" sz="4000" dirty="0">
              <a:latin typeface="Times New Roman" panose="02020603050405020304" pitchFamily="18" charset="0"/>
              <a:ea typeface="SimSun" panose="02010600030101010101" pitchFamily="2" charset="-122"/>
            </a:endParaRPr>
          </a:p>
        </p:txBody>
      </p:sp>
      <p:sp>
        <p:nvSpPr>
          <p:cNvPr id="3" name="Rectangle 2">
            <a:extLst>
              <a:ext uri="{FF2B5EF4-FFF2-40B4-BE49-F238E27FC236}">
                <a16:creationId xmlns:a16="http://schemas.microsoft.com/office/drawing/2014/main" id="{4985B02E-3603-4EED-91C2-FFBAD9CD17AD}"/>
              </a:ext>
            </a:extLst>
          </p:cNvPr>
          <p:cNvSpPr/>
          <p:nvPr/>
        </p:nvSpPr>
        <p:spPr>
          <a:xfrm>
            <a:off x="507123" y="998447"/>
            <a:ext cx="11301249" cy="5859553"/>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The increasing use of Educational Learning Apps highlights their potential to boost academic performance and engagement across various educational settings.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Despite significant research into their effectiveness, there are notable gaps, especially regarding their impact on undergraduate students in specific regions such as </a:t>
            </a:r>
            <a:r>
              <a:rPr lang="en-US" b="1" dirty="0">
                <a:latin typeface="Times New Roman" panose="02020603050405020304" pitchFamily="18" charset="0"/>
                <a:cs typeface="Times New Roman" panose="02020603050405020304" pitchFamily="18" charset="0"/>
              </a:rPr>
              <a:t>Papumpare District in Arunachal Pradesh</a:t>
            </a:r>
            <a:r>
              <a:rPr lang="en-US" dirty="0">
                <a:latin typeface="Times New Roman" panose="02020603050405020304" pitchFamily="18" charset="0"/>
                <a:cs typeface="Times New Roman" panose="02020603050405020304" pitchFamily="18" charset="0"/>
              </a:rPr>
              <a: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For instance, </a:t>
            </a:r>
            <a:r>
              <a:rPr lang="en-US" b="1" dirty="0">
                <a:latin typeface="Times New Roman" panose="02020603050405020304" pitchFamily="18" charset="0"/>
                <a:cs typeface="Times New Roman" panose="02020603050405020304" pitchFamily="18" charset="0"/>
              </a:rPr>
              <a:t>Thompson and Green (2024)</a:t>
            </a:r>
            <a:r>
              <a:rPr lang="en-US" dirty="0">
                <a:latin typeface="Times New Roman" panose="02020603050405020304" pitchFamily="18" charset="0"/>
                <a:cs typeface="Times New Roman" panose="02020603050405020304" pitchFamily="18" charset="0"/>
              </a:rPr>
              <a:t> found that the effectiveness of these apps largely depends on their design and relevance but did not explore their application in </a:t>
            </a:r>
            <a:r>
              <a:rPr lang="en-US" b="1" dirty="0">
                <a:latin typeface="Times New Roman" panose="02020603050405020304" pitchFamily="18" charset="0"/>
                <a:cs typeface="Times New Roman" panose="02020603050405020304" pitchFamily="18" charset="0"/>
              </a:rPr>
              <a:t>remote or less-studied areas</a:t>
            </a:r>
            <a:r>
              <a:rPr lang="en-US" dirty="0">
                <a:latin typeface="Times New Roman" panose="02020603050405020304" pitchFamily="18" charset="0"/>
                <a:cs typeface="Times New Roman" panose="02020603050405020304" pitchFamily="18" charset="0"/>
              </a:rPr>
              <a: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 fill these gaps, it is crucial to study how Educational Learning Apps affect undergraduate students in Papumpare District, considering regional challenges and socio-economic factors to optimize their use and improve learning outcomes.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research aims to assess the extent to which Educational Learning Apps can enhance the academic performance of undergraduate students in Papumpare District.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By examining factors such as app usage patterns, student engagement levels, and academic outcomes, this study seeks to provide insights into the effectiveness of digital tools in a region where educational infrastructure and resources may be limited. </a:t>
            </a:r>
          </a:p>
        </p:txBody>
      </p:sp>
    </p:spTree>
    <p:extLst>
      <p:ext uri="{BB962C8B-B14F-4D97-AF65-F5344CB8AC3E}">
        <p14:creationId xmlns:p14="http://schemas.microsoft.com/office/powerpoint/2010/main" val="3400743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38E508F-6F0C-4E73-AB40-501C466F0993}"/>
              </a:ext>
            </a:extLst>
          </p:cNvPr>
          <p:cNvSpPr/>
          <p:nvPr/>
        </p:nvSpPr>
        <p:spPr>
          <a:xfrm>
            <a:off x="454572" y="1445636"/>
            <a:ext cx="11282855" cy="3966727"/>
          </a:xfrm>
          <a:prstGeom prst="rect">
            <a:avLst/>
          </a:prstGeom>
        </p:spPr>
        <p:txBody>
          <a:bodyPr wrap="square">
            <a:spAutoFit/>
          </a:bodyPr>
          <a:lstStyle/>
          <a:p>
            <a:pPr marL="285750" marR="0" lvl="0" indent="-285750" algn="just">
              <a:lnSpc>
                <a:spcPct val="150000"/>
              </a:lnSpc>
              <a:buFont typeface="Wingdings" panose="05000000000000000000" pitchFamily="2" charset="2"/>
              <a:buChar char="v"/>
            </a:pPr>
            <a:r>
              <a:rPr lang="en-US" b="1" dirty="0">
                <a:latin typeface="Times New Roman" panose="02020603050405020304" pitchFamily="18" charset="0"/>
                <a:ea typeface="SimSun" panose="02010600030101010101" pitchFamily="2" charset="-122"/>
              </a:rPr>
              <a:t>Statement Of The Problem</a:t>
            </a:r>
            <a:endParaRPr lang="en-US" dirty="0">
              <a:latin typeface="Times New Roman" panose="02020603050405020304" pitchFamily="18" charset="0"/>
              <a:ea typeface="SimSun" panose="02010600030101010101" pitchFamily="2" charset="-122"/>
            </a:endParaRPr>
          </a:p>
          <a:p>
            <a:pPr algn="just">
              <a:lnSpc>
                <a:spcPct val="150000"/>
              </a:lnSpc>
            </a:pPr>
            <a:r>
              <a:rPr lang="en-US" dirty="0">
                <a:latin typeface="Times New Roman" panose="02020603050405020304" pitchFamily="18" charset="0"/>
                <a:ea typeface="SimSun" panose="02010600030101010101" pitchFamily="2" charset="-122"/>
              </a:rPr>
              <a:t>“Effect of Educational Learning Apps in Enhancing Academic Performance among Under Graduate Students of Papumpare District in Arunachal Pradesh”</a:t>
            </a:r>
          </a:p>
          <a:p>
            <a:pPr algn="just">
              <a:lnSpc>
                <a:spcPct val="150000"/>
              </a:lnSpc>
            </a:pPr>
            <a:r>
              <a:rPr lang="en-US" sz="800" b="1" dirty="0">
                <a:latin typeface="Times New Roman" panose="02020603050405020304" pitchFamily="18" charset="0"/>
                <a:ea typeface="SimSun" panose="02010600030101010101" pitchFamily="2" charset="-122"/>
              </a:rPr>
              <a:t> </a:t>
            </a:r>
            <a:endParaRPr lang="en-US" dirty="0">
              <a:latin typeface="Times New Roman" panose="02020603050405020304" pitchFamily="18" charset="0"/>
              <a:ea typeface="SimSun" panose="02010600030101010101" pitchFamily="2" charset="-122"/>
            </a:endParaRPr>
          </a:p>
          <a:p>
            <a:pPr marL="285750" marR="0" lvl="0" indent="-285750" algn="just">
              <a:lnSpc>
                <a:spcPct val="150000"/>
              </a:lnSpc>
              <a:buFont typeface="Wingdings" panose="05000000000000000000" pitchFamily="2" charset="2"/>
              <a:buChar char="v"/>
            </a:pPr>
            <a:r>
              <a:rPr lang="en-US" b="1" dirty="0">
                <a:latin typeface="Times New Roman" panose="02020603050405020304" pitchFamily="18" charset="0"/>
                <a:ea typeface="SimSun" panose="02010600030101010101" pitchFamily="2" charset="-122"/>
              </a:rPr>
              <a:t>Research Questions</a:t>
            </a:r>
            <a:endParaRPr lang="en-US" dirty="0">
              <a:latin typeface="Times New Roman" panose="02020603050405020304" pitchFamily="18" charset="0"/>
              <a:ea typeface="SimSun" panose="02010600030101010101" pitchFamily="2" charset="-122"/>
            </a:endParaRPr>
          </a:p>
          <a:p>
            <a:pPr marL="342900" marR="0" lvl="0" indent="-342900" algn="just">
              <a:lnSpc>
                <a:spcPct val="150000"/>
              </a:lnSpc>
              <a:buFont typeface="+mj-lt"/>
              <a:buAutoNum type="romanLcPeriod"/>
              <a:tabLst>
                <a:tab pos="269875" algn="l"/>
              </a:tabLst>
            </a:pPr>
            <a:r>
              <a:rPr lang="en-US" dirty="0">
                <a:latin typeface="Times New Roman" panose="02020603050405020304" pitchFamily="18" charset="0"/>
                <a:ea typeface="SimSun" panose="02010600030101010101" pitchFamily="2" charset="-122"/>
                <a:cs typeface="Times New Roman" panose="02020603050405020304" pitchFamily="18" charset="0"/>
              </a:rPr>
              <a:t>What are the effects of Educational Learning Apps on Academic Performance among Under Graduate Students of Papumpare District in Arunachal Pradesh</a:t>
            </a:r>
          </a:p>
          <a:p>
            <a:pPr marL="342900" marR="0" lvl="0" indent="-342900" algn="just">
              <a:lnSpc>
                <a:spcPct val="150000"/>
              </a:lnSpc>
              <a:buFont typeface="+mj-lt"/>
              <a:buAutoNum type="romanLcPeriod"/>
              <a:tabLst>
                <a:tab pos="269875" algn="l"/>
              </a:tabLst>
            </a:pPr>
            <a:r>
              <a:rPr lang="en-US" dirty="0">
                <a:latin typeface="Times New Roman" panose="02020603050405020304" pitchFamily="18" charset="0"/>
                <a:ea typeface="SimSun" panose="02010600030101010101" pitchFamily="2" charset="-122"/>
                <a:cs typeface="Times New Roman" panose="02020603050405020304" pitchFamily="18" charset="0"/>
              </a:rPr>
              <a:t>What do Teachers think about using Educational Learning Apps?</a:t>
            </a:r>
          </a:p>
          <a:p>
            <a:pPr marL="342900" marR="0" lvl="0" indent="-342900" algn="just">
              <a:lnSpc>
                <a:spcPct val="150000"/>
              </a:lnSpc>
              <a:buFont typeface="+mj-lt"/>
              <a:buAutoNum type="romanLcPeriod"/>
              <a:tabLst>
                <a:tab pos="269875" algn="l"/>
              </a:tabLst>
            </a:pPr>
            <a:r>
              <a:rPr lang="en-US" dirty="0">
                <a:latin typeface="Times New Roman" panose="02020603050405020304" pitchFamily="18" charset="0"/>
                <a:ea typeface="SimSun" panose="02010600030101010101" pitchFamily="2" charset="-122"/>
                <a:cs typeface="Times New Roman" panose="02020603050405020304" pitchFamily="18" charset="0"/>
              </a:rPr>
              <a:t>How do the experiences of both students and teachers influence the acceptance and adoption of Educational Learning Apps?</a:t>
            </a:r>
          </a:p>
        </p:txBody>
      </p:sp>
    </p:spTree>
    <p:extLst>
      <p:ext uri="{BB962C8B-B14F-4D97-AF65-F5344CB8AC3E}">
        <p14:creationId xmlns:p14="http://schemas.microsoft.com/office/powerpoint/2010/main" val="4273363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9FF6EB-91AC-4585-8ED7-425179BF30E5}"/>
              </a:ext>
            </a:extLst>
          </p:cNvPr>
          <p:cNvSpPr/>
          <p:nvPr/>
        </p:nvSpPr>
        <p:spPr>
          <a:xfrm>
            <a:off x="396764" y="1469312"/>
            <a:ext cx="11398468" cy="4613058"/>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b="1" dirty="0">
                <a:latin typeface="Times New Roman" panose="02020603050405020304" pitchFamily="18" charset="0"/>
                <a:ea typeface="SimSun" panose="02010600030101010101" pitchFamily="2" charset="-122"/>
              </a:rPr>
              <a:t>Research design:</a:t>
            </a:r>
            <a:r>
              <a:rPr lang="en-US" dirty="0">
                <a:latin typeface="Times New Roman" panose="02020603050405020304" pitchFamily="18" charset="0"/>
                <a:ea typeface="SimSun" panose="02010600030101010101" pitchFamily="2" charset="-122"/>
              </a:rPr>
              <a:t> In this study the researcher employed a mixed-method research design and a quasi-experimental, parallel group pretest-posttest design.</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ea typeface="SimSun" panose="02010600030101010101" pitchFamily="2" charset="-122"/>
              </a:rPr>
              <a:t>Population:</a:t>
            </a:r>
            <a:r>
              <a:rPr lang="en-US" dirty="0">
                <a:latin typeface="Times New Roman" panose="02020603050405020304" pitchFamily="18" charset="0"/>
                <a:ea typeface="SimSun" panose="02010600030101010101" pitchFamily="2" charset="-122"/>
              </a:rPr>
              <a:t> In this study population comprised of Undergraduate students of Papumpare District in Arunachal Pradesh</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ea typeface="SimSun" panose="02010600030101010101" pitchFamily="2" charset="-122"/>
              </a:rPr>
              <a:t>Sample Size:</a:t>
            </a:r>
            <a:r>
              <a:rPr lang="en-US" dirty="0">
                <a:latin typeface="Times New Roman" panose="02020603050405020304" pitchFamily="18" charset="0"/>
                <a:ea typeface="SimSun" panose="02010600030101010101" pitchFamily="2" charset="-122"/>
              </a:rPr>
              <a:t> In this study sample size comprised of 30 Undergraduate students and 10 Teachers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ea typeface="SimSun" panose="02010600030101010101" pitchFamily="2" charset="-122"/>
              </a:rPr>
              <a:t>Sampling Technique:</a:t>
            </a:r>
            <a:r>
              <a:rPr lang="en-US" dirty="0">
                <a:latin typeface="Times New Roman" panose="02020603050405020304" pitchFamily="18" charset="0"/>
                <a:ea typeface="SimSun" panose="02010600030101010101" pitchFamily="2" charset="-122"/>
              </a:rPr>
              <a:t> In this study the researcher used Purposive Sampling Technique.</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ea typeface="SimSun" panose="02010600030101010101" pitchFamily="2" charset="-122"/>
              </a:rPr>
              <a:t>Variables:</a:t>
            </a:r>
            <a:r>
              <a:rPr lang="en-US" dirty="0">
                <a:latin typeface="Times New Roman" panose="02020603050405020304" pitchFamily="18" charset="0"/>
                <a:ea typeface="SimSun" panose="02010600030101010101" pitchFamily="2" charset="-122"/>
              </a:rPr>
              <a:t> the use of Educational Learning Apps </a:t>
            </a:r>
            <a:r>
              <a:rPr lang="en-US" b="1" dirty="0">
                <a:latin typeface="Times New Roman" panose="02020603050405020304" pitchFamily="18" charset="0"/>
                <a:ea typeface="SimSun" panose="02010600030101010101" pitchFamily="2" charset="-122"/>
              </a:rPr>
              <a:t>(Independent Variables)</a:t>
            </a:r>
            <a:endParaRPr lang="en-US" dirty="0">
              <a:latin typeface="Times New Roman" panose="02020603050405020304" pitchFamily="18" charset="0"/>
              <a:ea typeface="SimSun" panose="02010600030101010101" pitchFamily="2" charset="-122"/>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SimSun" panose="02010600030101010101" pitchFamily="2" charset="-122"/>
              </a:rPr>
              <a:t>Academic Performance of Undergraduate students </a:t>
            </a:r>
            <a:r>
              <a:rPr lang="en-US" b="1" dirty="0">
                <a:latin typeface="Times New Roman" panose="02020603050405020304" pitchFamily="18" charset="0"/>
                <a:ea typeface="SimSun" panose="02010600030101010101" pitchFamily="2" charset="-122"/>
              </a:rPr>
              <a:t>(Dependent Variables)</a:t>
            </a:r>
            <a:endParaRPr lang="en-US" dirty="0">
              <a:latin typeface="Times New Roman" panose="02020603050405020304" pitchFamily="18" charset="0"/>
              <a:ea typeface="SimSun" panose="02010600030101010101" pitchFamily="2" charset="-122"/>
            </a:endParaRPr>
          </a:p>
          <a:p>
            <a:pPr marL="285750" indent="-285750" algn="just">
              <a:lnSpc>
                <a:spcPct val="150000"/>
              </a:lnSpc>
              <a:buFont typeface="Arial" panose="020B0604020202020204" pitchFamily="34" charset="0"/>
              <a:buChar char="•"/>
            </a:pPr>
            <a:r>
              <a:rPr lang="en-US" b="1" dirty="0">
                <a:latin typeface="Times New Roman" panose="02020603050405020304" pitchFamily="18" charset="0"/>
                <a:ea typeface="SimSun" panose="02010600030101010101" pitchFamily="2" charset="-122"/>
              </a:rPr>
              <a:t>Tools and techniques: </a:t>
            </a:r>
            <a:r>
              <a:rPr lang="en-US" dirty="0">
                <a:latin typeface="Times New Roman" panose="02020603050405020304" pitchFamily="18" charset="0"/>
                <a:ea typeface="SimSun" panose="02010600030101010101" pitchFamily="2" charset="-122"/>
              </a:rPr>
              <a:t>Interview of teachers was scheduled to know the experience of teachers and students on Educational Learning Apps. Pretest and Posttest was prepared to identify the improvement of the students on using Educational Learning Apps.</a:t>
            </a:r>
          </a:p>
        </p:txBody>
      </p:sp>
      <p:sp>
        <p:nvSpPr>
          <p:cNvPr id="3" name="Rectangle 2">
            <a:extLst>
              <a:ext uri="{FF2B5EF4-FFF2-40B4-BE49-F238E27FC236}">
                <a16:creationId xmlns:a16="http://schemas.microsoft.com/office/drawing/2014/main" id="{0AAEAF82-7CA3-4D36-A1E1-A56424125CDF}"/>
              </a:ext>
            </a:extLst>
          </p:cNvPr>
          <p:cNvSpPr/>
          <p:nvPr/>
        </p:nvSpPr>
        <p:spPr>
          <a:xfrm>
            <a:off x="530771" y="401929"/>
            <a:ext cx="11130455" cy="905056"/>
          </a:xfrm>
          <a:prstGeom prst="rect">
            <a:avLst/>
          </a:prstGeom>
        </p:spPr>
        <p:txBody>
          <a:bodyPr wrap="square">
            <a:spAutoFit/>
          </a:bodyPr>
          <a:lstStyle/>
          <a:p>
            <a:pPr marR="0" lvl="0" algn="ctr">
              <a:lnSpc>
                <a:spcPct val="150000"/>
              </a:lnSpc>
            </a:pPr>
            <a:r>
              <a:rPr lang="en-US" sz="4000" b="1" dirty="0">
                <a:latin typeface="Times New Roman" panose="02020603050405020304" pitchFamily="18" charset="0"/>
                <a:ea typeface="SimSun" panose="02010600030101010101" pitchFamily="2" charset="-122"/>
              </a:rPr>
              <a:t>METHODOLOGY OF THE STUDY</a:t>
            </a:r>
            <a:endParaRPr lang="en-US" sz="4000" dirty="0">
              <a:latin typeface="Times New Roman" panose="02020603050405020304" pitchFamily="18" charset="0"/>
              <a:ea typeface="SimSun" panose="02010600030101010101" pitchFamily="2" charset="-122"/>
            </a:endParaRPr>
          </a:p>
        </p:txBody>
      </p:sp>
    </p:spTree>
    <p:extLst>
      <p:ext uri="{BB962C8B-B14F-4D97-AF65-F5344CB8AC3E}">
        <p14:creationId xmlns:p14="http://schemas.microsoft.com/office/powerpoint/2010/main" val="2798863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8DBBD7-A651-491E-BE35-34EE63D5FD78}"/>
              </a:ext>
            </a:extLst>
          </p:cNvPr>
          <p:cNvSpPr/>
          <p:nvPr/>
        </p:nvSpPr>
        <p:spPr>
          <a:xfrm>
            <a:off x="507122" y="156609"/>
            <a:ext cx="11177752" cy="905056"/>
          </a:xfrm>
          <a:prstGeom prst="rect">
            <a:avLst/>
          </a:prstGeom>
        </p:spPr>
        <p:txBody>
          <a:bodyPr wrap="square">
            <a:spAutoFit/>
          </a:bodyPr>
          <a:lstStyle/>
          <a:p>
            <a:pPr marR="0" lvl="0" algn="ctr">
              <a:lnSpc>
                <a:spcPct val="150000"/>
              </a:lnSpc>
            </a:pPr>
            <a:r>
              <a:rPr lang="en-US" sz="4000" b="1" dirty="0">
                <a:latin typeface="Times New Roman" panose="02020603050405020304" pitchFamily="18" charset="0"/>
                <a:ea typeface="SimSun" panose="02010600030101010101" pitchFamily="2" charset="-122"/>
              </a:rPr>
              <a:t>FINDINGS &amp; DISCUSSIONS</a:t>
            </a:r>
            <a:endParaRPr lang="en-US" sz="4000" dirty="0">
              <a:latin typeface="Times New Roman" panose="02020603050405020304" pitchFamily="18" charset="0"/>
              <a:ea typeface="SimSun" panose="02010600030101010101" pitchFamily="2" charset="-122"/>
            </a:endParaRPr>
          </a:p>
        </p:txBody>
      </p:sp>
      <p:sp>
        <p:nvSpPr>
          <p:cNvPr id="3" name="Rectangle 2">
            <a:extLst>
              <a:ext uri="{FF2B5EF4-FFF2-40B4-BE49-F238E27FC236}">
                <a16:creationId xmlns:a16="http://schemas.microsoft.com/office/drawing/2014/main" id="{E7AA604D-0E4C-4119-BFDC-9D7DC05CF2F2}"/>
              </a:ext>
            </a:extLst>
          </p:cNvPr>
          <p:cNvSpPr/>
          <p:nvPr/>
        </p:nvSpPr>
        <p:spPr>
          <a:xfrm>
            <a:off x="507123" y="1129474"/>
            <a:ext cx="11177752" cy="873572"/>
          </a:xfrm>
          <a:prstGeom prst="rect">
            <a:avLst/>
          </a:prstGeom>
        </p:spPr>
        <p:txBody>
          <a:bodyPr wrap="square">
            <a:spAutoFit/>
          </a:bodyPr>
          <a:lstStyle/>
          <a:p>
            <a:pPr algn="just">
              <a:lnSpc>
                <a:spcPct val="150000"/>
              </a:lnSpc>
            </a:pPr>
            <a:r>
              <a:rPr lang="en-US" dirty="0">
                <a:latin typeface="Times New Roman" panose="02020603050405020304" pitchFamily="18" charset="0"/>
                <a:ea typeface="SimSun" panose="02010600030101010101" pitchFamily="2" charset="-122"/>
              </a:rPr>
              <a:t>The findings have been presented in the following tables wise:</a:t>
            </a:r>
          </a:p>
          <a:p>
            <a:pPr algn="just">
              <a:lnSpc>
                <a:spcPct val="150000"/>
              </a:lnSpc>
            </a:pPr>
            <a:r>
              <a:rPr lang="en-US" b="1" dirty="0">
                <a:latin typeface="Times New Roman" panose="02020603050405020304" pitchFamily="18" charset="0"/>
                <a:ea typeface="SimSun" panose="02010600030101010101" pitchFamily="2" charset="-122"/>
              </a:rPr>
              <a:t>Objective 1 &amp; 2: Personalized Learning Experiences &amp; Effect of Educational Learning Apps. </a:t>
            </a:r>
            <a:endParaRPr lang="en-US" dirty="0">
              <a:latin typeface="Times New Roman" panose="02020603050405020304" pitchFamily="18" charset="0"/>
              <a:ea typeface="SimSun" panose="02010600030101010101" pitchFamily="2" charset="-122"/>
            </a:endParaRPr>
          </a:p>
        </p:txBody>
      </p:sp>
      <p:graphicFrame>
        <p:nvGraphicFramePr>
          <p:cNvPr id="4" name="Table 3">
            <a:extLst>
              <a:ext uri="{FF2B5EF4-FFF2-40B4-BE49-F238E27FC236}">
                <a16:creationId xmlns:a16="http://schemas.microsoft.com/office/drawing/2014/main" id="{787AA894-138A-4EF2-965D-8F19F19D1AFD}"/>
              </a:ext>
            </a:extLst>
          </p:cNvPr>
          <p:cNvGraphicFramePr>
            <a:graphicFrameLocks noGrp="1"/>
          </p:cNvGraphicFramePr>
          <p:nvPr>
            <p:extLst>
              <p:ext uri="{D42A27DB-BD31-4B8C-83A1-F6EECF244321}">
                <p14:modId xmlns:p14="http://schemas.microsoft.com/office/powerpoint/2010/main" val="552575715"/>
              </p:ext>
            </p:extLst>
          </p:nvPr>
        </p:nvGraphicFramePr>
        <p:xfrm>
          <a:off x="2636798" y="2631432"/>
          <a:ext cx="6918403" cy="2880614"/>
        </p:xfrm>
        <a:graphic>
          <a:graphicData uri="http://schemas.openxmlformats.org/drawingml/2006/table">
            <a:tbl>
              <a:tblPr firstRow="1" firstCol="1" bandRow="1">
                <a:tableStyleId>{5C22544A-7EE6-4342-B048-85BDC9FD1C3A}</a:tableStyleId>
              </a:tblPr>
              <a:tblGrid>
                <a:gridCol w="584833">
                  <a:extLst>
                    <a:ext uri="{9D8B030D-6E8A-4147-A177-3AD203B41FA5}">
                      <a16:colId xmlns:a16="http://schemas.microsoft.com/office/drawing/2014/main" val="4126689912"/>
                    </a:ext>
                  </a:extLst>
                </a:gridCol>
                <a:gridCol w="953703">
                  <a:extLst>
                    <a:ext uri="{9D8B030D-6E8A-4147-A177-3AD203B41FA5}">
                      <a16:colId xmlns:a16="http://schemas.microsoft.com/office/drawing/2014/main" val="1463516724"/>
                    </a:ext>
                  </a:extLst>
                </a:gridCol>
                <a:gridCol w="806980">
                  <a:extLst>
                    <a:ext uri="{9D8B030D-6E8A-4147-A177-3AD203B41FA5}">
                      <a16:colId xmlns:a16="http://schemas.microsoft.com/office/drawing/2014/main" val="2366279069"/>
                    </a:ext>
                  </a:extLst>
                </a:gridCol>
                <a:gridCol w="1063746">
                  <a:extLst>
                    <a:ext uri="{9D8B030D-6E8A-4147-A177-3AD203B41FA5}">
                      <a16:colId xmlns:a16="http://schemas.microsoft.com/office/drawing/2014/main" val="4181799417"/>
                    </a:ext>
                  </a:extLst>
                </a:gridCol>
                <a:gridCol w="990385">
                  <a:extLst>
                    <a:ext uri="{9D8B030D-6E8A-4147-A177-3AD203B41FA5}">
                      <a16:colId xmlns:a16="http://schemas.microsoft.com/office/drawing/2014/main" val="476550328"/>
                    </a:ext>
                  </a:extLst>
                </a:gridCol>
                <a:gridCol w="806980">
                  <a:extLst>
                    <a:ext uri="{9D8B030D-6E8A-4147-A177-3AD203B41FA5}">
                      <a16:colId xmlns:a16="http://schemas.microsoft.com/office/drawing/2014/main" val="1979050894"/>
                    </a:ext>
                  </a:extLst>
                </a:gridCol>
                <a:gridCol w="892569">
                  <a:extLst>
                    <a:ext uri="{9D8B030D-6E8A-4147-A177-3AD203B41FA5}">
                      <a16:colId xmlns:a16="http://schemas.microsoft.com/office/drawing/2014/main" val="1914530068"/>
                    </a:ext>
                  </a:extLst>
                </a:gridCol>
                <a:gridCol w="819207">
                  <a:extLst>
                    <a:ext uri="{9D8B030D-6E8A-4147-A177-3AD203B41FA5}">
                      <a16:colId xmlns:a16="http://schemas.microsoft.com/office/drawing/2014/main" val="247581763"/>
                    </a:ext>
                  </a:extLst>
                </a:gridCol>
              </a:tblGrid>
              <a:tr h="1059375">
                <a:tc rowSpan="3">
                  <a:txBody>
                    <a:bodyPr/>
                    <a:lstStyle/>
                    <a:p>
                      <a:pPr marL="71755" marR="71755" indent="269240" algn="ctr">
                        <a:lnSpc>
                          <a:spcPct val="150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Control Group</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vert="vert270" anchor="ctr"/>
                </a:tc>
                <a:tc>
                  <a:txBody>
                    <a:bodyPr/>
                    <a:lstStyle/>
                    <a:p>
                      <a:pPr marL="0" marR="0" indent="231140" algn="ctr">
                        <a:lnSpc>
                          <a:spcPct val="150000"/>
                        </a:lnSpc>
                      </a:pPr>
                      <a:r>
                        <a:rPr lang="en-US" sz="1600" dirty="0">
                          <a:effectLst/>
                          <a:latin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31140" algn="ctr">
                        <a:lnSpc>
                          <a:spcPct val="150000"/>
                        </a:lnSpc>
                      </a:pPr>
                      <a:r>
                        <a:rPr lang="en-US" sz="1600" dirty="0">
                          <a:effectLst/>
                          <a:latin typeface="Times New Roman" panose="02020603050405020304" pitchFamily="18" charset="0"/>
                          <a:cs typeface="Times New Roman" panose="02020603050405020304" pitchFamily="18" charset="0"/>
                        </a:rPr>
                        <a:t>Mean</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31140" algn="ctr">
                        <a:lnSpc>
                          <a:spcPct val="150000"/>
                        </a:lnSpc>
                      </a:pPr>
                      <a:r>
                        <a:rPr lang="en-US" sz="1600" dirty="0">
                          <a:effectLst/>
                          <a:latin typeface="Times New Roman" panose="02020603050405020304" pitchFamily="18" charset="0"/>
                          <a:cs typeface="Times New Roman" panose="02020603050405020304" pitchFamily="18" charset="0"/>
                        </a:rPr>
                        <a:t>Standard Deviation</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31140" algn="ctr">
                        <a:lnSpc>
                          <a:spcPct val="150000"/>
                        </a:lnSpc>
                      </a:pPr>
                      <a:r>
                        <a:rPr lang="en-US" sz="1600" dirty="0">
                          <a:effectLst/>
                          <a:latin typeface="Times New Roman" panose="02020603050405020304" pitchFamily="18" charset="0"/>
                          <a:cs typeface="Times New Roman" panose="02020603050405020304" pitchFamily="18" charset="0"/>
                        </a:rPr>
                        <a:t>Mean Difference</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31140" algn="ctr">
                        <a:lnSpc>
                          <a:spcPct val="150000"/>
                        </a:lnSpc>
                      </a:pPr>
                      <a:r>
                        <a:rPr lang="en-US" sz="1600" dirty="0">
                          <a:effectLst/>
                          <a:latin typeface="Times New Roman" panose="02020603050405020304" pitchFamily="18" charset="0"/>
                          <a:cs typeface="Times New Roman" panose="02020603050405020304" pitchFamily="18" charset="0"/>
                        </a:rPr>
                        <a:t>Paired “t” test</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31140" algn="ctr">
                        <a:lnSpc>
                          <a:spcPct val="150000"/>
                        </a:lnSpc>
                      </a:pPr>
                      <a:r>
                        <a:rPr lang="en-US" sz="1600" dirty="0">
                          <a:effectLst/>
                          <a:latin typeface="Times New Roman" panose="02020603050405020304" pitchFamily="18" charset="0"/>
                          <a:cs typeface="Times New Roman" panose="02020603050405020304" pitchFamily="18" charset="0"/>
                        </a:rPr>
                        <a:t>Table Value</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31140" algn="ctr">
                        <a:lnSpc>
                          <a:spcPct val="150000"/>
                        </a:lnSpc>
                      </a:pPr>
                      <a:r>
                        <a:rPr lang="en-US" sz="1600" dirty="0">
                          <a:effectLst/>
                          <a:latin typeface="Times New Roman" panose="02020603050405020304" pitchFamily="18" charset="0"/>
                          <a:cs typeface="Times New Roman" panose="02020603050405020304" pitchFamily="18" charset="0"/>
                        </a:rPr>
                        <a:t>Degree of Freedom</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98437272"/>
                  </a:ext>
                </a:extLst>
              </a:tr>
              <a:tr h="513340">
                <a:tc vMerge="1">
                  <a:txBody>
                    <a:bodyPr/>
                    <a:lstStyle/>
                    <a:p>
                      <a:endParaRPr lang="en-US"/>
                    </a:p>
                  </a:txBody>
                  <a:tcPr/>
                </a:tc>
                <a:tc>
                  <a:txBody>
                    <a:bodyPr/>
                    <a:lstStyle/>
                    <a:p>
                      <a:pPr marL="0" marR="0" indent="231140" algn="ctr">
                        <a:lnSpc>
                          <a:spcPct val="150000"/>
                        </a:lnSpc>
                      </a:pPr>
                      <a:r>
                        <a:rPr lang="en-US" sz="1600">
                          <a:effectLst/>
                          <a:latin typeface="Times New Roman" panose="02020603050405020304" pitchFamily="18" charset="0"/>
                          <a:cs typeface="Times New Roman" panose="02020603050405020304" pitchFamily="18" charset="0"/>
                        </a:rPr>
                        <a:t>Pre-Test</a:t>
                      </a:r>
                      <a:endParaRPr lang="en-US" sz="1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29870" algn="ctr">
                        <a:lnSpc>
                          <a:spcPct val="150000"/>
                        </a:lnSpc>
                      </a:pPr>
                      <a:r>
                        <a:rPr lang="en-US" sz="1600">
                          <a:effectLst/>
                          <a:latin typeface="Times New Roman" panose="02020603050405020304" pitchFamily="18" charset="0"/>
                          <a:cs typeface="Times New Roman" panose="02020603050405020304" pitchFamily="18" charset="0"/>
                        </a:rPr>
                        <a:t>11.87</a:t>
                      </a:r>
                      <a:endParaRPr lang="en-US" sz="1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29870" algn="ctr">
                        <a:lnSpc>
                          <a:spcPct val="150000"/>
                        </a:lnSpc>
                      </a:pPr>
                      <a:r>
                        <a:rPr lang="en-US" sz="1600">
                          <a:effectLst/>
                          <a:latin typeface="Times New Roman" panose="02020603050405020304" pitchFamily="18" charset="0"/>
                          <a:cs typeface="Times New Roman" panose="02020603050405020304" pitchFamily="18" charset="0"/>
                        </a:rPr>
                        <a:t>1.35</a:t>
                      </a:r>
                      <a:endParaRPr lang="en-US" sz="1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marL="0" marR="0" indent="229870" algn="ctr">
                        <a:lnSpc>
                          <a:spcPct val="150000"/>
                        </a:lnSpc>
                      </a:pPr>
                      <a:r>
                        <a:rPr lang="en-US" sz="1600">
                          <a:effectLst/>
                          <a:latin typeface="Times New Roman" panose="02020603050405020304" pitchFamily="18" charset="0"/>
                          <a:cs typeface="Times New Roman" panose="02020603050405020304" pitchFamily="18" charset="0"/>
                        </a:rPr>
                        <a:t>0.26</a:t>
                      </a:r>
                      <a:endParaRPr lang="en-US" sz="16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marL="0" marR="0" indent="229870" algn="ctr">
                        <a:lnSpc>
                          <a:spcPct val="150000"/>
                        </a:lnSpc>
                      </a:pPr>
                      <a:r>
                        <a:rPr lang="en-US" sz="1600" dirty="0">
                          <a:effectLst/>
                          <a:latin typeface="Times New Roman" panose="02020603050405020304" pitchFamily="18" charset="0"/>
                          <a:cs typeface="Times New Roman" panose="02020603050405020304" pitchFamily="18" charset="0"/>
                        </a:rPr>
                        <a:t>0.72</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marL="0" marR="0" indent="229870" algn="ctr">
                        <a:lnSpc>
                          <a:spcPct val="150000"/>
                        </a:lnSpc>
                      </a:pPr>
                      <a:r>
                        <a:rPr lang="en-US" sz="1600" dirty="0">
                          <a:effectLst/>
                          <a:latin typeface="Times New Roman" panose="02020603050405020304" pitchFamily="18" charset="0"/>
                          <a:cs typeface="Times New Roman" panose="02020603050405020304" pitchFamily="18" charset="0"/>
                        </a:rPr>
                        <a:t>2.145</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marL="0" marR="0" indent="229870" algn="ctr">
                        <a:lnSpc>
                          <a:spcPct val="150000"/>
                        </a:lnSpc>
                      </a:pPr>
                      <a:r>
                        <a:rPr lang="en-US" sz="1600" dirty="0">
                          <a:effectLst/>
                          <a:latin typeface="Times New Roman" panose="02020603050405020304" pitchFamily="18" charset="0"/>
                          <a:cs typeface="Times New Roman" panose="02020603050405020304" pitchFamily="18" charset="0"/>
                        </a:rPr>
                        <a:t>14</a:t>
                      </a:r>
                      <a:endParaRPr lang="en-US" sz="16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387180408"/>
                  </a:ext>
                </a:extLst>
              </a:tr>
              <a:tr h="620101">
                <a:tc vMerge="1">
                  <a:txBody>
                    <a:bodyPr/>
                    <a:lstStyle/>
                    <a:p>
                      <a:endParaRPr lang="en-US"/>
                    </a:p>
                  </a:txBody>
                  <a:tcPr/>
                </a:tc>
                <a:tc>
                  <a:txBody>
                    <a:bodyPr/>
                    <a:lstStyle/>
                    <a:p>
                      <a:pPr marL="0" marR="0" indent="231140" algn="just">
                        <a:lnSpc>
                          <a:spcPct val="150000"/>
                        </a:lnSpc>
                      </a:pPr>
                      <a:r>
                        <a:rPr lang="en-US" sz="1800">
                          <a:effectLst/>
                          <a:latin typeface="Times New Roman" panose="02020603050405020304" pitchFamily="18" charset="0"/>
                          <a:cs typeface="Times New Roman" panose="02020603050405020304" pitchFamily="18" charset="0"/>
                        </a:rPr>
                        <a:t>Post-Test</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29870" algn="just">
                        <a:lnSpc>
                          <a:spcPct val="150000"/>
                        </a:lnSpc>
                      </a:pPr>
                      <a:r>
                        <a:rPr lang="en-US" sz="1800">
                          <a:effectLst/>
                          <a:latin typeface="Times New Roman" panose="02020603050405020304" pitchFamily="18" charset="0"/>
                          <a:cs typeface="Times New Roman" panose="02020603050405020304" pitchFamily="18" charset="0"/>
                        </a:rPr>
                        <a:t>12.13</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indent="229870" algn="just">
                        <a:lnSpc>
                          <a:spcPct val="150000"/>
                        </a:lnSpc>
                      </a:pPr>
                      <a:r>
                        <a:rPr lang="en-US" sz="1800" dirty="0">
                          <a:effectLst/>
                          <a:latin typeface="Times New Roman" panose="02020603050405020304" pitchFamily="18" charset="0"/>
                          <a:cs typeface="Times New Roman" panose="02020603050405020304" pitchFamily="18" charset="0"/>
                        </a:rPr>
                        <a:t>1.36</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756094127"/>
                  </a:ext>
                </a:extLst>
              </a:tr>
            </a:tbl>
          </a:graphicData>
        </a:graphic>
      </p:graphicFrame>
      <p:sp>
        <p:nvSpPr>
          <p:cNvPr id="5" name="Rectangle 4">
            <a:extLst>
              <a:ext uri="{FF2B5EF4-FFF2-40B4-BE49-F238E27FC236}">
                <a16:creationId xmlns:a16="http://schemas.microsoft.com/office/drawing/2014/main" id="{11104E57-0035-46BB-A072-28409EE5804B}"/>
              </a:ext>
            </a:extLst>
          </p:cNvPr>
          <p:cNvSpPr/>
          <p:nvPr/>
        </p:nvSpPr>
        <p:spPr>
          <a:xfrm>
            <a:off x="507123" y="5636324"/>
            <a:ext cx="11177752" cy="87357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SimSun" panose="02010600030101010101" pitchFamily="2" charset="-122"/>
              </a:rPr>
              <a:t>Since the t-test statistic </a:t>
            </a:r>
            <a:r>
              <a:rPr lang="en-US" b="1" dirty="0">
                <a:latin typeface="Times New Roman" panose="02020603050405020304" pitchFamily="18" charset="0"/>
                <a:ea typeface="SimSun" panose="02010600030101010101" pitchFamily="2" charset="-122"/>
              </a:rPr>
              <a:t>(0.72)</a:t>
            </a:r>
            <a:r>
              <a:rPr lang="en-US" dirty="0">
                <a:latin typeface="Times New Roman" panose="02020603050405020304" pitchFamily="18" charset="0"/>
                <a:ea typeface="SimSun" panose="02010600030101010101" pitchFamily="2" charset="-122"/>
              </a:rPr>
              <a:t> is less than the critical value </a:t>
            </a:r>
            <a:r>
              <a:rPr lang="en-US" b="1" dirty="0">
                <a:latin typeface="Times New Roman" panose="02020603050405020304" pitchFamily="18" charset="0"/>
                <a:ea typeface="SimSun" panose="02010600030101010101" pitchFamily="2" charset="-122"/>
              </a:rPr>
              <a:t>(2.145),</a:t>
            </a:r>
            <a:r>
              <a:rPr lang="en-US" dirty="0">
                <a:latin typeface="Times New Roman" panose="02020603050405020304" pitchFamily="18" charset="0"/>
                <a:ea typeface="SimSun" panose="02010600030101010101" pitchFamily="2" charset="-122"/>
              </a:rPr>
              <a:t> we fail to reject the null hypothesis at </a:t>
            </a:r>
            <a:r>
              <a:rPr lang="en-US" b="1" dirty="0">
                <a:latin typeface="Times New Roman" panose="02020603050405020304" pitchFamily="18" charset="0"/>
                <a:ea typeface="SimSun" panose="02010600030101010101" pitchFamily="2" charset="-122"/>
              </a:rPr>
              <a:t>0.05</a:t>
            </a:r>
            <a:r>
              <a:rPr lang="en-US" dirty="0">
                <a:latin typeface="Times New Roman" panose="02020603050405020304" pitchFamily="18" charset="0"/>
                <a:ea typeface="SimSun" panose="02010600030101010101" pitchFamily="2" charset="-122"/>
              </a:rPr>
              <a:t> level of significance. This suggests that there is no statistically significant difference between pretest and posttest scores.</a:t>
            </a:r>
          </a:p>
        </p:txBody>
      </p:sp>
      <p:sp>
        <p:nvSpPr>
          <p:cNvPr id="6" name="Rectangle 5">
            <a:extLst>
              <a:ext uri="{FF2B5EF4-FFF2-40B4-BE49-F238E27FC236}">
                <a16:creationId xmlns:a16="http://schemas.microsoft.com/office/drawing/2014/main" id="{2FB6D4D7-96AE-44EC-A5C8-19CF9D5B0B66}"/>
              </a:ext>
            </a:extLst>
          </p:cNvPr>
          <p:cNvSpPr/>
          <p:nvPr/>
        </p:nvSpPr>
        <p:spPr>
          <a:xfrm>
            <a:off x="1958880" y="2038715"/>
            <a:ext cx="8274237" cy="458074"/>
          </a:xfrm>
          <a:prstGeom prst="rect">
            <a:avLst/>
          </a:prstGeom>
        </p:spPr>
        <p:txBody>
          <a:bodyPr wrap="square">
            <a:spAutoFit/>
          </a:bodyPr>
          <a:lstStyle/>
          <a:p>
            <a:pPr algn="ctr">
              <a:lnSpc>
                <a:spcPct val="150000"/>
              </a:lnSpc>
            </a:pPr>
            <a:r>
              <a:rPr lang="en-US" b="1" dirty="0">
                <a:latin typeface="Times New Roman" panose="02020603050405020304" pitchFamily="18" charset="0"/>
                <a:ea typeface="SimSun" panose="02010600030101010101" pitchFamily="2" charset="-122"/>
              </a:rPr>
              <a:t>Table 1: </a:t>
            </a:r>
            <a:r>
              <a:rPr lang="en-US" dirty="0">
                <a:latin typeface="Times New Roman" panose="02020603050405020304" pitchFamily="18" charset="0"/>
                <a:ea typeface="SimSun" panose="02010600030101010101" pitchFamily="2" charset="-122"/>
              </a:rPr>
              <a:t>Computation of Mean, SD, Mean Difference and T-Value of the control group.</a:t>
            </a:r>
          </a:p>
        </p:txBody>
      </p:sp>
    </p:spTree>
    <p:extLst>
      <p:ext uri="{BB962C8B-B14F-4D97-AF65-F5344CB8AC3E}">
        <p14:creationId xmlns:p14="http://schemas.microsoft.com/office/powerpoint/2010/main" val="1435447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D670C3E-F76B-4E6E-8EAD-94D2FC00A5B7}"/>
              </a:ext>
            </a:extLst>
          </p:cNvPr>
          <p:cNvSpPr/>
          <p:nvPr/>
        </p:nvSpPr>
        <p:spPr>
          <a:xfrm>
            <a:off x="1387362" y="580730"/>
            <a:ext cx="9120353" cy="458074"/>
          </a:xfrm>
          <a:prstGeom prst="rect">
            <a:avLst/>
          </a:prstGeom>
        </p:spPr>
        <p:txBody>
          <a:bodyPr wrap="square">
            <a:spAutoFit/>
          </a:bodyPr>
          <a:lstStyle/>
          <a:p>
            <a:pPr indent="231140" algn="ctr">
              <a:lnSpc>
                <a:spcPct val="150000"/>
              </a:lnSpc>
            </a:pPr>
            <a:r>
              <a:rPr lang="en-US" b="1" dirty="0">
                <a:latin typeface="Times New Roman" panose="02020603050405020304" pitchFamily="18" charset="0"/>
                <a:ea typeface="SimSun" panose="02010600030101010101" pitchFamily="2" charset="-122"/>
              </a:rPr>
              <a:t>Table 2:</a:t>
            </a:r>
            <a:r>
              <a:rPr lang="en-US" dirty="0">
                <a:latin typeface="Times New Roman" panose="02020603050405020304" pitchFamily="18" charset="0"/>
                <a:ea typeface="SimSun" panose="02010600030101010101" pitchFamily="2" charset="-122"/>
              </a:rPr>
              <a:t> Computation of Mean, SD, Mean Difference and T-Value of the experimental group.</a:t>
            </a:r>
          </a:p>
        </p:txBody>
      </p:sp>
      <p:graphicFrame>
        <p:nvGraphicFramePr>
          <p:cNvPr id="3" name="Table 2">
            <a:extLst>
              <a:ext uri="{FF2B5EF4-FFF2-40B4-BE49-F238E27FC236}">
                <a16:creationId xmlns:a16="http://schemas.microsoft.com/office/drawing/2014/main" id="{3E6124EC-4BD3-4395-A78C-75E41434CF10}"/>
              </a:ext>
            </a:extLst>
          </p:cNvPr>
          <p:cNvGraphicFramePr>
            <a:graphicFrameLocks noGrp="1"/>
          </p:cNvGraphicFramePr>
          <p:nvPr>
            <p:extLst>
              <p:ext uri="{D42A27DB-BD31-4B8C-83A1-F6EECF244321}">
                <p14:modId xmlns:p14="http://schemas.microsoft.com/office/powerpoint/2010/main" val="749209195"/>
              </p:ext>
            </p:extLst>
          </p:nvPr>
        </p:nvGraphicFramePr>
        <p:xfrm>
          <a:off x="2447592" y="1225105"/>
          <a:ext cx="6999892" cy="2753931"/>
        </p:xfrm>
        <a:graphic>
          <a:graphicData uri="http://schemas.openxmlformats.org/drawingml/2006/table">
            <a:tbl>
              <a:tblPr firstRow="1" firstCol="1" bandRow="1">
                <a:tableStyleId>{5C22544A-7EE6-4342-B048-85BDC9FD1C3A}</a:tableStyleId>
              </a:tblPr>
              <a:tblGrid>
                <a:gridCol w="862579">
                  <a:extLst>
                    <a:ext uri="{9D8B030D-6E8A-4147-A177-3AD203B41FA5}">
                      <a16:colId xmlns:a16="http://schemas.microsoft.com/office/drawing/2014/main" val="1087177561"/>
                    </a:ext>
                  </a:extLst>
                </a:gridCol>
                <a:gridCol w="862579">
                  <a:extLst>
                    <a:ext uri="{9D8B030D-6E8A-4147-A177-3AD203B41FA5}">
                      <a16:colId xmlns:a16="http://schemas.microsoft.com/office/drawing/2014/main" val="1018786347"/>
                    </a:ext>
                  </a:extLst>
                </a:gridCol>
                <a:gridCol w="942965">
                  <a:extLst>
                    <a:ext uri="{9D8B030D-6E8A-4147-A177-3AD203B41FA5}">
                      <a16:colId xmlns:a16="http://schemas.microsoft.com/office/drawing/2014/main" val="2120856243"/>
                    </a:ext>
                  </a:extLst>
                </a:gridCol>
                <a:gridCol w="942965">
                  <a:extLst>
                    <a:ext uri="{9D8B030D-6E8A-4147-A177-3AD203B41FA5}">
                      <a16:colId xmlns:a16="http://schemas.microsoft.com/office/drawing/2014/main" val="3023913181"/>
                    </a:ext>
                  </a:extLst>
                </a:gridCol>
                <a:gridCol w="896132">
                  <a:extLst>
                    <a:ext uri="{9D8B030D-6E8A-4147-A177-3AD203B41FA5}">
                      <a16:colId xmlns:a16="http://schemas.microsoft.com/office/drawing/2014/main" val="672714470"/>
                    </a:ext>
                  </a:extLst>
                </a:gridCol>
                <a:gridCol w="809454">
                  <a:extLst>
                    <a:ext uri="{9D8B030D-6E8A-4147-A177-3AD203B41FA5}">
                      <a16:colId xmlns:a16="http://schemas.microsoft.com/office/drawing/2014/main" val="2258924990"/>
                    </a:ext>
                  </a:extLst>
                </a:gridCol>
                <a:gridCol w="841609">
                  <a:extLst>
                    <a:ext uri="{9D8B030D-6E8A-4147-A177-3AD203B41FA5}">
                      <a16:colId xmlns:a16="http://schemas.microsoft.com/office/drawing/2014/main" val="1010003625"/>
                    </a:ext>
                  </a:extLst>
                </a:gridCol>
                <a:gridCol w="841609">
                  <a:extLst>
                    <a:ext uri="{9D8B030D-6E8A-4147-A177-3AD203B41FA5}">
                      <a16:colId xmlns:a16="http://schemas.microsoft.com/office/drawing/2014/main" val="3099803868"/>
                    </a:ext>
                  </a:extLst>
                </a:gridCol>
              </a:tblGrid>
              <a:tr h="1376965">
                <a:tc rowSpan="3">
                  <a:txBody>
                    <a:bodyPr/>
                    <a:lstStyle/>
                    <a:p>
                      <a:pPr marL="0" marR="0" indent="269240" algn="ctr"/>
                      <a:r>
                        <a:rPr lang="en-US" sz="1800" dirty="0">
                          <a:effectLst/>
                          <a:latin typeface="Times New Roman" panose="02020603050405020304" pitchFamily="18" charset="0"/>
                          <a:cs typeface="Times New Roman" panose="02020603050405020304" pitchFamily="18" charset="0"/>
                        </a:rPr>
                        <a:t>Experimental Group</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vert="vert270" anchor="ctr"/>
                </a:tc>
                <a:tc>
                  <a:txBody>
                    <a:bodyPr/>
                    <a:lstStyle/>
                    <a:p>
                      <a:pPr marL="0" marR="0" indent="231140" algn="ctr"/>
                      <a:r>
                        <a:rPr lang="en-US" sz="1800">
                          <a:effectLst/>
                          <a:latin typeface="Times New Roman" panose="02020603050405020304" pitchFamily="18" charset="0"/>
                          <a:cs typeface="Times New Roman" panose="02020603050405020304" pitchFamily="18" charset="0"/>
                        </a:rPr>
                        <a:t> </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a:effectLst/>
                          <a:latin typeface="Times New Roman" panose="02020603050405020304" pitchFamily="18" charset="0"/>
                          <a:cs typeface="Times New Roman" panose="02020603050405020304" pitchFamily="18" charset="0"/>
                        </a:rPr>
                        <a:t>Mean</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a:effectLst/>
                          <a:latin typeface="Times New Roman" panose="02020603050405020304" pitchFamily="18" charset="0"/>
                          <a:cs typeface="Times New Roman" panose="02020603050405020304" pitchFamily="18" charset="0"/>
                        </a:rPr>
                        <a:t>Standard Deviation</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a:effectLst/>
                          <a:latin typeface="Times New Roman" panose="02020603050405020304" pitchFamily="18" charset="0"/>
                          <a:cs typeface="Times New Roman" panose="02020603050405020304" pitchFamily="18" charset="0"/>
                        </a:rPr>
                        <a:t>Mean Difference</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a:effectLst/>
                          <a:latin typeface="Times New Roman" panose="02020603050405020304" pitchFamily="18" charset="0"/>
                          <a:cs typeface="Times New Roman" panose="02020603050405020304" pitchFamily="18" charset="0"/>
                        </a:rPr>
                        <a:t>Paired “t” test</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a:effectLst/>
                          <a:latin typeface="Times New Roman" panose="02020603050405020304" pitchFamily="18" charset="0"/>
                          <a:cs typeface="Times New Roman" panose="02020603050405020304" pitchFamily="18" charset="0"/>
                        </a:rPr>
                        <a:t>Table Value</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a:effectLst/>
                          <a:latin typeface="Times New Roman" panose="02020603050405020304" pitchFamily="18" charset="0"/>
                          <a:cs typeface="Times New Roman" panose="02020603050405020304" pitchFamily="18" charset="0"/>
                        </a:rPr>
                        <a:t>Degree of Freedom</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42246033"/>
                  </a:ext>
                </a:extLst>
              </a:tr>
              <a:tr h="688483">
                <a:tc vMerge="1">
                  <a:txBody>
                    <a:bodyPr/>
                    <a:lstStyle/>
                    <a:p>
                      <a:endParaRPr lang="en-US"/>
                    </a:p>
                  </a:txBody>
                  <a:tcPr/>
                </a:tc>
                <a:tc>
                  <a:txBody>
                    <a:bodyPr/>
                    <a:lstStyle/>
                    <a:p>
                      <a:pPr marL="0" marR="0" algn="ctr"/>
                      <a:r>
                        <a:rPr lang="en-US" sz="1800" dirty="0">
                          <a:effectLst/>
                          <a:latin typeface="Times New Roman" panose="02020603050405020304" pitchFamily="18" charset="0"/>
                          <a:cs typeface="Times New Roman" panose="02020603050405020304" pitchFamily="18" charset="0"/>
                        </a:rPr>
                        <a:t>Pre-Test</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dirty="0">
                          <a:effectLst/>
                          <a:latin typeface="Times New Roman" panose="02020603050405020304" pitchFamily="18" charset="0"/>
                          <a:cs typeface="Times New Roman" panose="02020603050405020304" pitchFamily="18" charset="0"/>
                        </a:rPr>
                        <a:t>11.40</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dirty="0">
                          <a:effectLst/>
                          <a:latin typeface="Times New Roman" panose="02020603050405020304" pitchFamily="18" charset="0"/>
                          <a:cs typeface="Times New Roman" panose="02020603050405020304" pitchFamily="18" charset="0"/>
                        </a:rPr>
                        <a:t>1.43</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marL="0" marR="0" indent="229870" algn="ctr"/>
                      <a:r>
                        <a:rPr lang="en-US" sz="1800" dirty="0">
                          <a:effectLst/>
                          <a:latin typeface="Times New Roman" panose="02020603050405020304" pitchFamily="18" charset="0"/>
                          <a:cs typeface="Times New Roman" panose="02020603050405020304" pitchFamily="18" charset="0"/>
                        </a:rPr>
                        <a:t>13.53</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marL="0" marR="0" indent="229870" algn="ctr"/>
                      <a:r>
                        <a:rPr lang="en-US" sz="1800" dirty="0">
                          <a:effectLst/>
                          <a:latin typeface="Times New Roman" panose="02020603050405020304" pitchFamily="18" charset="0"/>
                          <a:cs typeface="Times New Roman" panose="02020603050405020304" pitchFamily="18" charset="0"/>
                        </a:rPr>
                        <a:t>23.22</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marL="0" marR="0" algn="ctr"/>
                      <a:r>
                        <a:rPr lang="en-US" sz="1800" dirty="0">
                          <a:effectLst/>
                          <a:latin typeface="Times New Roman" panose="02020603050405020304" pitchFamily="18" charset="0"/>
                          <a:cs typeface="Times New Roman" panose="02020603050405020304" pitchFamily="18" charset="0"/>
                        </a:rPr>
                        <a:t>2.145</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rowSpan="2">
                  <a:txBody>
                    <a:bodyPr/>
                    <a:lstStyle/>
                    <a:p>
                      <a:pPr marL="0" marR="0" indent="229870" algn="ctr"/>
                      <a:r>
                        <a:rPr lang="en-US" sz="1800" dirty="0">
                          <a:effectLst/>
                          <a:latin typeface="Times New Roman" panose="02020603050405020304" pitchFamily="18" charset="0"/>
                          <a:cs typeface="Times New Roman" panose="02020603050405020304" pitchFamily="18" charset="0"/>
                        </a:rPr>
                        <a:t>14</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257428959"/>
                  </a:ext>
                </a:extLst>
              </a:tr>
              <a:tr h="688483">
                <a:tc vMerge="1">
                  <a:txBody>
                    <a:bodyPr/>
                    <a:lstStyle/>
                    <a:p>
                      <a:endParaRPr lang="en-US"/>
                    </a:p>
                  </a:txBody>
                  <a:tcPr/>
                </a:tc>
                <a:tc>
                  <a:txBody>
                    <a:bodyPr/>
                    <a:lstStyle/>
                    <a:p>
                      <a:pPr marL="0" marR="0" algn="ctr"/>
                      <a:r>
                        <a:rPr lang="en-US" sz="1800" dirty="0">
                          <a:effectLst/>
                          <a:latin typeface="Times New Roman" panose="02020603050405020304" pitchFamily="18" charset="0"/>
                          <a:cs typeface="Times New Roman" panose="02020603050405020304" pitchFamily="18" charset="0"/>
                        </a:rPr>
                        <a:t>Post-Test</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a:effectLst/>
                          <a:latin typeface="Times New Roman" panose="02020603050405020304" pitchFamily="18" charset="0"/>
                          <a:cs typeface="Times New Roman" panose="02020603050405020304" pitchFamily="18" charset="0"/>
                        </a:rPr>
                        <a:t>24.93</a:t>
                      </a:r>
                      <a:endParaRPr lang="en-US" sz="180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a:txBody>
                    <a:bodyPr/>
                    <a:lstStyle/>
                    <a:p>
                      <a:pPr marL="0" marR="0" algn="ctr"/>
                      <a:r>
                        <a:rPr lang="en-US" sz="1800" dirty="0">
                          <a:effectLst/>
                          <a:latin typeface="Times New Roman" panose="02020603050405020304" pitchFamily="18" charset="0"/>
                          <a:cs typeface="Times New Roman" panose="02020603050405020304" pitchFamily="18" charset="0"/>
                        </a:rPr>
                        <a:t>1.66</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68580" marR="68580"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29330003"/>
                  </a:ext>
                </a:extLst>
              </a:tr>
            </a:tbl>
          </a:graphicData>
        </a:graphic>
      </p:graphicFrame>
      <p:sp>
        <p:nvSpPr>
          <p:cNvPr id="4" name="Rectangle 3">
            <a:extLst>
              <a:ext uri="{FF2B5EF4-FFF2-40B4-BE49-F238E27FC236}">
                <a16:creationId xmlns:a16="http://schemas.microsoft.com/office/drawing/2014/main" id="{4C558A0A-0E33-447E-9CEA-B693F5CF4EC7}"/>
              </a:ext>
            </a:extLst>
          </p:cNvPr>
          <p:cNvSpPr/>
          <p:nvPr/>
        </p:nvSpPr>
        <p:spPr>
          <a:xfrm>
            <a:off x="475593" y="4165338"/>
            <a:ext cx="11240814" cy="2120068"/>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SimSun" panose="02010600030101010101" pitchFamily="2" charset="-122"/>
              </a:rPr>
              <a:t>Since the t-test statistic </a:t>
            </a:r>
            <a:r>
              <a:rPr lang="en-US" b="1" dirty="0">
                <a:latin typeface="Times New Roman" panose="02020603050405020304" pitchFamily="18" charset="0"/>
                <a:ea typeface="SimSun" panose="02010600030101010101" pitchFamily="2" charset="-122"/>
              </a:rPr>
              <a:t>(23.22)</a:t>
            </a:r>
            <a:r>
              <a:rPr lang="en-US" dirty="0">
                <a:latin typeface="Times New Roman" panose="02020603050405020304" pitchFamily="18" charset="0"/>
                <a:ea typeface="SimSun" panose="02010600030101010101" pitchFamily="2" charset="-122"/>
              </a:rPr>
              <a:t> is far greater than critical value </a:t>
            </a:r>
            <a:r>
              <a:rPr lang="en-US" b="1" dirty="0">
                <a:latin typeface="Times New Roman" panose="02020603050405020304" pitchFamily="18" charset="0"/>
                <a:ea typeface="SimSun" panose="02010600030101010101" pitchFamily="2" charset="-122"/>
              </a:rPr>
              <a:t>(2.145)</a:t>
            </a:r>
            <a:r>
              <a:rPr lang="en-US" dirty="0">
                <a:latin typeface="Times New Roman" panose="02020603050405020304" pitchFamily="18" charset="0"/>
                <a:ea typeface="SimSun" panose="02010600030101010101" pitchFamily="2" charset="-122"/>
              </a:rPr>
              <a:t>, we reject the null hypothesis at </a:t>
            </a:r>
            <a:r>
              <a:rPr lang="en-US" b="1" dirty="0">
                <a:latin typeface="Times New Roman" panose="02020603050405020304" pitchFamily="18" charset="0"/>
                <a:ea typeface="SimSun" panose="02010600030101010101" pitchFamily="2" charset="-122"/>
              </a:rPr>
              <a:t>0.05</a:t>
            </a:r>
            <a:r>
              <a:rPr lang="en-US" dirty="0">
                <a:latin typeface="Times New Roman" panose="02020603050405020304" pitchFamily="18" charset="0"/>
                <a:ea typeface="SimSun" panose="02010600030101010101" pitchFamily="2" charset="-122"/>
              </a:rPr>
              <a:t> level of significance. This suggests there is a statistically significant difference between pretest and posttest scores in using Educational Learning Apps.</a:t>
            </a: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SimSun" panose="02010600030101010101" pitchFamily="2" charset="-122"/>
              </a:rPr>
              <a:t>The experimental group, exposed to Educational Learning Apps showed more improvement than the control group, which indicates the effectiveness of personalized learning experiences. </a:t>
            </a:r>
          </a:p>
        </p:txBody>
      </p:sp>
    </p:spTree>
    <p:extLst>
      <p:ext uri="{BB962C8B-B14F-4D97-AF65-F5344CB8AC3E}">
        <p14:creationId xmlns:p14="http://schemas.microsoft.com/office/powerpoint/2010/main" val="4070936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7B55FE1-9035-4322-B179-48570FC49657}"/>
              </a:ext>
            </a:extLst>
          </p:cNvPr>
          <p:cNvSpPr/>
          <p:nvPr/>
        </p:nvSpPr>
        <p:spPr>
          <a:xfrm>
            <a:off x="546537" y="0"/>
            <a:ext cx="11098923" cy="905056"/>
          </a:xfrm>
          <a:prstGeom prst="rect">
            <a:avLst/>
          </a:prstGeom>
        </p:spPr>
        <p:txBody>
          <a:bodyPr wrap="square">
            <a:spAutoFit/>
          </a:bodyPr>
          <a:lstStyle/>
          <a:p>
            <a:pPr marR="0" lvl="0" algn="ctr">
              <a:lnSpc>
                <a:spcPct val="150000"/>
              </a:lnSpc>
            </a:pPr>
            <a:r>
              <a:rPr lang="en-US" sz="4000" b="1" dirty="0">
                <a:latin typeface="Times New Roman" panose="02020603050405020304" pitchFamily="18" charset="0"/>
                <a:ea typeface="SimSun" panose="02010600030101010101" pitchFamily="2" charset="-122"/>
              </a:rPr>
              <a:t>DISCUSSIONS</a:t>
            </a:r>
            <a:endParaRPr lang="en-US" sz="4000" dirty="0">
              <a:latin typeface="Times New Roman" panose="02020603050405020304" pitchFamily="18" charset="0"/>
              <a:ea typeface="SimSun" panose="02010600030101010101" pitchFamily="2" charset="-122"/>
            </a:endParaRPr>
          </a:p>
        </p:txBody>
      </p:sp>
      <p:sp>
        <p:nvSpPr>
          <p:cNvPr id="3" name="Rectangle 2">
            <a:extLst>
              <a:ext uri="{FF2B5EF4-FFF2-40B4-BE49-F238E27FC236}">
                <a16:creationId xmlns:a16="http://schemas.microsoft.com/office/drawing/2014/main" id="{B313DAAE-6944-4045-B431-65632FF2231C}"/>
              </a:ext>
            </a:extLst>
          </p:cNvPr>
          <p:cNvSpPr/>
          <p:nvPr/>
        </p:nvSpPr>
        <p:spPr>
          <a:xfrm>
            <a:off x="546538" y="905056"/>
            <a:ext cx="11098922" cy="627505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                The study focused on a frequently neglected aspect of educational research: the impact of educational learning apps on improving the academic performance of undergraduate students.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Using a thorough mixed-method approach combined with a quasi-experimental design, the research aimed to offer a complete understanding of how these learning apps affect the academic achievements of undergraduate students in the Papumpare District of Arunachal Pradesh by integrating both quantitative and qualitative data.</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findings of this research clearly demonstrate that educational learning apps improve the academic performance of undergraduate students. </a:t>
            </a:r>
          </a:p>
          <a:p>
            <a:pPr marL="285750" lvl="0" indent="-285750" algn="just">
              <a:lnSpc>
                <a:spcPct val="150000"/>
              </a:lnSpc>
              <a:buFont typeface="Wingdings" panose="05000000000000000000" pitchFamily="2" charset="2"/>
              <a:buChar char="v"/>
            </a:pPr>
            <a:r>
              <a:rPr lang="en-US" b="1" dirty="0">
                <a:latin typeface="Times New Roman" panose="02020603050405020304" pitchFamily="18" charset="0"/>
                <a:cs typeface="Times New Roman" panose="02020603050405020304" pitchFamily="18" charset="0"/>
              </a:rPr>
              <a:t>Recommendation Of The Study</a:t>
            </a:r>
            <a:endParaRPr lang="en-US" dirty="0">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Increase Teacher Training and Support.</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Improve Access to Technology for Students.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Promote Personalized Learning Approaches.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Ongoing Monitoring and Evaluation.</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Address Technical Challenges.</a:t>
            </a:r>
          </a:p>
          <a:p>
            <a:pPr marL="742950" lvl="1"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Policy Advocacy for Resource Allocation.</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1802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6495F48-6800-417A-9109-6DBC6282B6AB}"/>
              </a:ext>
            </a:extLst>
          </p:cNvPr>
          <p:cNvSpPr/>
          <p:nvPr/>
        </p:nvSpPr>
        <p:spPr>
          <a:xfrm>
            <a:off x="515005" y="420328"/>
            <a:ext cx="11161985" cy="905056"/>
          </a:xfrm>
          <a:prstGeom prst="rect">
            <a:avLst/>
          </a:prstGeom>
        </p:spPr>
        <p:txBody>
          <a:bodyPr wrap="square">
            <a:spAutoFit/>
          </a:bodyPr>
          <a:lstStyle/>
          <a:p>
            <a:pPr marR="0" lvl="0" algn="ctr">
              <a:lnSpc>
                <a:spcPct val="150000"/>
              </a:lnSpc>
            </a:pPr>
            <a:r>
              <a:rPr lang="en-US" sz="4000" b="1" dirty="0">
                <a:latin typeface="Times New Roman" panose="02020603050405020304" pitchFamily="18" charset="0"/>
                <a:ea typeface="SimSun" panose="02010600030101010101" pitchFamily="2" charset="-122"/>
              </a:rPr>
              <a:t>REFERENCES</a:t>
            </a:r>
            <a:endParaRPr lang="en-US" sz="4000" dirty="0">
              <a:latin typeface="Times New Roman" panose="02020603050405020304" pitchFamily="18" charset="0"/>
              <a:ea typeface="SimSun" panose="02010600030101010101" pitchFamily="2" charset="-122"/>
            </a:endParaRPr>
          </a:p>
        </p:txBody>
      </p:sp>
      <p:sp>
        <p:nvSpPr>
          <p:cNvPr id="3" name="Rectangle 2">
            <a:extLst>
              <a:ext uri="{FF2B5EF4-FFF2-40B4-BE49-F238E27FC236}">
                <a16:creationId xmlns:a16="http://schemas.microsoft.com/office/drawing/2014/main" id="{21D1FE71-01AA-46AF-983E-21A6B8C7D626}"/>
              </a:ext>
            </a:extLst>
          </p:cNvPr>
          <p:cNvSpPr/>
          <p:nvPr/>
        </p:nvSpPr>
        <p:spPr>
          <a:xfrm>
            <a:off x="394137" y="1409116"/>
            <a:ext cx="11403723" cy="5028556"/>
          </a:xfrm>
          <a:prstGeom prst="rect">
            <a:avLst/>
          </a:prstGeom>
        </p:spPr>
        <p:txBody>
          <a:bodyPr wrap="square">
            <a:spAutoFit/>
          </a:bodyPr>
          <a:lstStyle/>
          <a:p>
            <a:pPr marL="342900" indent="-342900" algn="just">
              <a:lnSpc>
                <a:spcPct val="150000"/>
              </a:lnSpc>
              <a:buFont typeface="+mj-lt"/>
              <a:buAutoNum type="arabicPeriod"/>
            </a:pPr>
            <a:r>
              <a:rPr lang="en-US" dirty="0">
                <a:latin typeface="Times New Roman" panose="02020603050405020304" pitchFamily="18" charset="0"/>
                <a:ea typeface="SimSun" panose="02010600030101010101" pitchFamily="2" charset="-122"/>
              </a:rPr>
              <a:t>Chang, S., &amp; Lee, H. (2023). Educational Learning Apps in elementary education: Teacher perspectives and student outcomes. </a:t>
            </a:r>
            <a:r>
              <a:rPr lang="en-US" i="1" dirty="0">
                <a:latin typeface="Times New Roman" panose="02020603050405020304" pitchFamily="18" charset="0"/>
                <a:ea typeface="SimSun" panose="02010600030101010101" pitchFamily="2" charset="-122"/>
              </a:rPr>
              <a:t>British Journal of Educational Technology</a:t>
            </a:r>
            <a:r>
              <a:rPr lang="en-US" dirty="0">
                <a:latin typeface="Times New Roman" panose="02020603050405020304" pitchFamily="18" charset="0"/>
                <a:ea typeface="SimSun" panose="02010600030101010101" pitchFamily="2" charset="-122"/>
              </a:rPr>
              <a:t>, 54(3), 521-538. ISSN: 1467-8535. https://doi.org/10.1111/bjet.13203</a:t>
            </a:r>
          </a:p>
          <a:p>
            <a:pPr marL="342900" indent="-342900" algn="just">
              <a:lnSpc>
                <a:spcPct val="150000"/>
              </a:lnSpc>
              <a:buFont typeface="+mj-lt"/>
              <a:buAutoNum type="arabicPeriod"/>
            </a:pPr>
            <a:r>
              <a:rPr lang="en-US" dirty="0">
                <a:latin typeface="Times New Roman" panose="02020603050405020304" pitchFamily="18" charset="0"/>
                <a:ea typeface="SimSun" panose="02010600030101010101" pitchFamily="2" charset="-122"/>
              </a:rPr>
              <a:t>Chang, S., &amp; Lee, H. (2023). The impact of Educational Learning Apps on elementary education: A comparative analysis. </a:t>
            </a:r>
            <a:r>
              <a:rPr lang="en-US" i="1" dirty="0">
                <a:latin typeface="Times New Roman" panose="02020603050405020304" pitchFamily="18" charset="0"/>
                <a:ea typeface="SimSun" panose="02010600030101010101" pitchFamily="2" charset="-122"/>
              </a:rPr>
              <a:t>Journal of Educational Technology Research</a:t>
            </a:r>
            <a:r>
              <a:rPr lang="en-US" dirty="0">
                <a:latin typeface="Times New Roman" panose="02020603050405020304" pitchFamily="18" charset="0"/>
                <a:ea typeface="SimSun" panose="02010600030101010101" pitchFamily="2" charset="-122"/>
              </a:rPr>
              <a:t>, 45(2), 129-145. https://doi.org/10.1007/s11423-022-10015-6</a:t>
            </a:r>
          </a:p>
          <a:p>
            <a:pPr marL="342900" indent="-342900" algn="just">
              <a:lnSpc>
                <a:spcPct val="150000"/>
              </a:lnSpc>
              <a:buFont typeface="+mj-lt"/>
              <a:buAutoNum type="arabicPeriod"/>
            </a:pPr>
            <a:r>
              <a:rPr lang="en-US" dirty="0">
                <a:latin typeface="Times New Roman" panose="02020603050405020304" pitchFamily="18" charset="0"/>
                <a:ea typeface="SimSun" panose="02010600030101010101" pitchFamily="2" charset="-122"/>
              </a:rPr>
              <a:t>Green, M., &amp; Thompson, L. (2024). Designing effective Educational Learning Apps: Lessons from a meta-analysis. </a:t>
            </a:r>
            <a:r>
              <a:rPr lang="en-US" i="1" dirty="0">
                <a:latin typeface="Times New Roman" panose="02020603050405020304" pitchFamily="18" charset="0"/>
                <a:ea typeface="SimSun" panose="02010600030101010101" pitchFamily="2" charset="-122"/>
              </a:rPr>
              <a:t>Computers &amp; Education</a:t>
            </a:r>
            <a:r>
              <a:rPr lang="en-US" dirty="0">
                <a:latin typeface="Times New Roman" panose="02020603050405020304" pitchFamily="18" charset="0"/>
                <a:ea typeface="SimSun" panose="02010600030101010101" pitchFamily="2" charset="-122"/>
              </a:rPr>
              <a:t>, 196, 104652. ISSN: 0360-1315. </a:t>
            </a:r>
            <a:r>
              <a:rPr lang="en-US" u="sng" dirty="0">
                <a:solidFill>
                  <a:srgbClr val="0563C1"/>
                </a:solidFill>
                <a:latin typeface="Times New Roman" panose="02020603050405020304" pitchFamily="18" charset="0"/>
                <a:ea typeface="SimSun" panose="02010600030101010101" pitchFamily="2" charset="-122"/>
                <a:hlinkClick r:id="rId2"/>
              </a:rPr>
              <a:t>https://doi.org/10.1016/j.compedu.2024.104652</a:t>
            </a:r>
            <a:endParaRPr lang="en-US" dirty="0">
              <a:latin typeface="Times New Roman" panose="02020603050405020304" pitchFamily="18" charset="0"/>
              <a:ea typeface="SimSun" panose="02010600030101010101" pitchFamily="2" charset="-122"/>
            </a:endParaRPr>
          </a:p>
          <a:p>
            <a:pPr marL="342900" indent="-342900" algn="just">
              <a:lnSpc>
                <a:spcPct val="150000"/>
              </a:lnSpc>
              <a:buFont typeface="+mj-lt"/>
              <a:buAutoNum type="arabicPeriod"/>
            </a:pPr>
            <a:r>
              <a:rPr lang="en-US" dirty="0">
                <a:latin typeface="Times New Roman" panose="02020603050405020304" pitchFamily="18" charset="0"/>
                <a:ea typeface="SimSun" panose="02010600030101010101" pitchFamily="2" charset="-122"/>
              </a:rPr>
              <a:t>Gupta, R., &amp; Patel, S. (2023). Adoption of Educational Learning Apps in higher education institutions in India. </a:t>
            </a:r>
            <a:r>
              <a:rPr lang="en-US" i="1" dirty="0">
                <a:latin typeface="Times New Roman" panose="02020603050405020304" pitchFamily="18" charset="0"/>
                <a:ea typeface="SimSun" panose="02010600030101010101" pitchFamily="2" charset="-122"/>
              </a:rPr>
              <a:t>International Journal of Higher Education</a:t>
            </a:r>
            <a:r>
              <a:rPr lang="en-US" dirty="0">
                <a:latin typeface="Times New Roman" panose="02020603050405020304" pitchFamily="18" charset="0"/>
                <a:ea typeface="SimSun" panose="02010600030101010101" pitchFamily="2" charset="-122"/>
              </a:rPr>
              <a:t>, 12(3), 275-289. ISSN: 1927-6044. https://doi.org/10.5430/ijhe.v12n3p275</a:t>
            </a:r>
          </a:p>
          <a:p>
            <a:pPr marL="342900" indent="-342900" algn="just">
              <a:lnSpc>
                <a:spcPct val="150000"/>
              </a:lnSpc>
              <a:buFont typeface="+mj-lt"/>
              <a:buAutoNum type="arabicPeriod"/>
            </a:pPr>
            <a:r>
              <a:rPr lang="en-US" dirty="0">
                <a:latin typeface="Times New Roman" panose="02020603050405020304" pitchFamily="18" charset="0"/>
                <a:ea typeface="SimSun" panose="02010600030101010101" pitchFamily="2" charset="-122"/>
              </a:rPr>
              <a:t>Khan, S. (2023). The role of Educational Learning Apps in personalized learning: Insights from Papumpare District. </a:t>
            </a:r>
            <a:r>
              <a:rPr lang="en-US" i="1" dirty="0">
                <a:latin typeface="Times New Roman" panose="02020603050405020304" pitchFamily="18" charset="0"/>
                <a:ea typeface="SimSun" panose="02010600030101010101" pitchFamily="2" charset="-122"/>
              </a:rPr>
              <a:t>Journal of Educational Innovation and Research</a:t>
            </a:r>
            <a:r>
              <a:rPr lang="en-US" dirty="0">
                <a:latin typeface="Times New Roman" panose="02020603050405020304" pitchFamily="18" charset="0"/>
                <a:ea typeface="SimSun" panose="02010600030101010101" pitchFamily="2" charset="-122"/>
              </a:rPr>
              <a:t>, 10(2), 151-167. ISSN: 2395-4396. https://doi.org/10.5430/jeir.v10n2p151</a:t>
            </a:r>
          </a:p>
        </p:txBody>
      </p:sp>
    </p:spTree>
    <p:extLst>
      <p:ext uri="{BB962C8B-B14F-4D97-AF65-F5344CB8AC3E}">
        <p14:creationId xmlns:p14="http://schemas.microsoft.com/office/powerpoint/2010/main" val="4222710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C7C0F02-79DE-4B08-B719-BB43C9ECC30D}"/>
              </a:ext>
            </a:extLst>
          </p:cNvPr>
          <p:cNvSpPr/>
          <p:nvPr/>
        </p:nvSpPr>
        <p:spPr>
          <a:xfrm>
            <a:off x="4228694" y="2458984"/>
            <a:ext cx="3734612" cy="1360501"/>
          </a:xfrm>
          <a:prstGeom prst="rect">
            <a:avLst/>
          </a:prstGeom>
        </p:spPr>
        <p:txBody>
          <a:bodyPr wrap="none">
            <a:spAutoFit/>
          </a:bodyPr>
          <a:lstStyle/>
          <a:p>
            <a:pPr indent="229870" algn="just">
              <a:lnSpc>
                <a:spcPct val="150000"/>
              </a:lnSpc>
            </a:pPr>
            <a:r>
              <a:rPr lang="en-US" sz="6000" b="1" dirty="0">
                <a:latin typeface="Centaur" panose="02030504050205020304" pitchFamily="18" charset="0"/>
                <a:ea typeface="SimSun" panose="02010600030101010101" pitchFamily="2" charset="-122"/>
              </a:rPr>
              <a:t>Thank You </a:t>
            </a:r>
          </a:p>
        </p:txBody>
      </p:sp>
    </p:spTree>
    <p:extLst>
      <p:ext uri="{BB962C8B-B14F-4D97-AF65-F5344CB8AC3E}">
        <p14:creationId xmlns:p14="http://schemas.microsoft.com/office/powerpoint/2010/main" val="418731483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35</TotalTime>
  <Words>1582</Words>
  <Application>Microsoft Office PowerPoint</Application>
  <PresentationFormat>Widescreen</PresentationFormat>
  <Paragraphs>114</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SimSun</vt:lpstr>
      <vt:lpstr>Arial</vt:lpstr>
      <vt:lpstr>Centaur</vt:lpstr>
      <vt:lpstr>Century Gothic</vt:lpstr>
      <vt:lpstr>Times New Roman</vt:lpstr>
      <vt:lpstr>Wingdings</vt:lpstr>
      <vt:lpstr>Wingdings 3</vt:lpstr>
      <vt:lpstr>Wisp</vt:lpstr>
      <vt:lpstr>EFFECT OF EDUCATIONAL LEARNING APPS IN ENHANCING ACADEMIC PERFORMANCE AMONG UNDER GRADUATE STUDENTS OF PAPUMPARE DISTRICT IN ARUNACHAL PRADESH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 OF EDUCATIONAL LEARNING APPS IN ENHANCING ACADEMIC PERFORMANCE AMONG UNDER GRADUATE STUDENTS OF PAPUMPARE DISTRICT IN ARUNACHAL PRADESH</dc:title>
  <dc:creator>intel</dc:creator>
  <cp:lastModifiedBy>intel</cp:lastModifiedBy>
  <cp:revision>6</cp:revision>
  <dcterms:created xsi:type="dcterms:W3CDTF">2024-08-28T08:15:25Z</dcterms:created>
  <dcterms:modified xsi:type="dcterms:W3CDTF">2024-08-28T09:25:27Z</dcterms:modified>
</cp:coreProperties>
</file>