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58" r:id="rId4"/>
    <p:sldId id="259" r:id="rId5"/>
    <p:sldId id="260" r:id="rId6"/>
    <p:sldId id="279" r:id="rId7"/>
    <p:sldId id="281" r:id="rId8"/>
    <p:sldId id="26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5356"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IN"/>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141D4E9F-2ED0-46C7-94B3-CBFE309A1AEA}" type="slidenum">
              <a:rPr lang="en-IN" smtClean="0"/>
              <a:pPr/>
              <a:t>‹#›</a:t>
            </a:fld>
            <a:endParaRPr lang="en-IN"/>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xmlns="" val="148284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2818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87297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787879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67333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173508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525289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41509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811513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317543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3091467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xmlns="" val="4105375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2158661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0148024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2788082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970182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780000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IN"/>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657126923"/>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744700-3FD0-0497-C97E-BBBAC4312FAE}"/>
              </a:ext>
            </a:extLst>
          </p:cNvPr>
          <p:cNvSpPr>
            <a:spLocks noGrp="1"/>
          </p:cNvSpPr>
          <p:nvPr>
            <p:ph type="ctrTitle"/>
          </p:nvPr>
        </p:nvSpPr>
        <p:spPr>
          <a:xfrm>
            <a:off x="1194337" y="1138385"/>
            <a:ext cx="8783809" cy="1105859"/>
          </a:xfrm>
        </p:spPr>
        <p:txBody>
          <a:bodyPr>
            <a:noAutofit/>
          </a:bodyPr>
          <a:lstStyle/>
          <a:p>
            <a:pPr marL="0" marR="0" algn="ctr">
              <a:lnSpc>
                <a:spcPct val="100000"/>
              </a:lnSpc>
              <a:spcBef>
                <a:spcPts val="0"/>
              </a:spcBef>
              <a:spcAft>
                <a:spcPts val="1000"/>
              </a:spcAft>
            </a:pPr>
            <a:r>
              <a:rPr lang="en-IN" sz="2400" b="1" dirty="0">
                <a:effectLst/>
                <a:latin typeface="Times New Roman" panose="02020603050405020304" pitchFamily="18" charset="0"/>
                <a:ea typeface="Calibri" panose="020F0502020204030204" pitchFamily="34" charset="0"/>
                <a:cs typeface="Times New Roman" panose="02020603050405020304" pitchFamily="18" charset="0"/>
              </a:rPr>
              <a:t>STRATEGIC PLANNING AND LEADERSHIP IMPACT IN AUTOMOBILE SECTOR</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7685314" y="3135086"/>
            <a:ext cx="2960913" cy="369332"/>
          </a:xfrm>
          <a:prstGeom prst="rect">
            <a:avLst/>
          </a:prstGeom>
        </p:spPr>
        <p:txBody>
          <a:bodyPr wrap="square">
            <a:spAutoFit/>
          </a:bodyPr>
          <a:lstStyle/>
          <a:p>
            <a:r>
              <a:rPr lang="en-US" dirty="0" smtClean="0">
                <a:latin typeface="Times New Roman" pitchFamily="18" charset="0"/>
                <a:cs typeface="Times New Roman" pitchFamily="18" charset="0"/>
              </a:rPr>
              <a:t>Rajesh Kumar Acharya</a:t>
            </a:r>
            <a:endParaRPr lang="en-US" dirty="0">
              <a:latin typeface="Times New Roman" pitchFamily="18" charset="0"/>
              <a:cs typeface="Times New Roman" pitchFamily="18" charset="0"/>
            </a:endParaRPr>
          </a:p>
        </p:txBody>
      </p:sp>
      <p:sp>
        <p:nvSpPr>
          <p:cNvPr id="4" name="Rectangle 3"/>
          <p:cNvSpPr/>
          <p:nvPr/>
        </p:nvSpPr>
        <p:spPr>
          <a:xfrm>
            <a:off x="7640443" y="3462048"/>
            <a:ext cx="3512500" cy="369332"/>
          </a:xfrm>
          <a:prstGeom prst="rect">
            <a:avLst/>
          </a:prstGeom>
        </p:spPr>
        <p:txBody>
          <a:bodyPr wrap="none">
            <a:spAutoFit/>
          </a:bodyPr>
          <a:lstStyle/>
          <a:p>
            <a:r>
              <a:rPr lang="en-US" dirty="0" smtClean="0">
                <a:latin typeface="Times New Roman" pitchFamily="18" charset="0"/>
                <a:cs typeface="Times New Roman" pitchFamily="18" charset="0"/>
              </a:rPr>
              <a:t>Subject: Commerce </a:t>
            </a:r>
            <a:r>
              <a:rPr lang="en-US" dirty="0" smtClean="0">
                <a:latin typeface="Times New Roman" pitchFamily="18" charset="0"/>
                <a:cs typeface="Times New Roman" pitchFamily="18" charset="0"/>
              </a:rPr>
              <a:t>&amp; Management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251057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E126444-9480-8E2E-1FD3-9EE9745F7B3B}"/>
              </a:ext>
            </a:extLst>
          </p:cNvPr>
          <p:cNvSpPr txBox="1"/>
          <p:nvPr/>
        </p:nvSpPr>
        <p:spPr>
          <a:xfrm>
            <a:off x="246742" y="145144"/>
            <a:ext cx="11310519"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7B2F0-3952-3ADA-A396-D95DC8474C93}"/>
              </a:ext>
            </a:extLst>
          </p:cNvPr>
          <p:cNvSpPr txBox="1"/>
          <p:nvPr/>
        </p:nvSpPr>
        <p:spPr>
          <a:xfrm>
            <a:off x="246741" y="814686"/>
            <a:ext cx="11310520" cy="4613058"/>
          </a:xfrm>
          <a:prstGeom prst="rect">
            <a:avLst/>
          </a:prstGeom>
          <a:noFill/>
        </p:spPr>
        <p:txBody>
          <a:bodyPr wrap="square">
            <a:spAutoFit/>
          </a:bodyPr>
          <a:lstStyle/>
          <a:p>
            <a:pPr marL="285750" indent="-285750" algn="just">
              <a:lnSpc>
                <a:spcPct val="150000"/>
              </a:lnSpc>
              <a:buClr>
                <a:schemeClr val="accent1"/>
              </a:buClr>
              <a:buSzPct val="98000"/>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In a period of veritable overall monetary disturbance, automakers should be ready to conform to unanticipated natural movements. This guidance may just cover innovation and gear and be discretionary. </a:t>
            </a:r>
          </a:p>
          <a:p>
            <a:pPr marL="285750" indent="-285750" algn="just">
              <a:lnSpc>
                <a:spcPct val="150000"/>
              </a:lnSpc>
              <a:buClr>
                <a:schemeClr val="accent1"/>
              </a:buClr>
              <a:buSzPct val="98000"/>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Supervisors and significant work force should likewise think imaginatively, in an unexpected way, and concurrently to explore this shift.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SzPct val="98000"/>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Accordingly, authoritative leadership works with the securing of vital abilities and worth.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SzPct val="98000"/>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Long haul direction is expected for vital preparation to change in accordance with moving business conditions and other functionally influencing factors. </a:t>
            </a:r>
          </a:p>
          <a:p>
            <a:pPr marL="285750" indent="-285750" algn="just">
              <a:lnSpc>
                <a:spcPct val="150000"/>
              </a:lnSpc>
              <a:buClr>
                <a:schemeClr val="accent1"/>
              </a:buClr>
              <a:buSzPct val="98000"/>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Organizations that enjoy a serious benefit can beat their rivals by controlling expenses and giving unmistakable items that enticement for clients. </a:t>
            </a:r>
          </a:p>
          <a:p>
            <a:pPr marL="285750" indent="-285750" algn="just">
              <a:lnSpc>
                <a:spcPct val="150000"/>
              </a:lnSpc>
              <a:buClr>
                <a:schemeClr val="accent1"/>
              </a:buClr>
              <a:buSzPct val="98000"/>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Key arranging advances client maintenance, attracts new business, and encourages positive associations. An ideal impression of the item creates more deals and improved results.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73901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33A40EE-0757-CE94-79AC-A8C087A5284A}"/>
              </a:ext>
            </a:extLst>
          </p:cNvPr>
          <p:cNvSpPr txBox="1"/>
          <p:nvPr/>
        </p:nvSpPr>
        <p:spPr>
          <a:xfrm>
            <a:off x="174170" y="142105"/>
            <a:ext cx="11430226"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LITERATURE REVIEW</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6CF57C8-F5ED-8544-3519-FA8F5C5D0671}"/>
              </a:ext>
            </a:extLst>
          </p:cNvPr>
          <p:cNvSpPr txBox="1"/>
          <p:nvPr/>
        </p:nvSpPr>
        <p:spPr>
          <a:xfrm>
            <a:off x="174170" y="856342"/>
            <a:ext cx="11430226" cy="4582280"/>
          </a:xfrm>
          <a:prstGeom prst="rect">
            <a:avLst/>
          </a:prstGeom>
          <a:noFill/>
        </p:spPr>
        <p:txBody>
          <a:bodyPr wrap="square">
            <a:spAutoFit/>
          </a:bodyPr>
          <a:lstStyle/>
          <a:p>
            <a:pPr marL="0" marR="0" algn="just">
              <a:lnSpc>
                <a:spcPct val="150000"/>
              </a:lnSpc>
              <a:spcBef>
                <a:spcPts val="0"/>
              </a:spcBef>
              <a:spcAft>
                <a:spcPts val="1000"/>
              </a:spcAf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Majeed (2011)</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said that an organization's piece of the pie influences how well it performs. This is on the grounds that it decides their imminent deals level in view of the quantity of clients that show interest in their items.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According to research by </a:t>
            </a: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Mwangi (2008),</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An organization's upper hand hugely affects its portion of the overall industry. Separation, a part of upper hand, supports serious valuing, expanded result, and showcasing correspondence. These elements have an immediate connection with execution.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10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According to a </a:t>
            </a: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Nyaema (2017)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research, The automobile business should continuously be cutthroat in the arrangement of administrations assuming it is to thrive and stay significant in the commercial center. </a:t>
            </a:r>
          </a:p>
          <a:p>
            <a:pPr marL="0" marR="0" algn="just">
              <a:lnSpc>
                <a:spcPct val="150000"/>
              </a:lnSpc>
              <a:spcBef>
                <a:spcPts val="0"/>
              </a:spcBef>
              <a:spcAft>
                <a:spcPts val="1000"/>
              </a:spcAft>
            </a:pPr>
            <a:r>
              <a:rPr lang="en-IN" sz="1800" b="1" dirty="0">
                <a:effectLst/>
                <a:latin typeface="Times New Roman" panose="02020603050405020304" pitchFamily="18" charset="0"/>
                <a:ea typeface="Calibri" panose="020F0502020204030204" pitchFamily="34" charset="0"/>
              </a:rPr>
              <a:t>Muchiri (2014)</a:t>
            </a:r>
            <a:r>
              <a:rPr lang="en-IN" sz="1800" dirty="0">
                <a:effectLst/>
                <a:latin typeface="Times New Roman" panose="02020603050405020304" pitchFamily="18" charset="0"/>
                <a:ea typeface="Calibri" panose="020F0502020204030204" pitchFamily="34" charset="0"/>
              </a:rPr>
              <a:t> intended to determine the serious strategies used by Kenyan auto part makers. Their utilization of concentration, separation, and cost leadership strategies was shown by the discoveries. These strategies fundamentally worked on their exhibition.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xmlns="" val="167587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85974999-270C-4F34-22FA-6F2DE94B5F7E}"/>
              </a:ext>
            </a:extLst>
          </p:cNvPr>
          <p:cNvSpPr txBox="1"/>
          <p:nvPr/>
        </p:nvSpPr>
        <p:spPr>
          <a:xfrm>
            <a:off x="260582" y="669542"/>
            <a:ext cx="11229118" cy="4618380"/>
          </a:xfrm>
          <a:prstGeom prst="rect">
            <a:avLst/>
          </a:prstGeom>
          <a:noFill/>
        </p:spPr>
        <p:txBody>
          <a:bodyPr wrap="square">
            <a:spAutoFit/>
          </a:bodyPr>
          <a:lstStyle/>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Both subjective and quantitative methodologies were utilized in the multi-strategy study's information assortment and examination. </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More industry experts were reviewed as a component of quantitative allots to find how vital preparation and development are connected.</a:t>
            </a:r>
            <a:endParaRPr lang="en-IN" dirty="0">
              <a:latin typeface="Times New Roman" panose="02020603050405020304" pitchFamily="18" charset="0"/>
              <a:ea typeface="Calibri" panose="020F0502020204030204" pitchFamily="34" charset="0"/>
            </a:endParaRP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100 chiefs, supervisors, and representatives in the auto business partook in the survey.</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Respondents with relevant information and points of view on industry advancement and vital direction were chosen using deliberate inspecting. </a:t>
            </a:r>
            <a:endParaRPr lang="en-IN" dirty="0">
              <a:latin typeface="Times New Roman" panose="02020603050405020304" pitchFamily="18" charset="0"/>
              <a:ea typeface="Calibri" panose="020F0502020204030204" pitchFamily="34" charset="0"/>
            </a:endParaRP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total comprehension of the exploration difficulties and ideas for further developed key navigation and auto advancement were made conceivable by the information incorporation.</a:t>
            </a:r>
          </a:p>
          <a:p>
            <a:pPr marL="34290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Worries about morals were tended to by informed assent and secrecy. Member accessibility and the review's pertinence to the car business were its primary limitations.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xmlns="" id="{973C2A3D-945F-5D7B-5229-6AC7825A2252}"/>
              </a:ext>
            </a:extLst>
          </p:cNvPr>
          <p:cNvSpPr txBox="1"/>
          <p:nvPr/>
        </p:nvSpPr>
        <p:spPr>
          <a:xfrm>
            <a:off x="174169" y="0"/>
            <a:ext cx="11401945"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RESEARCH METHODOLOGY</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1913231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7CD8A7B-328B-828D-3D0B-51C19209D700}"/>
              </a:ext>
            </a:extLst>
          </p:cNvPr>
          <p:cNvSpPr txBox="1"/>
          <p:nvPr/>
        </p:nvSpPr>
        <p:spPr>
          <a:xfrm>
            <a:off x="232228" y="17417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DATA ANALYSIS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2" name="Title 1">
            <a:extLst>
              <a:ext uri="{FF2B5EF4-FFF2-40B4-BE49-F238E27FC236}">
                <a16:creationId xmlns:a16="http://schemas.microsoft.com/office/drawing/2014/main" xmlns="" id="{2630EDAB-C9FF-E5E7-C615-B2DC950A2E0E}"/>
              </a:ext>
            </a:extLst>
          </p:cNvPr>
          <p:cNvSpPr>
            <a:spLocks noGrp="1"/>
          </p:cNvSpPr>
          <p:nvPr>
            <p:ph type="title"/>
          </p:nvPr>
        </p:nvSpPr>
        <p:spPr>
          <a:xfrm>
            <a:off x="693641" y="843714"/>
            <a:ext cx="5402357" cy="1021654"/>
          </a:xfrm>
        </p:spPr>
        <p:txBody>
          <a:bodyPr>
            <a:normAutofit/>
          </a:bodyPr>
          <a:lstStyle/>
          <a:p>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Reliability Statistics</a:t>
            </a:r>
            <a:r>
              <a:rPr lang="en-US" sz="1800" dirty="0">
                <a:effectLst/>
                <a:latin typeface="Calibri" panose="020F0502020204030204" pitchFamily="34" charset="0"/>
                <a:ea typeface="Calibri" panose="020F0502020204030204" pitchFamily="34" charset="0"/>
                <a:cs typeface="Times New Roman" panose="02020603050405020304" pitchFamily="18" charset="0"/>
              </a:rPr>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pic>
        <p:nvPicPr>
          <p:cNvPr id="11" name="Content Placeholder 10">
            <a:extLst>
              <a:ext uri="{FF2B5EF4-FFF2-40B4-BE49-F238E27FC236}">
                <a16:creationId xmlns:a16="http://schemas.microsoft.com/office/drawing/2014/main" xmlns="" id="{368FF877-1503-7A67-51EC-75B62F0554EA}"/>
              </a:ext>
            </a:extLst>
          </p:cNvPr>
          <p:cNvPicPr>
            <a:picLocks noGrp="1" noChangeAspect="1"/>
          </p:cNvPicPr>
          <p:nvPr>
            <p:ph sz="quarter" idx="13"/>
          </p:nvPr>
        </p:nvPicPr>
        <p:blipFill>
          <a:blip r:embed="rId2"/>
          <a:stretch>
            <a:fillRect/>
          </a:stretch>
        </p:blipFill>
        <p:spPr>
          <a:xfrm>
            <a:off x="6443144" y="1735198"/>
            <a:ext cx="4633362" cy="2804403"/>
          </a:xfrm>
        </p:spPr>
      </p:pic>
      <p:sp>
        <p:nvSpPr>
          <p:cNvPr id="4" name="Text Placeholder 3">
            <a:extLst>
              <a:ext uri="{FF2B5EF4-FFF2-40B4-BE49-F238E27FC236}">
                <a16:creationId xmlns:a16="http://schemas.microsoft.com/office/drawing/2014/main" xmlns="" id="{3D24309F-155F-7E98-62CB-59493780F7B1}"/>
              </a:ext>
            </a:extLst>
          </p:cNvPr>
          <p:cNvSpPr>
            <a:spLocks noGrp="1"/>
          </p:cNvSpPr>
          <p:nvPr>
            <p:ph type="body" sz="half" idx="2"/>
          </p:nvPr>
        </p:nvSpPr>
        <p:spPr>
          <a:xfrm>
            <a:off x="693642" y="1483416"/>
            <a:ext cx="5402358" cy="4021838"/>
          </a:xfrm>
        </p:spPr>
        <p:txBody>
          <a:bodyPr>
            <a:normAutofit fontScale="85000" lnSpcReduction="20000"/>
          </a:bodyPr>
          <a:lstStyle/>
          <a:p>
            <a:pPr algn="just">
              <a:lnSpc>
                <a:spcPct val="170000"/>
              </a:lnSpc>
            </a:pPr>
            <a:r>
              <a:rPr lang="en-US" sz="1800" cap="none" dirty="0">
                <a:effectLst/>
                <a:latin typeface="Times New Roman" panose="02020603050405020304" pitchFamily="18" charset="0"/>
                <a:ea typeface="Calibri" panose="020F0502020204030204" pitchFamily="34" charset="0"/>
              </a:rPr>
              <a:t>The dependability statistics display the internal consistency of each variable's items. The cronbach's alpha value for leadership styles is 0.751, suggesting a moderate level of internal consistency among the five components. This implies that the items measuring leadership style are reliable and measure a similar construct. The cronbach's alpha coefficient for strategic decision-making is 0.755, indicating a reasonable level of internal consistency across the five items. It seems that components of strategic decision-making are also trustworthy. With a higher cronbach's alpha coefficient of 0.856, strategic planning and innovation were shown to have greater internal consistency across the five components.</a:t>
            </a:r>
            <a:endParaRPr lang="en-US" cap="none" dirty="0"/>
          </a:p>
        </p:txBody>
      </p:sp>
    </p:spTree>
    <p:extLst>
      <p:ext uri="{BB962C8B-B14F-4D97-AF65-F5344CB8AC3E}">
        <p14:creationId xmlns:p14="http://schemas.microsoft.com/office/powerpoint/2010/main" xmlns="" val="2648835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8F0233-FFF6-2EE2-A640-8471CC0A7F4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7B93EE1-FDDC-6966-FA06-DE8970D803F8}"/>
              </a:ext>
            </a:extLst>
          </p:cNvPr>
          <p:cNvSpPr txBox="1"/>
          <p:nvPr/>
        </p:nvSpPr>
        <p:spPr>
          <a:xfrm>
            <a:off x="232228" y="17417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2897F-A570-6C8A-C098-3134780BAAE0}"/>
              </a:ext>
            </a:extLst>
          </p:cNvPr>
          <p:cNvSpPr txBox="1"/>
          <p:nvPr/>
        </p:nvSpPr>
        <p:spPr>
          <a:xfrm>
            <a:off x="232228" y="1107664"/>
            <a:ext cx="11334461" cy="2957861"/>
          </a:xfrm>
          <a:prstGeom prst="rect">
            <a:avLst/>
          </a:prstGeom>
          <a:noFill/>
        </p:spPr>
        <p:txBody>
          <a:bodyPr wrap="square">
            <a:spAutoFit/>
          </a:bodyPr>
          <a:lstStyle/>
          <a:p>
            <a:pPr algn="just">
              <a:lnSpc>
                <a:spcPct val="150000"/>
              </a:lnSpc>
              <a:buClr>
                <a:schemeClr val="accent1"/>
              </a:buCl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study looked at innovation, strategic planning, leadership philosophies, and strategic decision-making in the automotive sector. The results highlight the complexity of leadership and decision-making in promoting industrial innovation by demonstrating significant correlations between leadership styles and decision-making methodologies. Innovation was fueled by transformational leadership, which was also associated with data-driven, collaborative, and servant leadership, as well as innovation strategy. These findings suggest that automakers may be more innovative if transformational leadership and other supportive styles and tactics are used.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454907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796BB2-6F1E-6241-FD0F-814DA3FC23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C7475F8-FEA4-0FE1-2669-CC88DD716B10}"/>
              </a:ext>
            </a:extLst>
          </p:cNvPr>
          <p:cNvSpPr txBox="1"/>
          <p:nvPr/>
        </p:nvSpPr>
        <p:spPr>
          <a:xfrm>
            <a:off x="232228" y="17417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REFERENCES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8ABCFB6-54F2-1718-FCAB-DECF41AEC8C9}"/>
              </a:ext>
            </a:extLst>
          </p:cNvPr>
          <p:cNvSpPr txBox="1"/>
          <p:nvPr/>
        </p:nvSpPr>
        <p:spPr>
          <a:xfrm>
            <a:off x="232228" y="1022823"/>
            <a:ext cx="11334461" cy="3787383"/>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Johnson, G., Scholes, K., &amp; Whittington, D. (2008). Exploring corporate strategy. Pearson Education.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Mwaura, J. N. (2013). The influence of government policies on the performance of manufacturing firms in Kenya. Unpublished master's thesis, University of Nairobi, Kenya.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Ogolla</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G. O. (2013). The influence of strategic planning on the performance of manufacturing firms in Kenya. Unpublished master's thesis, Jomo Kenyatta University of Agriculture and Technology, Kenya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B.T.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Hayati's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(2019) work on technology transfer in business can be accessed on the website SlideShare, available at </a:t>
            </a:r>
            <a:r>
              <a:rPr lang="en-IN" sz="1800"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http://www.slideshare.net/nabilahnajah/</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100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Tobin, J. (2020). Can We Grow Faster? Cowles Foundation Discussion Papers, no. 1149. Available at: http://cowles.yale.edu/sites/default/files/files/pub/d11/d1149.pdf</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635116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97B3AA-BDE3-E675-E4C6-61FE2B5F6942}"/>
              </a:ext>
            </a:extLst>
          </p:cNvPr>
          <p:cNvSpPr>
            <a:spLocks noGrp="1"/>
          </p:cNvSpPr>
          <p:nvPr>
            <p:ph type="title"/>
          </p:nvPr>
        </p:nvSpPr>
        <p:spPr>
          <a:xfrm>
            <a:off x="83595" y="4590554"/>
            <a:ext cx="8596668" cy="1320800"/>
          </a:xfrm>
        </p:spPr>
        <p:txBody>
          <a:bodyPr>
            <a:normAutofit/>
          </a:bodyPr>
          <a:lstStyle/>
          <a:p>
            <a:r>
              <a:rPr lang="en-US" sz="4800" b="1" dirty="0">
                <a:latin typeface="Times New Roman" panose="02020603050405020304" pitchFamily="18" charset="0"/>
                <a:cs typeface="Times New Roman" panose="02020603050405020304" pitchFamily="18" charset="0"/>
              </a:rPr>
              <a:t>Thank you </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8875344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xmlns=""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
  <TotalTime>234</TotalTime>
  <Words>807</Words>
  <Application>Microsoft Office PowerPoint</Application>
  <PresentationFormat>Custom</PresentationFormat>
  <Paragraphs>34</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Main Event</vt:lpstr>
      <vt:lpstr>STRATEGIC PLANNING AND LEADERSHIP IMPACT IN AUTOMOBILE SECTOR</vt:lpstr>
      <vt:lpstr>Slide 2</vt:lpstr>
      <vt:lpstr>Slide 3</vt:lpstr>
      <vt:lpstr>Slide 4</vt:lpstr>
      <vt:lpstr>Reliability Statistics </vt:lpstr>
      <vt:lpstr>Slide 6</vt:lpstr>
      <vt:lpstr>Slide 7</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TOOLS &amp; TECHNIQUES TOWARDS IMBIBING CONTEMPORARY ENGLISH LITERATURE LEARNING AMONG THE STUDENTS</dc:title>
  <dc:creator>intel</dc:creator>
  <cp:lastModifiedBy>pc</cp:lastModifiedBy>
  <cp:revision>28</cp:revision>
  <dcterms:created xsi:type="dcterms:W3CDTF">2024-02-02T07:18:53Z</dcterms:created>
  <dcterms:modified xsi:type="dcterms:W3CDTF">2024-03-11T10:49:13Z</dcterms:modified>
</cp:coreProperties>
</file>