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89" r:id="rId1"/>
  </p:sldMasterIdLst>
  <p:sldIdLst>
    <p:sldId id="256" r:id="rId2"/>
    <p:sldId id="257" r:id="rId3"/>
    <p:sldId id="258" r:id="rId4"/>
    <p:sldId id="260" r:id="rId5"/>
    <p:sldId id="261" r:id="rId6"/>
    <p:sldId id="262" r:id="rId7"/>
    <p:sldId id="263"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959" autoAdjust="0"/>
    <p:restoredTop sz="94660"/>
  </p:normalViewPr>
  <p:slideViewPr>
    <p:cSldViewPr snapToGrid="0">
      <p:cViewPr varScale="1">
        <p:scale>
          <a:sx n="87" d="100"/>
          <a:sy n="87" d="100"/>
        </p:scale>
        <p:origin x="-78" y="-13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pPr/>
              <a:t>3/12/2024</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228578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238519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3/12/2024</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901046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810197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825632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939617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61897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444397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667183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817522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3/12/2024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826370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3/12/2024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25685876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3/12/2024</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2381089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509301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555894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3/12/2024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5473939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3/12/2024</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884628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xmlns=""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3/12/2024</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744671241"/>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6D0E46-BABF-43BD-B85D-06FA04B2A8E1}"/>
              </a:ext>
            </a:extLst>
          </p:cNvPr>
          <p:cNvSpPr>
            <a:spLocks noGrp="1"/>
          </p:cNvSpPr>
          <p:nvPr>
            <p:ph type="ctrTitle"/>
          </p:nvPr>
        </p:nvSpPr>
        <p:spPr>
          <a:xfrm>
            <a:off x="1749972" y="2742465"/>
            <a:ext cx="8968175" cy="1373070"/>
          </a:xfrm>
        </p:spPr>
        <p:txBody>
          <a:bodyPr>
            <a:noAutofit/>
          </a:bodyPr>
          <a:lstStyle/>
          <a:p>
            <a:pPr algn="ctr"/>
            <a:r>
              <a:rPr lang="en-GB" sz="4000" b="1" dirty="0">
                <a:latin typeface="Times New Roman" panose="02020603050405020304" pitchFamily="18" charset="0"/>
                <a:cs typeface="Times New Roman" panose="02020603050405020304" pitchFamily="18" charset="0"/>
              </a:rPr>
              <a:t>IMPACT OF BENGALI LITERATURE IN INDIAN CINEMA</a:t>
            </a:r>
            <a:r>
              <a:rPr lang="en-US" sz="4000" dirty="0"/>
              <a:t/>
            </a:r>
            <a:br>
              <a:rPr lang="en-US" sz="4000" dirty="0"/>
            </a:br>
            <a:endParaRPr lang="en-US" sz="4000" dirty="0"/>
          </a:p>
        </p:txBody>
      </p:sp>
      <p:sp>
        <p:nvSpPr>
          <p:cNvPr id="3" name="Rectangle 2"/>
          <p:cNvSpPr/>
          <p:nvPr/>
        </p:nvSpPr>
        <p:spPr>
          <a:xfrm>
            <a:off x="0" y="5726276"/>
            <a:ext cx="1816523" cy="461665"/>
          </a:xfrm>
          <a:prstGeom prst="rect">
            <a:avLst/>
          </a:prstGeom>
        </p:spPr>
        <p:txBody>
          <a:bodyPr wrap="none">
            <a:spAutoFit/>
          </a:bodyPr>
          <a:lstStyle/>
          <a:p>
            <a:r>
              <a:rPr lang="en-US" sz="2400" dirty="0" smtClean="0"/>
              <a:t>Partha Das</a:t>
            </a:r>
            <a:endParaRPr lang="en-US" sz="2400" dirty="0"/>
          </a:p>
        </p:txBody>
      </p:sp>
      <p:sp>
        <p:nvSpPr>
          <p:cNvPr id="4" name="Rectangle 3"/>
          <p:cNvSpPr/>
          <p:nvPr/>
        </p:nvSpPr>
        <p:spPr>
          <a:xfrm>
            <a:off x="0" y="6063733"/>
            <a:ext cx="2172390" cy="400110"/>
          </a:xfrm>
          <a:prstGeom prst="rect">
            <a:avLst/>
          </a:prstGeom>
        </p:spPr>
        <p:txBody>
          <a:bodyPr wrap="none">
            <a:spAutoFit/>
          </a:bodyPr>
          <a:lstStyle/>
          <a:p>
            <a:r>
              <a:rPr lang="en-US" sz="2000" dirty="0" smtClean="0"/>
              <a:t>Subject: Bengoli</a:t>
            </a:r>
            <a:endParaRPr lang="en-US" sz="2000" dirty="0"/>
          </a:p>
        </p:txBody>
      </p:sp>
    </p:spTree>
    <p:extLst>
      <p:ext uri="{BB962C8B-B14F-4D97-AF65-F5344CB8AC3E}">
        <p14:creationId xmlns:p14="http://schemas.microsoft.com/office/powerpoint/2010/main" xmlns="" val="1232341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BCB7D68E-AB8F-45DD-8043-561690AFC00B}"/>
              </a:ext>
            </a:extLst>
          </p:cNvPr>
          <p:cNvSpPr/>
          <p:nvPr/>
        </p:nvSpPr>
        <p:spPr>
          <a:xfrm>
            <a:off x="599090" y="585050"/>
            <a:ext cx="10957034" cy="755400"/>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F144F34F-85DB-4F41-94C0-F4432A0901B9}"/>
              </a:ext>
            </a:extLst>
          </p:cNvPr>
          <p:cNvSpPr/>
          <p:nvPr/>
        </p:nvSpPr>
        <p:spPr>
          <a:xfrm>
            <a:off x="599090" y="1488767"/>
            <a:ext cx="10957034" cy="493981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Bengali words for "film" are frequently </a:t>
            </a:r>
            <a:r>
              <a:rPr lang="en-US" dirty="0" err="1">
                <a:latin typeface="Times New Roman" panose="02020603050405020304" pitchFamily="18" charset="0"/>
                <a:ea typeface="Calibri" panose="020F0502020204030204" pitchFamily="34" charset="0"/>
                <a:cs typeface="Times New Roman" panose="02020603050405020304" pitchFamily="18" charset="0"/>
              </a:rPr>
              <a:t>boi</a:t>
            </a:r>
            <a:r>
              <a:rPr lang="en-US" dirty="0">
                <a:latin typeface="Times New Roman" panose="02020603050405020304" pitchFamily="18" charset="0"/>
                <a:ea typeface="Calibri" panose="020F0502020204030204" pitchFamily="34" charset="0"/>
                <a:cs typeface="Times New Roman" panose="02020603050405020304" pitchFamily="18" charset="0"/>
              </a:rPr>
              <a:t>, which in a real sense means "book." While most of more youthful Bengalis utilize the expressions "cinema" and "film" routinely, "book" is as yet inseparable from "film" among the senior age.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Bengali culture regularly involves film as a "text" for analysis. Bengali works of art being adjusted for the big screen regularly modify accounts to address significant worries confronting Bengali and Indian culture today.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Famous movies are not quite as regarded as literature by the by and large educated Bengali public. As a rule, contemporary Bengali cinema can be isolated into two classifications: workmanship films and famous/business films.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Bengali business and workmanship films have much of the time, but in different ways, drawn motivation from the works of art of the class' literature. The works of art give business producers trustworthy, great plots and, thus, huge monetary possibilities. </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1544214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FA42F108-14C9-4F50-B06C-D07B71610EE0}"/>
              </a:ext>
            </a:extLst>
          </p:cNvPr>
          <p:cNvSpPr/>
          <p:nvPr/>
        </p:nvSpPr>
        <p:spPr>
          <a:xfrm>
            <a:off x="609600" y="790002"/>
            <a:ext cx="10972799" cy="755400"/>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EA48F753-5166-440C-A83B-1B7C04AF3A9E}"/>
              </a:ext>
            </a:extLst>
          </p:cNvPr>
          <p:cNvSpPr/>
          <p:nvPr/>
        </p:nvSpPr>
        <p:spPr>
          <a:xfrm>
            <a:off x="609601" y="1545402"/>
            <a:ext cx="10972798" cy="4613058"/>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GB" b="1" dirty="0" err="1">
                <a:latin typeface="Times New Roman" panose="02020603050405020304" pitchFamily="18" charset="0"/>
                <a:ea typeface="Calibri" panose="020F0502020204030204" pitchFamily="34" charset="0"/>
                <a:cs typeface="Times New Roman" panose="02020603050405020304" pitchFamily="18" charset="0"/>
              </a:rPr>
              <a:t>Gooptu</a:t>
            </a:r>
            <a:r>
              <a:rPr lang="en-GB" b="1" dirty="0">
                <a:latin typeface="Times New Roman" panose="02020603050405020304" pitchFamily="18" charset="0"/>
                <a:ea typeface="Calibri" panose="020F0502020204030204" pitchFamily="34" charset="0"/>
                <a:cs typeface="Times New Roman" panose="02020603050405020304" pitchFamily="18" charset="0"/>
              </a:rPr>
              <a:t>, S. (2010)</a:t>
            </a:r>
            <a:r>
              <a:rPr lang="en-GB" dirty="0">
                <a:latin typeface="Times New Roman" panose="02020603050405020304" pitchFamily="18" charset="0"/>
                <a:ea typeface="Calibri" panose="020F0502020204030204" pitchFamily="34" charset="0"/>
                <a:cs typeface="Times New Roman" panose="02020603050405020304" pitchFamily="18" charset="0"/>
              </a:rPr>
              <a:t> guaranteed that a reasonable history of Bengali cinema offers an option in contrast to the current perspective on Hindi cinema as the "Indian" or "public" cinema. It says that Bengali cinema's set of experiences features the seriously challenged region of "public" cinema and the development of a "elective fanciful." </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Chatterjee (2022)</a:t>
            </a:r>
            <a:r>
              <a:rPr lang="en-GB" dirty="0">
                <a:latin typeface="Times New Roman" panose="02020603050405020304" pitchFamily="18" charset="0"/>
                <a:cs typeface="Times New Roman" panose="02020603050405020304" pitchFamily="18" charset="0"/>
              </a:rPr>
              <a:t> </a:t>
            </a:r>
            <a:r>
              <a:rPr lang="en-GB" dirty="0" err="1">
                <a:latin typeface="Times New Roman" panose="02020603050405020304" pitchFamily="18" charset="0"/>
                <a:cs typeface="Times New Roman" panose="02020603050405020304" pitchFamily="18" charset="0"/>
              </a:rPr>
              <a:t>analyzed</a:t>
            </a:r>
            <a:r>
              <a:rPr lang="en-GB" dirty="0">
                <a:latin typeface="Times New Roman" panose="02020603050405020304" pitchFamily="18" charset="0"/>
                <a:cs typeface="Times New Roman" panose="02020603050405020304" pitchFamily="18" charset="0"/>
              </a:rPr>
              <a:t> the transcultural and transhistorical effect of the Victorian novel on the way of life, legislative issues, and narrating customs of journalists, specialists, and erudite people in postcolonial Bengal, India, and inquires.</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Bose, B., and Chakravarty, P. (2012)</a:t>
            </a:r>
            <a:r>
              <a:rPr lang="en-GB" dirty="0">
                <a:latin typeface="Times New Roman" panose="02020603050405020304" pitchFamily="18" charset="0"/>
                <a:cs typeface="Times New Roman" panose="02020603050405020304" pitchFamily="18" charset="0"/>
              </a:rPr>
              <a:t> investigated current metropolitan Bengali film and planned and historicized the primary examples corresponding to city legislative issues. The article probably looks to exhibit the fundamental patterns in metropolitan Bengali film-production present 1990s and on mindfully concentrate on two contemporary Bengali movies to plan this novelty.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27449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9E2EE57-617A-4097-AF4B-23E9EEEE8861}"/>
              </a:ext>
            </a:extLst>
          </p:cNvPr>
          <p:cNvSpPr/>
          <p:nvPr/>
        </p:nvSpPr>
        <p:spPr>
          <a:xfrm>
            <a:off x="599089" y="1308646"/>
            <a:ext cx="11240814" cy="1189108"/>
          </a:xfrm>
          <a:prstGeom prst="rect">
            <a:avLst/>
          </a:prstGeom>
        </p:spPr>
        <p:txBody>
          <a:bodyPr wrap="square">
            <a:spAutoFit/>
          </a:bodyPr>
          <a:lstStyle/>
          <a:p>
            <a:pPr marR="0" lvl="0" algn="ctr">
              <a:lnSpc>
                <a:spcPct val="115000"/>
              </a:lnSpc>
              <a:spcBef>
                <a:spcPts val="0"/>
              </a:spcBef>
              <a:spcAft>
                <a:spcPts val="800"/>
              </a:spcAft>
            </a:pPr>
            <a:r>
              <a:rPr lang="en-GB" sz="3200" b="1" dirty="0">
                <a:latin typeface="Times New Roman" panose="02020603050405020304" pitchFamily="18" charset="0"/>
                <a:ea typeface="Calibri" panose="020F0502020204030204" pitchFamily="34" charset="0"/>
                <a:cs typeface="Mangal" panose="02040503050203030202" pitchFamily="18" charset="0"/>
              </a:rPr>
              <a:t>BENGALI CLASSICAL LITERATURE IN BOLLYWOOD FILMS</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66EB7D26-6EF5-47C3-A96B-C51DEBD1C40E}"/>
              </a:ext>
            </a:extLst>
          </p:cNvPr>
          <p:cNvSpPr/>
          <p:nvPr/>
        </p:nvSpPr>
        <p:spPr>
          <a:xfrm>
            <a:off x="599089" y="2551837"/>
            <a:ext cx="11240814" cy="336656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In literature, Bengali legends have had the greatest impact on film, even 50 years after their creation. </a:t>
            </a:r>
            <a:r>
              <a:rPr lang="en-GB" dirty="0" err="1">
                <a:latin typeface="Times New Roman" panose="02020603050405020304" pitchFamily="18" charset="0"/>
                <a:ea typeface="Calibri" panose="020F0502020204030204" pitchFamily="34" charset="0"/>
                <a:cs typeface="Times New Roman" panose="02020603050405020304" pitchFamily="18" charset="0"/>
              </a:rPr>
              <a:t>Bankim</a:t>
            </a:r>
            <a:r>
              <a:rPr lang="en-GB" dirty="0">
                <a:latin typeface="Times New Roman" panose="02020603050405020304" pitchFamily="18" charset="0"/>
                <a:ea typeface="Calibri" panose="020F0502020204030204" pitchFamily="34" charset="0"/>
                <a:cs typeface="Times New Roman" panose="02020603050405020304" pitchFamily="18" charset="0"/>
              </a:rPr>
              <a:t> Chandra </a:t>
            </a:r>
            <a:r>
              <a:rPr lang="en-GB" dirty="0" err="1">
                <a:latin typeface="Times New Roman" panose="02020603050405020304" pitchFamily="18" charset="0"/>
                <a:ea typeface="Calibri" panose="020F0502020204030204" pitchFamily="34" charset="0"/>
                <a:cs typeface="Times New Roman" panose="02020603050405020304" pitchFamily="18" charset="0"/>
              </a:rPr>
              <a:t>Chatterji</a:t>
            </a:r>
            <a:r>
              <a:rPr lang="en-GB" dirty="0">
                <a:latin typeface="Times New Roman" panose="02020603050405020304" pitchFamily="18" charset="0"/>
                <a:ea typeface="Calibri" panose="020F0502020204030204" pitchFamily="34" charset="0"/>
                <a:cs typeface="Times New Roman" panose="02020603050405020304" pitchFamily="18" charset="0"/>
              </a:rPr>
              <a:t>, known as the Monarch of Literature, nurtured Bengali from its Sanskrit-oriented origins like Lord Mahadeva brought the Ganges from his knotted hair (</a:t>
            </a:r>
            <a:r>
              <a:rPr lang="en-GB" dirty="0" err="1">
                <a:latin typeface="Times New Roman" panose="02020603050405020304" pitchFamily="18" charset="0"/>
                <a:ea typeface="Calibri" panose="020F0502020204030204" pitchFamily="34" charset="0"/>
                <a:cs typeface="Times New Roman" panose="02020603050405020304" pitchFamily="18" charset="0"/>
              </a:rPr>
              <a:t>jata</a:t>
            </a:r>
            <a:r>
              <a:rPr lang="en-GB" dirty="0">
                <a:latin typeface="Times New Roman" panose="02020603050405020304" pitchFamily="18" charset="0"/>
                <a:ea typeface="Calibri" panose="020F0502020204030204" pitchFamily="34" charset="0"/>
                <a:cs typeface="Times New Roman" panose="02020603050405020304" pitchFamily="18" charset="0"/>
              </a:rPr>
              <a:t>) and wrote classic novels like </a:t>
            </a:r>
            <a:r>
              <a:rPr lang="en-GB" dirty="0" err="1">
                <a:latin typeface="Times New Roman" panose="02020603050405020304" pitchFamily="18" charset="0"/>
                <a:ea typeface="Calibri" panose="020F0502020204030204" pitchFamily="34" charset="0"/>
                <a:cs typeface="Times New Roman" panose="02020603050405020304" pitchFamily="18" charset="0"/>
              </a:rPr>
              <a:t>Kapalkundala</a:t>
            </a:r>
            <a:r>
              <a:rPr lang="en-GB" dirty="0">
                <a:latin typeface="Times New Roman" panose="02020603050405020304" pitchFamily="18" charset="0"/>
                <a:ea typeface="Calibri" panose="020F0502020204030204" pitchFamily="34" charset="0"/>
                <a:cs typeface="Times New Roman" panose="02020603050405020304" pitchFamily="18" charset="0"/>
              </a:rPr>
              <a:t>, </a:t>
            </a:r>
            <a:r>
              <a:rPr lang="en-GB" dirty="0" err="1">
                <a:latin typeface="Times New Roman" panose="02020603050405020304" pitchFamily="18" charset="0"/>
                <a:ea typeface="Calibri" panose="020F0502020204030204" pitchFamily="34" charset="0"/>
                <a:cs typeface="Times New Roman" panose="02020603050405020304" pitchFamily="18" charset="0"/>
              </a:rPr>
              <a:t>Anandamath</a:t>
            </a:r>
            <a:r>
              <a:rPr lang="en-GB" dirty="0">
                <a:latin typeface="Times New Roman" panose="02020603050405020304" pitchFamily="18" charset="0"/>
                <a:ea typeface="Calibri" panose="020F0502020204030204" pitchFamily="34" charset="0"/>
                <a:cs typeface="Times New Roman" panose="02020603050405020304" pitchFamily="18" charset="0"/>
              </a:rPr>
              <a:t>, </a:t>
            </a:r>
            <a:r>
              <a:rPr lang="en-GB" dirty="0" err="1">
                <a:latin typeface="Times New Roman" panose="02020603050405020304" pitchFamily="18" charset="0"/>
                <a:ea typeface="Calibri" panose="020F0502020204030204" pitchFamily="34" charset="0"/>
                <a:cs typeface="Times New Roman" panose="02020603050405020304" pitchFamily="18" charset="0"/>
              </a:rPr>
              <a:t>Devichowdhurani</a:t>
            </a:r>
            <a:r>
              <a:rPr lang="en-GB" dirty="0">
                <a:latin typeface="Times New Roman" panose="02020603050405020304" pitchFamily="18" charset="0"/>
                <a:ea typeface="Calibri" panose="020F0502020204030204" pitchFamily="34" charset="0"/>
                <a:cs typeface="Times New Roman" panose="02020603050405020304" pitchFamily="18" charset="0"/>
              </a:rPr>
              <a:t>, and others.</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In 1913, Nobel Prize-winning writer Rabindranath Tagore inspired creativity with his short tales, poetry, prose, dramas, songs, and revolutionary ideas in Bengali and Hindi films. In 1957, </a:t>
            </a:r>
            <a:r>
              <a:rPr lang="en-GB" dirty="0" err="1">
                <a:latin typeface="Times New Roman" panose="02020603050405020304" pitchFamily="18" charset="0"/>
                <a:cs typeface="Times New Roman" panose="02020603050405020304" pitchFamily="18" charset="0"/>
              </a:rPr>
              <a:t>Tapan</a:t>
            </a:r>
            <a:r>
              <a:rPr lang="en-GB" dirty="0">
                <a:latin typeface="Times New Roman" panose="02020603050405020304" pitchFamily="18" charset="0"/>
                <a:cs typeface="Times New Roman" panose="02020603050405020304" pitchFamily="18" charset="0"/>
              </a:rPr>
              <a:t> Sinha directed </a:t>
            </a:r>
            <a:r>
              <a:rPr lang="en-GB" dirty="0" err="1">
                <a:latin typeface="Times New Roman" panose="02020603050405020304" pitchFamily="18" charset="0"/>
                <a:cs typeface="Times New Roman" panose="02020603050405020304" pitchFamily="18" charset="0"/>
              </a:rPr>
              <a:t>Kabuliwala</a:t>
            </a:r>
            <a:r>
              <a:rPr lang="en-GB" dirty="0">
                <a:latin typeface="Times New Roman" panose="02020603050405020304" pitchFamily="18" charset="0"/>
                <a:cs typeface="Times New Roman" panose="02020603050405020304" pitchFamily="18" charset="0"/>
              </a:rPr>
              <a:t>, starring </a:t>
            </a:r>
            <a:r>
              <a:rPr lang="en-GB" dirty="0" err="1">
                <a:latin typeface="Times New Roman" panose="02020603050405020304" pitchFamily="18" charset="0"/>
                <a:cs typeface="Times New Roman" panose="02020603050405020304" pitchFamily="18" charset="0"/>
              </a:rPr>
              <a:t>Chabi</a:t>
            </a:r>
            <a:r>
              <a:rPr lang="en-GB" dirty="0">
                <a:latin typeface="Times New Roman" panose="02020603050405020304" pitchFamily="18" charset="0"/>
                <a:cs typeface="Times New Roman" panose="02020603050405020304" pitchFamily="18" charset="0"/>
              </a:rPr>
              <a:t> Biswas, the greatest Bengali actor, as an Afghan father who left his country, came to Kolkata to sell his </a:t>
            </a:r>
            <a:r>
              <a:rPr lang="en-GB" dirty="0" err="1">
                <a:latin typeface="Times New Roman" panose="02020603050405020304" pitchFamily="18" charset="0"/>
                <a:cs typeface="Times New Roman" panose="02020603050405020304" pitchFamily="18" charset="0"/>
              </a:rPr>
              <a:t>mewa</a:t>
            </a:r>
            <a:r>
              <a:rPr lang="en-GB" dirty="0">
                <a:latin typeface="Times New Roman" panose="02020603050405020304" pitchFamily="18" charset="0"/>
                <a:cs typeface="Times New Roman" panose="02020603050405020304" pitchFamily="18" charset="0"/>
              </a:rPr>
              <a:t> and </a:t>
            </a:r>
            <a:r>
              <a:rPr lang="en-GB" dirty="0" err="1">
                <a:latin typeface="Times New Roman" panose="02020603050405020304" pitchFamily="18" charset="0"/>
                <a:cs typeface="Times New Roman" panose="02020603050405020304" pitchFamily="18" charset="0"/>
              </a:rPr>
              <a:t>pesta</a:t>
            </a:r>
            <a:r>
              <a:rPr lang="en-GB" dirty="0">
                <a:latin typeface="Times New Roman" panose="02020603050405020304" pitchFamily="18" charset="0"/>
                <a:cs typeface="Times New Roman" panose="02020603050405020304" pitchFamily="18" charset="0"/>
              </a:rPr>
              <a:t>, and loved a small Bengali girl named "mini" who reminded him of his daughter back home.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60751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F0B6A4DC-BFE8-4658-9D13-02313A60D9E8}"/>
              </a:ext>
            </a:extLst>
          </p:cNvPr>
          <p:cNvSpPr/>
          <p:nvPr/>
        </p:nvSpPr>
        <p:spPr>
          <a:xfrm>
            <a:off x="493987" y="1152607"/>
            <a:ext cx="11430000" cy="622799"/>
          </a:xfrm>
          <a:prstGeom prst="rect">
            <a:avLst/>
          </a:prstGeom>
        </p:spPr>
        <p:txBody>
          <a:bodyPr wrap="square">
            <a:spAutoFit/>
          </a:bodyPr>
          <a:lstStyle/>
          <a:p>
            <a:pPr marR="0" lvl="0" algn="ctr">
              <a:lnSpc>
                <a:spcPct val="115000"/>
              </a:lnSpc>
              <a:spcBef>
                <a:spcPts val="0"/>
              </a:spcBef>
              <a:spcAft>
                <a:spcPts val="800"/>
              </a:spcAft>
            </a:pPr>
            <a:r>
              <a:rPr lang="en-GB" sz="3200" b="1" dirty="0">
                <a:latin typeface="Times New Roman" panose="02020603050405020304" pitchFamily="18" charset="0"/>
                <a:ea typeface="Calibri" panose="020F0502020204030204" pitchFamily="34" charset="0"/>
                <a:cs typeface="Mangal" panose="02040503050203030202" pitchFamily="18" charset="0"/>
              </a:rPr>
              <a:t>BENGALI FILM INDUSTRY IMPACTS SOCIETY</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A9805695-F649-43DB-B5B9-D458FBF6E5D1}"/>
              </a:ext>
            </a:extLst>
          </p:cNvPr>
          <p:cNvSpPr/>
          <p:nvPr/>
        </p:nvSpPr>
        <p:spPr>
          <a:xfrm>
            <a:off x="712076" y="2024984"/>
            <a:ext cx="10767848" cy="3571747"/>
          </a:xfrm>
          <a:prstGeom prst="rect">
            <a:avLst/>
          </a:prstGeom>
        </p:spPr>
        <p:txBody>
          <a:bodyPr wrap="square">
            <a:spAutoFit/>
          </a:bodyPr>
          <a:lstStyle/>
          <a:p>
            <a:pPr algn="just">
              <a:lnSpc>
                <a:spcPct val="150000"/>
              </a:lnSpc>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West Bengal and the Bengali-speaking community are heavily influenced by Tollywood. The Bengali film industry impacts society in these ways: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Bengali films reflect cultural values, beliefs, and traditions prevalent in Bengali society, promoting preservation and promotion.</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Times New Roman" panose="02020603050405020304" pitchFamily="18"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Bengali films promote and preserve the language, fostering cultural identification among Bengali-speaking individuals.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Bengali films may educate and raise awareness by addressing societal concerns and conveying vital messages to a broad audience.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846814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F0794FA-8D26-4A3F-96B6-C55347562635}"/>
              </a:ext>
            </a:extLst>
          </p:cNvPr>
          <p:cNvSpPr/>
          <p:nvPr/>
        </p:nvSpPr>
        <p:spPr>
          <a:xfrm>
            <a:off x="767255" y="1229820"/>
            <a:ext cx="10657489" cy="1051955"/>
          </a:xfrm>
          <a:prstGeom prst="rect">
            <a:avLst/>
          </a:prstGeom>
        </p:spPr>
        <p:txBody>
          <a:bodyPr wrap="square">
            <a:spAutoFit/>
          </a:bodyPr>
          <a:lstStyle/>
          <a:p>
            <a:pPr marR="0" lvl="0" algn="ctr">
              <a:lnSpc>
                <a:spcPct val="115000"/>
              </a:lnSpc>
              <a:spcBef>
                <a:spcPts val="0"/>
              </a:spcBef>
              <a:spcAft>
                <a:spcPts val="800"/>
              </a:spcAft>
            </a:pPr>
            <a:r>
              <a:rPr lang="en-GB" sz="2800" b="1" dirty="0">
                <a:latin typeface="Times New Roman" panose="02020603050405020304" pitchFamily="18" charset="0"/>
                <a:ea typeface="Calibri" panose="020F0502020204030204" pitchFamily="34" charset="0"/>
                <a:cs typeface="Mangal" panose="02040503050203030202" pitchFamily="18" charset="0"/>
              </a:rPr>
              <a:t>BENGALI LANGUAGE AND CULTURE AS AESTHETICS IN BOLLYWOOD</a:t>
            </a:r>
            <a:endParaRPr lang="en-US" sz="28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EB1325F3-CE22-4ECC-9C26-FB9ED70EF4DC}"/>
              </a:ext>
            </a:extLst>
          </p:cNvPr>
          <p:cNvSpPr/>
          <p:nvPr/>
        </p:nvSpPr>
        <p:spPr>
          <a:xfrm>
            <a:off x="767254" y="2281775"/>
            <a:ext cx="10657489" cy="378206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Bollywood ignores Bengali culture and language from </a:t>
            </a:r>
            <a:r>
              <a:rPr lang="en-GB" dirty="0" err="1">
                <a:latin typeface="Times New Roman" panose="02020603050405020304" pitchFamily="18" charset="0"/>
                <a:ea typeface="Calibri" panose="020F0502020204030204" pitchFamily="34" charset="0"/>
                <a:cs typeface="Times New Roman" panose="02020603050405020304" pitchFamily="18" charset="0"/>
              </a:rPr>
              <a:t>Devdas</a:t>
            </a:r>
            <a:r>
              <a:rPr lang="en-GB" dirty="0">
                <a:latin typeface="Times New Roman" panose="02020603050405020304" pitchFamily="18" charset="0"/>
                <a:ea typeface="Calibri" panose="020F0502020204030204" pitchFamily="34" charset="0"/>
                <a:cs typeface="Times New Roman" panose="02020603050405020304" pitchFamily="18" charset="0"/>
              </a:rPr>
              <a:t> to Bulbul on Netflix. It seeks to box West Bengal and its culture in preconceptions imposed by Northern Indian authors, screenwriters, and directors.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Hall says, "Perhaps instead of thinking of identity as an already accomplished fact, which the new cultural practices then represent, we should think instead of identity as a 'production', which is never complete, always in the process, and always constituted within and not outside, representation".</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Some Bengali swear phrases might make you giggle! Bollywood's favourite trope for representing Bengal's diverse culture is a pot-bellied middle-aged man who speaks Hindi with a Bengali accent and hurls obscene Bengali cuss words in every scene or a mysterious long black-haired, traditional, doe-eyed beauty who is seductive to the opposite sex. The neglect of Bengal's diverse history and culture is appalling. </a:t>
            </a:r>
          </a:p>
        </p:txBody>
      </p:sp>
    </p:spTree>
    <p:extLst>
      <p:ext uri="{BB962C8B-B14F-4D97-AF65-F5344CB8AC3E}">
        <p14:creationId xmlns:p14="http://schemas.microsoft.com/office/powerpoint/2010/main" xmlns="" val="3992618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BA92FE2E-3380-4FB6-AE3A-BC30C22A2581}"/>
              </a:ext>
            </a:extLst>
          </p:cNvPr>
          <p:cNvSpPr/>
          <p:nvPr/>
        </p:nvSpPr>
        <p:spPr>
          <a:xfrm>
            <a:off x="672662" y="866688"/>
            <a:ext cx="10846676" cy="743473"/>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CONCLUSION</a:t>
            </a:r>
            <a:r>
              <a:rPr lang="en-GB" b="1" dirty="0">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8A1ACFEF-E110-46A2-B821-E3790F530E93}"/>
              </a:ext>
            </a:extLst>
          </p:cNvPr>
          <p:cNvSpPr/>
          <p:nvPr/>
        </p:nvSpPr>
        <p:spPr>
          <a:xfrm>
            <a:off x="788276" y="1837514"/>
            <a:ext cx="10846675" cy="378206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In summary, the complex interrelationship between Bengali literature and film has been crucial in forming the story and character of Bengal's film industry.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Bengali cinema has traversed the crosscurrents of cultural, historical, and political shifts, from the radical creativity of filmmakers like Satyajit Ray to the commercial adaptations of great literature.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Literary luminaries like </a:t>
            </a:r>
            <a:r>
              <a:rPr lang="en-US" dirty="0" err="1">
                <a:latin typeface="Times New Roman" panose="02020603050405020304" pitchFamily="18" charset="0"/>
                <a:cs typeface="Times New Roman" panose="02020603050405020304" pitchFamily="18" charset="0"/>
              </a:rPr>
              <a:t>Sarat</a:t>
            </a:r>
            <a:r>
              <a:rPr lang="en-US" dirty="0">
                <a:latin typeface="Times New Roman" panose="02020603050405020304" pitchFamily="18" charset="0"/>
                <a:cs typeface="Times New Roman" panose="02020603050405020304" pitchFamily="18" charset="0"/>
              </a:rPr>
              <a:t> Chandra </a:t>
            </a:r>
            <a:r>
              <a:rPr lang="en-US" dirty="0" err="1">
                <a:latin typeface="Times New Roman" panose="02020603050405020304" pitchFamily="18" charset="0"/>
                <a:cs typeface="Times New Roman" panose="02020603050405020304" pitchFamily="18" charset="0"/>
              </a:rPr>
              <a:t>Chatterji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Bankim</a:t>
            </a:r>
            <a:r>
              <a:rPr lang="en-US" dirty="0">
                <a:latin typeface="Times New Roman" panose="02020603050405020304" pitchFamily="18" charset="0"/>
                <a:cs typeface="Times New Roman" panose="02020603050405020304" pitchFamily="18" charset="0"/>
              </a:rPr>
              <a:t> Chandra </a:t>
            </a:r>
            <a:r>
              <a:rPr lang="en-US" dirty="0" err="1">
                <a:latin typeface="Times New Roman" panose="02020603050405020304" pitchFamily="18" charset="0"/>
                <a:cs typeface="Times New Roman" panose="02020603050405020304" pitchFamily="18" charset="0"/>
              </a:rPr>
              <a:t>Chatterji</a:t>
            </a:r>
            <a:r>
              <a:rPr lang="en-US" dirty="0">
                <a:latin typeface="Times New Roman" panose="02020603050405020304" pitchFamily="18" charset="0"/>
                <a:cs typeface="Times New Roman" panose="02020603050405020304" pitchFamily="18" charset="0"/>
              </a:rPr>
              <a:t>, and Rabindranath Tagore have had a significant influence on Bollywood as well as Tollywood's development.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Bengali films are a valuable source of cultural values, language promotion, and social awareness; yet, the Bollywood misrepresentations highlight the importance of truthful depictions that </a:t>
            </a:r>
            <a:r>
              <a:rPr lang="en-US" dirty="0" err="1">
                <a:latin typeface="Times New Roman" panose="02020603050405020304" pitchFamily="18" charset="0"/>
                <a:cs typeface="Times New Roman" panose="02020603050405020304" pitchFamily="18" charset="0"/>
              </a:rPr>
              <a:t>honour</a:t>
            </a:r>
            <a:r>
              <a:rPr lang="en-US" dirty="0">
                <a:latin typeface="Times New Roman" panose="02020603050405020304" pitchFamily="18" charset="0"/>
                <a:cs typeface="Times New Roman" panose="02020603050405020304" pitchFamily="18" charset="0"/>
              </a:rPr>
              <a:t> Bengal's multifaceted culture and rich past. </a:t>
            </a:r>
          </a:p>
        </p:txBody>
      </p:sp>
    </p:spTree>
    <p:extLst>
      <p:ext uri="{BB962C8B-B14F-4D97-AF65-F5344CB8AC3E}">
        <p14:creationId xmlns:p14="http://schemas.microsoft.com/office/powerpoint/2010/main" xmlns="" val="4114054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86616B82-EE08-4482-9F40-90DC062DC879}"/>
              </a:ext>
            </a:extLst>
          </p:cNvPr>
          <p:cNvSpPr/>
          <p:nvPr/>
        </p:nvSpPr>
        <p:spPr>
          <a:xfrm>
            <a:off x="788275" y="979189"/>
            <a:ext cx="10373710" cy="755400"/>
          </a:xfrm>
          <a:prstGeom prst="rect">
            <a:avLst/>
          </a:prstGeom>
        </p:spPr>
        <p:txBody>
          <a:bodyPr wrap="square">
            <a:spAutoFit/>
          </a:bodyPr>
          <a:lstStyle/>
          <a:p>
            <a:pPr algn="ctr">
              <a:lnSpc>
                <a:spcPct val="115000"/>
              </a:lnSpc>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F7B50F8A-2434-4281-A32D-493FB317F220}"/>
              </a:ext>
            </a:extLst>
          </p:cNvPr>
          <p:cNvSpPr/>
          <p:nvPr/>
        </p:nvSpPr>
        <p:spPr>
          <a:xfrm>
            <a:off x="509750" y="1932090"/>
            <a:ext cx="10930759" cy="3787383"/>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Mangal" panose="02040503050203030202" pitchFamily="18" charset="0"/>
              </a:rPr>
              <a:t>Bhattacharya, S. (2020). The action heroes of Bengali cinema: industrial, technological and aesthetic determinants of popular film culture, 1980s–1990s. In Popular Cinema in Bengal (pp. 111-134). Routledge.</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Mangal" panose="02040503050203030202" pitchFamily="18" charset="0"/>
              </a:rPr>
              <a:t>Bose, B., &amp; Chakravarty, P. (2012). Kolkata turning: Contemporary urban Bengali cinema, popular cultures and the politics of change. Thesis Eleven, 113(1), 129-140.</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Mangal" panose="02040503050203030202" pitchFamily="18" charset="0"/>
              </a:rPr>
              <a:t>Chatterjee, S. (2010). Remapping transitions of Bengali cinema into the 50s. Journal of the Moving Image, 9, 117-146.</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Mangal" panose="02040503050203030202" pitchFamily="18" charset="0"/>
              </a:rPr>
              <a:t>Chatterjee, S. (2022). Morality, Modernity, and the Indigenization of the Victorian Novel in Bengali Literature and Cinema. Ohio University.</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GB" dirty="0" err="1">
                <a:latin typeface="Times New Roman" panose="02020603050405020304" pitchFamily="18" charset="0"/>
                <a:ea typeface="Calibri" panose="020F0502020204030204" pitchFamily="34" charset="0"/>
                <a:cs typeface="Mangal" panose="02040503050203030202" pitchFamily="18" charset="0"/>
              </a:rPr>
              <a:t>Gooptu</a:t>
            </a:r>
            <a:r>
              <a:rPr lang="en-GB" dirty="0">
                <a:latin typeface="Times New Roman" panose="02020603050405020304" pitchFamily="18" charset="0"/>
                <a:ea typeface="Calibri" panose="020F0502020204030204" pitchFamily="34" charset="0"/>
                <a:cs typeface="Mangal" panose="02040503050203030202" pitchFamily="18" charset="0"/>
              </a:rPr>
              <a:t>, S. (2010). Bengali </a:t>
            </a:r>
            <a:r>
              <a:rPr lang="en-GB" dirty="0" err="1">
                <a:latin typeface="Times New Roman" panose="02020603050405020304" pitchFamily="18" charset="0"/>
                <a:ea typeface="Calibri" panose="020F0502020204030204" pitchFamily="34" charset="0"/>
                <a:cs typeface="Mangal" panose="02040503050203030202" pitchFamily="18" charset="0"/>
              </a:rPr>
              <a:t>cinema:'an</a:t>
            </a:r>
            <a:r>
              <a:rPr lang="en-GB" dirty="0">
                <a:latin typeface="Times New Roman" panose="02020603050405020304" pitchFamily="18" charset="0"/>
                <a:ea typeface="Calibri" panose="020F0502020204030204" pitchFamily="34" charset="0"/>
                <a:cs typeface="Mangal" panose="02040503050203030202" pitchFamily="18" charset="0"/>
              </a:rPr>
              <a:t> other nation' (Vol. 34). Routledge.</a:t>
            </a:r>
            <a:endParaRPr lang="en-US"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501450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C8B8030-2B73-49D9-BDB1-77DD9097F7F4}"/>
              </a:ext>
            </a:extLst>
          </p:cNvPr>
          <p:cNvSpPr/>
          <p:nvPr/>
        </p:nvSpPr>
        <p:spPr>
          <a:xfrm>
            <a:off x="656896" y="2587271"/>
            <a:ext cx="10878207" cy="1166730"/>
          </a:xfrm>
          <a:prstGeom prst="rect">
            <a:avLst/>
          </a:prstGeom>
        </p:spPr>
        <p:txBody>
          <a:bodyPr wrap="square">
            <a:spAutoFit/>
          </a:bodyPr>
          <a:lstStyle/>
          <a:p>
            <a:pPr algn="ctr">
              <a:lnSpc>
                <a:spcPct val="115000"/>
              </a:lnSpc>
              <a:spcAft>
                <a:spcPts val="800"/>
              </a:spcAft>
            </a:pPr>
            <a:r>
              <a:rPr lang="en-GB" sz="6600" dirty="0">
                <a:latin typeface="Algerian" panose="04020705040A02060702" pitchFamily="82" charset="0"/>
                <a:ea typeface="Calibri" panose="020F0502020204030204" pitchFamily="34" charset="0"/>
                <a:cs typeface="Times New Roman" panose="02020603050405020304" pitchFamily="18" charset="0"/>
              </a:rPr>
              <a:t>Thank You</a:t>
            </a:r>
            <a:endParaRPr lang="en-US" sz="6600" dirty="0">
              <a:effectLst/>
              <a:latin typeface="Algerian" panose="04020705040A020607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290210244"/>
      </p:ext>
    </p:extLst>
  </p:cSld>
  <p:clrMapOvr>
    <a:masterClrMapping/>
  </p:clrMapOvr>
</p:sld>
</file>

<file path=ppt/theme/theme1.xml><?xml version="1.0" encoding="utf-8"?>
<a:theme xmlns:a="http://schemas.openxmlformats.org/drawingml/2006/main" name="Vapor Trail">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TM04033937[[fn=Vapor Trail]]</Template>
  <TotalTime>36</TotalTime>
  <Words>914</Words>
  <Application>Microsoft Office PowerPoint</Application>
  <PresentationFormat>Custom</PresentationFormat>
  <Paragraphs>36</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Vapor Trail</vt:lpstr>
      <vt:lpstr>IMPACT OF BENGALI LITERATURE IN INDIAN CINEMA </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pc</cp:lastModifiedBy>
  <cp:revision>7</cp:revision>
  <dcterms:created xsi:type="dcterms:W3CDTF">2024-03-07T11:37:14Z</dcterms:created>
  <dcterms:modified xsi:type="dcterms:W3CDTF">2024-03-12T08:16:02Z</dcterms:modified>
</cp:coreProperties>
</file>